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69"/>
  </p:notesMasterIdLst>
  <p:handoutMasterIdLst>
    <p:handoutMasterId r:id="rId170"/>
  </p:handoutMasterIdLst>
  <p:sldIdLst>
    <p:sldId id="972" r:id="rId2"/>
    <p:sldId id="1422" r:id="rId3"/>
    <p:sldId id="1431" r:id="rId4"/>
    <p:sldId id="1423" r:id="rId5"/>
    <p:sldId id="1424" r:id="rId6"/>
    <p:sldId id="1426" r:id="rId7"/>
    <p:sldId id="974" r:id="rId8"/>
    <p:sldId id="1414" r:id="rId9"/>
    <p:sldId id="1419" r:id="rId10"/>
    <p:sldId id="1418" r:id="rId11"/>
    <p:sldId id="1202" r:id="rId12"/>
    <p:sldId id="1203" r:id="rId13"/>
    <p:sldId id="1205" r:id="rId14"/>
    <p:sldId id="1218" r:id="rId15"/>
    <p:sldId id="1217" r:id="rId16"/>
    <p:sldId id="1343" r:id="rId17"/>
    <p:sldId id="1206" r:id="rId18"/>
    <p:sldId id="1207" r:id="rId19"/>
    <p:sldId id="1220" r:id="rId20"/>
    <p:sldId id="1211" r:id="rId21"/>
    <p:sldId id="1212" r:id="rId22"/>
    <p:sldId id="1215" r:id="rId23"/>
    <p:sldId id="1028" r:id="rId24"/>
    <p:sldId id="1030" r:id="rId25"/>
    <p:sldId id="1133" r:id="rId26"/>
    <p:sldId id="1134" r:id="rId27"/>
    <p:sldId id="1135" r:id="rId28"/>
    <p:sldId id="1136" r:id="rId29"/>
    <p:sldId id="1139" r:id="rId30"/>
    <p:sldId id="1141" r:id="rId31"/>
    <p:sldId id="1142" r:id="rId32"/>
    <p:sldId id="1143" r:id="rId33"/>
    <p:sldId id="1144" r:id="rId34"/>
    <p:sldId id="1336" r:id="rId35"/>
    <p:sldId id="1252" r:id="rId36"/>
    <p:sldId id="1245" r:id="rId37"/>
    <p:sldId id="1247" r:id="rId38"/>
    <p:sldId id="1338" r:id="rId39"/>
    <p:sldId id="1339" r:id="rId40"/>
    <p:sldId id="1340" r:id="rId41"/>
    <p:sldId id="1362" r:id="rId42"/>
    <p:sldId id="1255" r:id="rId43"/>
    <p:sldId id="1008" r:id="rId44"/>
    <p:sldId id="1345" r:id="rId45"/>
    <p:sldId id="1266" r:id="rId46"/>
    <p:sldId id="1267" r:id="rId47"/>
    <p:sldId id="1427" r:id="rId48"/>
    <p:sldId id="1363" r:id="rId49"/>
    <p:sldId id="1264" r:id="rId50"/>
    <p:sldId id="1388" r:id="rId51"/>
    <p:sldId id="1390" r:id="rId52"/>
    <p:sldId id="1391" r:id="rId53"/>
    <p:sldId id="1393" r:id="rId54"/>
    <p:sldId id="1407" r:id="rId55"/>
    <p:sldId id="1408" r:id="rId56"/>
    <p:sldId id="1394" r:id="rId57"/>
    <p:sldId id="1395" r:id="rId58"/>
    <p:sldId id="1364" r:id="rId59"/>
    <p:sldId id="1287" r:id="rId60"/>
    <p:sldId id="1288" r:id="rId61"/>
    <p:sldId id="1291" r:id="rId62"/>
    <p:sldId id="1411" r:id="rId63"/>
    <p:sldId id="1430" r:id="rId64"/>
    <p:sldId id="1366" r:id="rId65"/>
    <p:sldId id="1295" r:id="rId66"/>
    <p:sldId id="1296" r:id="rId67"/>
    <p:sldId id="1297" r:id="rId68"/>
    <p:sldId id="1412" r:id="rId69"/>
    <p:sldId id="1294" r:id="rId70"/>
    <p:sldId id="1299" r:id="rId71"/>
    <p:sldId id="1348" r:id="rId72"/>
    <p:sldId id="1302" r:id="rId73"/>
    <p:sldId id="1413" r:id="rId74"/>
    <p:sldId id="1358" r:id="rId75"/>
    <p:sldId id="1359" r:id="rId76"/>
    <p:sldId id="1410" r:id="rId77"/>
    <p:sldId id="1360" r:id="rId78"/>
    <p:sldId id="1428" r:id="rId79"/>
    <p:sldId id="1409" r:id="rId80"/>
    <p:sldId id="1276" r:id="rId81"/>
    <p:sldId id="1396" r:id="rId82"/>
    <p:sldId id="1303" r:id="rId83"/>
    <p:sldId id="1353" r:id="rId84"/>
    <p:sldId id="1304" r:id="rId85"/>
    <p:sldId id="1305" r:id="rId86"/>
    <p:sldId id="1307" r:id="rId87"/>
    <p:sldId id="1432" r:id="rId88"/>
    <p:sldId id="1290" r:id="rId89"/>
    <p:sldId id="1399" r:id="rId90"/>
    <p:sldId id="1433" r:id="rId91"/>
    <p:sldId id="1400" r:id="rId92"/>
    <p:sldId id="1401" r:id="rId93"/>
    <p:sldId id="1292" r:id="rId94"/>
    <p:sldId id="1293" r:id="rId95"/>
    <p:sldId id="1349" r:id="rId96"/>
    <p:sldId id="1367" r:id="rId97"/>
    <p:sldId id="1429" r:id="rId98"/>
    <p:sldId id="1416" r:id="rId99"/>
    <p:sldId id="1417" r:id="rId100"/>
    <p:sldId id="1368" r:id="rId101"/>
    <p:sldId id="1369" r:id="rId102"/>
    <p:sldId id="1370" r:id="rId103"/>
    <p:sldId id="1371" r:id="rId104"/>
    <p:sldId id="1372" r:id="rId105"/>
    <p:sldId id="1373" r:id="rId106"/>
    <p:sldId id="1374" r:id="rId107"/>
    <p:sldId id="1375" r:id="rId108"/>
    <p:sldId id="1376" r:id="rId109"/>
    <p:sldId id="1377" r:id="rId110"/>
    <p:sldId id="1378" r:id="rId111"/>
    <p:sldId id="1379" r:id="rId112"/>
    <p:sldId id="1380" r:id="rId113"/>
    <p:sldId id="1381" r:id="rId114"/>
    <p:sldId id="1382" r:id="rId115"/>
    <p:sldId id="1278" r:id="rId116"/>
    <p:sldId id="1384" r:id="rId117"/>
    <p:sldId id="1385" r:id="rId118"/>
    <p:sldId id="1014" r:id="rId119"/>
    <p:sldId id="1015" r:id="rId120"/>
    <p:sldId id="1404" r:id="rId121"/>
    <p:sldId id="1402" r:id="rId122"/>
    <p:sldId id="1403" r:id="rId123"/>
    <p:sldId id="1405" r:id="rId124"/>
    <p:sldId id="1406" r:id="rId125"/>
    <p:sldId id="1226" r:id="rId126"/>
    <p:sldId id="1227" r:id="rId127"/>
    <p:sldId id="1228" r:id="rId128"/>
    <p:sldId id="1229" r:id="rId129"/>
    <p:sldId id="1230" r:id="rId130"/>
    <p:sldId id="1231" r:id="rId131"/>
    <p:sldId id="1033" r:id="rId132"/>
    <p:sldId id="1034" r:id="rId133"/>
    <p:sldId id="1037" r:id="rId134"/>
    <p:sldId id="1038" r:id="rId135"/>
    <p:sldId id="1039" r:id="rId136"/>
    <p:sldId id="1040" r:id="rId137"/>
    <p:sldId id="1041" r:id="rId138"/>
    <p:sldId id="1043" r:id="rId139"/>
    <p:sldId id="1044" r:id="rId140"/>
    <p:sldId id="1045" r:id="rId141"/>
    <p:sldId id="1046" r:id="rId142"/>
    <p:sldId id="1048" r:id="rId143"/>
    <p:sldId id="1049" r:id="rId144"/>
    <p:sldId id="1050" r:id="rId145"/>
    <p:sldId id="1051" r:id="rId146"/>
    <p:sldId id="1052" r:id="rId147"/>
    <p:sldId id="1322" r:id="rId148"/>
    <p:sldId id="1323" r:id="rId149"/>
    <p:sldId id="1333" r:id="rId150"/>
    <p:sldId id="1334" r:id="rId151"/>
    <p:sldId id="1335" r:id="rId152"/>
    <p:sldId id="1054" r:id="rId153"/>
    <p:sldId id="1055" r:id="rId154"/>
    <p:sldId id="1317" r:id="rId155"/>
    <p:sldId id="1170" r:id="rId156"/>
    <p:sldId id="1171" r:id="rId157"/>
    <p:sldId id="1173" r:id="rId158"/>
    <p:sldId id="1327" r:id="rId159"/>
    <p:sldId id="1181" r:id="rId160"/>
    <p:sldId id="1319" r:id="rId161"/>
    <p:sldId id="1174" r:id="rId162"/>
    <p:sldId id="1175" r:id="rId163"/>
    <p:sldId id="1176" r:id="rId164"/>
    <p:sldId id="1177" r:id="rId165"/>
    <p:sldId id="1178" r:id="rId166"/>
    <p:sldId id="1179" r:id="rId167"/>
    <p:sldId id="1180" r:id="rId168"/>
  </p:sldIdLst>
  <p:sldSz cx="9144000" cy="6858000" type="screen4x3"/>
  <p:notesSz cx="6858000" cy="9296400"/>
  <p:defaultTextStyle>
    <a:defPPr>
      <a:defRPr lang="en-US"/>
    </a:defPPr>
    <a:lvl1pPr algn="ctr" rtl="0" eaLnBrk="0" fontAlgn="base" hangingPunct="0">
      <a:spcBef>
        <a:spcPct val="0"/>
      </a:spcBef>
      <a:spcAft>
        <a:spcPct val="0"/>
      </a:spcAft>
      <a:defRPr sz="2400" kern="1200">
        <a:solidFill>
          <a:srgbClr val="333333"/>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rgbClr val="333333"/>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rgbClr val="333333"/>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rgbClr val="333333"/>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rgbClr val="333333"/>
        </a:solidFill>
        <a:latin typeface="Times New Roman" pitchFamily="18" charset="0"/>
        <a:ea typeface="+mn-ea"/>
        <a:cs typeface="+mn-cs"/>
      </a:defRPr>
    </a:lvl5pPr>
    <a:lvl6pPr marL="2286000" algn="l" defTabSz="914400" rtl="0" eaLnBrk="1" latinLnBrk="0" hangingPunct="1">
      <a:defRPr sz="2400" kern="1200">
        <a:solidFill>
          <a:srgbClr val="333333"/>
        </a:solidFill>
        <a:latin typeface="Times New Roman" pitchFamily="18" charset="0"/>
        <a:ea typeface="+mn-ea"/>
        <a:cs typeface="+mn-cs"/>
      </a:defRPr>
    </a:lvl6pPr>
    <a:lvl7pPr marL="2743200" algn="l" defTabSz="914400" rtl="0" eaLnBrk="1" latinLnBrk="0" hangingPunct="1">
      <a:defRPr sz="2400" kern="1200">
        <a:solidFill>
          <a:srgbClr val="333333"/>
        </a:solidFill>
        <a:latin typeface="Times New Roman" pitchFamily="18" charset="0"/>
        <a:ea typeface="+mn-ea"/>
        <a:cs typeface="+mn-cs"/>
      </a:defRPr>
    </a:lvl7pPr>
    <a:lvl8pPr marL="3200400" algn="l" defTabSz="914400" rtl="0" eaLnBrk="1" latinLnBrk="0" hangingPunct="1">
      <a:defRPr sz="2400" kern="1200">
        <a:solidFill>
          <a:srgbClr val="333333"/>
        </a:solidFill>
        <a:latin typeface="Times New Roman" pitchFamily="18" charset="0"/>
        <a:ea typeface="+mn-ea"/>
        <a:cs typeface="+mn-cs"/>
      </a:defRPr>
    </a:lvl8pPr>
    <a:lvl9pPr marL="3657600" algn="l" defTabSz="914400" rtl="0" eaLnBrk="1" latinLnBrk="0" hangingPunct="1">
      <a:defRPr sz="2400" kern="1200">
        <a:solidFill>
          <a:srgbClr val="333333"/>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clrMru>
    <a:srgbClr val="99FF99"/>
    <a:srgbClr val="FFFFFF"/>
    <a:srgbClr val="FF0000"/>
    <a:srgbClr val="66CCFF"/>
    <a:srgbClr val="333333"/>
    <a:srgbClr val="33CC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78" d="100"/>
          <a:sy n="78" d="100"/>
        </p:scale>
        <p:origin x="-102" y="-192"/>
      </p:cViewPr>
      <p:guideLst>
        <p:guide orient="horz" pos="2160"/>
        <p:guide pos="2880"/>
      </p:guideLst>
    </p:cSldViewPr>
  </p:slideViewPr>
  <p:outlineViewPr>
    <p:cViewPr>
      <p:scale>
        <a:sx n="25" d="100"/>
        <a:sy n="25"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 r:id="rId72" collapse="1"/>
      <p:sld r:id="rId73" collapse="1"/>
      <p:sld r:id="rId74" collapse="1"/>
      <p:sld r:id="rId75" collapse="1"/>
      <p:sld r:id="rId76" collapse="1"/>
      <p:sld r:id="rId77" collapse="1"/>
      <p:sld r:id="rId78" collapse="1"/>
      <p:sld r:id="rId79" collapse="1"/>
      <p:sld r:id="rId80" collapse="1"/>
      <p:sld r:id="rId81" collapse="1"/>
      <p:sld r:id="rId82" collapse="1"/>
      <p:sld r:id="rId83" collapse="1"/>
      <p:sld r:id="rId84" collapse="1"/>
      <p:sld r:id="rId85" collapse="1"/>
      <p:sld r:id="rId86" collapse="1"/>
      <p:sld r:id="rId87" collapse="1"/>
      <p:sld r:id="rId88" collapse="1"/>
      <p:sld r:id="rId89" collapse="1"/>
      <p:sld r:id="rId90" collapse="1"/>
      <p:sld r:id="rId91" collapse="1"/>
      <p:sld r:id="rId92" collapse="1"/>
      <p:sld r:id="rId93" collapse="1"/>
      <p:sld r:id="rId94" collapse="1"/>
      <p:sld r:id="rId95" collapse="1"/>
      <p:sld r:id="rId96" collapse="1"/>
      <p:sld r:id="rId97" collapse="1"/>
      <p:sld r:id="rId98" collapse="1"/>
      <p:sld r:id="rId99" collapse="1"/>
      <p:sld r:id="rId100" collapse="1"/>
      <p:sld r:id="rId101" collapse="1"/>
      <p:sld r:id="rId102" collapse="1"/>
      <p:sld r:id="rId103" collapse="1"/>
      <p:sld r:id="rId104" collapse="1"/>
      <p:sld r:id="rId105" collapse="1"/>
      <p:sld r:id="rId106" collapse="1"/>
      <p:sld r:id="rId107" collapse="1"/>
      <p:sld r:id="rId108" collapse="1"/>
      <p:sld r:id="rId109" collapse="1"/>
      <p:sld r:id="rId110" collapse="1"/>
      <p:sld r:id="rId111" collapse="1"/>
      <p:sld r:id="rId112" collapse="1"/>
      <p:sld r:id="rId113" collapse="1"/>
      <p:sld r:id="rId114" collapse="1"/>
      <p:sld r:id="rId115" collapse="1"/>
      <p:sld r:id="rId116" collapse="1"/>
      <p:sld r:id="rId117" collapse="1"/>
      <p:sld r:id="rId118" collapse="1"/>
      <p:sld r:id="rId119" collapse="1"/>
      <p:sld r:id="rId120" collapse="1"/>
      <p:sld r:id="rId121" collapse="1"/>
      <p:sld r:id="rId122" collapse="1"/>
      <p:sld r:id="rId123" collapse="1"/>
      <p:sld r:id="rId124" collapse="1"/>
      <p:sld r:id="rId125" collapse="1"/>
      <p:sld r:id="rId126" collapse="1"/>
      <p:sld r:id="rId127" collapse="1"/>
      <p:sld r:id="rId128" collapse="1"/>
      <p:sld r:id="rId129" collapse="1"/>
      <p:sld r:id="rId130" collapse="1"/>
      <p:sld r:id="rId131" collapse="1"/>
      <p:sld r:id="rId132" collapse="1"/>
      <p:sld r:id="rId133" collapse="1"/>
      <p:sld r:id="rId134" collapse="1"/>
      <p:sld r:id="rId135" collapse="1"/>
      <p:sld r:id="rId136" collapse="1"/>
      <p:sld r:id="rId137" collapse="1"/>
      <p:sld r:id="rId138" collapse="1"/>
      <p:sld r:id="rId139" collapse="1"/>
      <p:sld r:id="rId140" collapse="1"/>
      <p:sld r:id="rId141" collapse="1"/>
      <p:sld r:id="rId142" collapse="1"/>
      <p:sld r:id="rId143" collapse="1"/>
      <p:sld r:id="rId144" collapse="1"/>
      <p:sld r:id="rId145" collapse="1"/>
      <p:sld r:id="rId146" collapse="1"/>
      <p:sld r:id="rId147" collapse="1"/>
      <p:sld r:id="rId148" collapse="1"/>
      <p:sld r:id="rId149" collapse="1"/>
      <p:sld r:id="rId150" collapse="1"/>
      <p:sld r:id="rId151" collapse="1"/>
      <p:sld r:id="rId152" collapse="1"/>
      <p:sld r:id="rId153" collapse="1"/>
      <p:sld r:id="rId154" collapse="1"/>
      <p:sld r:id="rId155" collapse="1"/>
      <p:sld r:id="rId156" collapse="1"/>
      <p:sld r:id="rId157" collapse="1"/>
      <p:sld r:id="rId158" collapse="1"/>
      <p:sld r:id="rId159" collapse="1"/>
      <p:sld r:id="rId160" collapse="1"/>
      <p:sld r:id="rId161" collapse="1"/>
    </p:sldLst>
  </p:outlineViewPr>
  <p:notesTextViewPr>
    <p:cViewPr>
      <p:scale>
        <a:sx n="100" d="100"/>
        <a:sy n="100" d="100"/>
      </p:scale>
      <p:origin x="0" y="0"/>
    </p:cViewPr>
  </p:notesTextViewPr>
  <p:sorterViewPr>
    <p:cViewPr>
      <p:scale>
        <a:sx n="100" d="100"/>
        <a:sy n="100" d="100"/>
      </p:scale>
      <p:origin x="0" y="30120"/>
    </p:cViewPr>
  </p:sorterViewPr>
  <p:notesViewPr>
    <p:cSldViewPr>
      <p:cViewPr varScale="1">
        <p:scale>
          <a:sx n="57" d="100"/>
          <a:sy n="57" d="100"/>
        </p:scale>
        <p:origin x="-1680"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tableStyles" Target="tableStyles.xml"/></Relationships>
</file>

<file path=ppt/_rels/viewProps.xml.rels><?xml version="1.0" encoding="UTF-8" standalone="yes"?>
<Relationships xmlns="http://schemas.openxmlformats.org/package/2006/relationships"><Relationship Id="rId26" Type="http://schemas.openxmlformats.org/officeDocument/2006/relationships/slide" Target="slides/slide30.xml"/><Relationship Id="rId117" Type="http://schemas.openxmlformats.org/officeDocument/2006/relationships/slide" Target="slides/slide123.xml"/><Relationship Id="rId21" Type="http://schemas.openxmlformats.org/officeDocument/2006/relationships/slide" Target="slides/slide25.xml"/><Relationship Id="rId42" Type="http://schemas.openxmlformats.org/officeDocument/2006/relationships/slide" Target="slides/slide47.xml"/><Relationship Id="rId47" Type="http://schemas.openxmlformats.org/officeDocument/2006/relationships/slide" Target="slides/slide52.xml"/><Relationship Id="rId63" Type="http://schemas.openxmlformats.org/officeDocument/2006/relationships/slide" Target="slides/slide68.xml"/><Relationship Id="rId68" Type="http://schemas.openxmlformats.org/officeDocument/2006/relationships/slide" Target="slides/slide73.xml"/><Relationship Id="rId84" Type="http://schemas.openxmlformats.org/officeDocument/2006/relationships/slide" Target="slides/slide90.xml"/><Relationship Id="rId89" Type="http://schemas.openxmlformats.org/officeDocument/2006/relationships/slide" Target="slides/slide95.xml"/><Relationship Id="rId112" Type="http://schemas.openxmlformats.org/officeDocument/2006/relationships/slide" Target="slides/slide118.xml"/><Relationship Id="rId133" Type="http://schemas.openxmlformats.org/officeDocument/2006/relationships/slide" Target="slides/slide139.xml"/><Relationship Id="rId138" Type="http://schemas.openxmlformats.org/officeDocument/2006/relationships/slide" Target="slides/slide144.xml"/><Relationship Id="rId154" Type="http://schemas.openxmlformats.org/officeDocument/2006/relationships/slide" Target="slides/slide160.xml"/><Relationship Id="rId159" Type="http://schemas.openxmlformats.org/officeDocument/2006/relationships/slide" Target="slides/slide165.xml"/><Relationship Id="rId16" Type="http://schemas.openxmlformats.org/officeDocument/2006/relationships/slide" Target="slides/slide20.xml"/><Relationship Id="rId107" Type="http://schemas.openxmlformats.org/officeDocument/2006/relationships/slide" Target="slides/slide113.xml"/><Relationship Id="rId11" Type="http://schemas.openxmlformats.org/officeDocument/2006/relationships/slide" Target="slides/slide14.xml"/><Relationship Id="rId32" Type="http://schemas.openxmlformats.org/officeDocument/2006/relationships/slide" Target="slides/slide37.xml"/><Relationship Id="rId37" Type="http://schemas.openxmlformats.org/officeDocument/2006/relationships/slide" Target="slides/slide42.xml"/><Relationship Id="rId53" Type="http://schemas.openxmlformats.org/officeDocument/2006/relationships/slide" Target="slides/slide58.xml"/><Relationship Id="rId58" Type="http://schemas.openxmlformats.org/officeDocument/2006/relationships/slide" Target="slides/slide63.xml"/><Relationship Id="rId74" Type="http://schemas.openxmlformats.org/officeDocument/2006/relationships/slide" Target="slides/slide79.xml"/><Relationship Id="rId79" Type="http://schemas.openxmlformats.org/officeDocument/2006/relationships/slide" Target="slides/slide84.xml"/><Relationship Id="rId102" Type="http://schemas.openxmlformats.org/officeDocument/2006/relationships/slide" Target="slides/slide108.xml"/><Relationship Id="rId123" Type="http://schemas.openxmlformats.org/officeDocument/2006/relationships/slide" Target="slides/slide129.xml"/><Relationship Id="rId128" Type="http://schemas.openxmlformats.org/officeDocument/2006/relationships/slide" Target="slides/slide134.xml"/><Relationship Id="rId144" Type="http://schemas.openxmlformats.org/officeDocument/2006/relationships/slide" Target="slides/slide150.xml"/><Relationship Id="rId149" Type="http://schemas.openxmlformats.org/officeDocument/2006/relationships/slide" Target="slides/slide155.xml"/><Relationship Id="rId5" Type="http://schemas.openxmlformats.org/officeDocument/2006/relationships/slide" Target="slides/slide6.xml"/><Relationship Id="rId90" Type="http://schemas.openxmlformats.org/officeDocument/2006/relationships/slide" Target="slides/slide96.xml"/><Relationship Id="rId95" Type="http://schemas.openxmlformats.org/officeDocument/2006/relationships/slide" Target="slides/slide101.xml"/><Relationship Id="rId160" Type="http://schemas.openxmlformats.org/officeDocument/2006/relationships/slide" Target="slides/slide166.xml"/><Relationship Id="rId22" Type="http://schemas.openxmlformats.org/officeDocument/2006/relationships/slide" Target="slides/slide26.xml"/><Relationship Id="rId27" Type="http://schemas.openxmlformats.org/officeDocument/2006/relationships/slide" Target="slides/slide31.xml"/><Relationship Id="rId43" Type="http://schemas.openxmlformats.org/officeDocument/2006/relationships/slide" Target="slides/slide48.xml"/><Relationship Id="rId48" Type="http://schemas.openxmlformats.org/officeDocument/2006/relationships/slide" Target="slides/slide53.xml"/><Relationship Id="rId64" Type="http://schemas.openxmlformats.org/officeDocument/2006/relationships/slide" Target="slides/slide69.xml"/><Relationship Id="rId69" Type="http://schemas.openxmlformats.org/officeDocument/2006/relationships/slide" Target="slides/slide74.xml"/><Relationship Id="rId113" Type="http://schemas.openxmlformats.org/officeDocument/2006/relationships/slide" Target="slides/slide119.xml"/><Relationship Id="rId118" Type="http://schemas.openxmlformats.org/officeDocument/2006/relationships/slide" Target="slides/slide124.xml"/><Relationship Id="rId134" Type="http://schemas.openxmlformats.org/officeDocument/2006/relationships/slide" Target="slides/slide140.xml"/><Relationship Id="rId139" Type="http://schemas.openxmlformats.org/officeDocument/2006/relationships/slide" Target="slides/slide145.xml"/><Relationship Id="rId80" Type="http://schemas.openxmlformats.org/officeDocument/2006/relationships/slide" Target="slides/slide85.xml"/><Relationship Id="rId85" Type="http://schemas.openxmlformats.org/officeDocument/2006/relationships/slide" Target="slides/slide91.xml"/><Relationship Id="rId150" Type="http://schemas.openxmlformats.org/officeDocument/2006/relationships/slide" Target="slides/slide156.xml"/><Relationship Id="rId155" Type="http://schemas.openxmlformats.org/officeDocument/2006/relationships/slide" Target="slides/slide161.xml"/><Relationship Id="rId12" Type="http://schemas.openxmlformats.org/officeDocument/2006/relationships/slide" Target="slides/slide15.xml"/><Relationship Id="rId17" Type="http://schemas.openxmlformats.org/officeDocument/2006/relationships/slide" Target="slides/slide21.xml"/><Relationship Id="rId33" Type="http://schemas.openxmlformats.org/officeDocument/2006/relationships/slide" Target="slides/slide38.xml"/><Relationship Id="rId38" Type="http://schemas.openxmlformats.org/officeDocument/2006/relationships/slide" Target="slides/slide43.xml"/><Relationship Id="rId59" Type="http://schemas.openxmlformats.org/officeDocument/2006/relationships/slide" Target="slides/slide64.xml"/><Relationship Id="rId103" Type="http://schemas.openxmlformats.org/officeDocument/2006/relationships/slide" Target="slides/slide109.xml"/><Relationship Id="rId108" Type="http://schemas.openxmlformats.org/officeDocument/2006/relationships/slide" Target="slides/slide114.xml"/><Relationship Id="rId124" Type="http://schemas.openxmlformats.org/officeDocument/2006/relationships/slide" Target="slides/slide130.xml"/><Relationship Id="rId129" Type="http://schemas.openxmlformats.org/officeDocument/2006/relationships/slide" Target="slides/slide135.xml"/><Relationship Id="rId20" Type="http://schemas.openxmlformats.org/officeDocument/2006/relationships/slide" Target="slides/slide24.xml"/><Relationship Id="rId41" Type="http://schemas.openxmlformats.org/officeDocument/2006/relationships/slide" Target="slides/slide46.xml"/><Relationship Id="rId54" Type="http://schemas.openxmlformats.org/officeDocument/2006/relationships/slide" Target="slides/slide59.xml"/><Relationship Id="rId62" Type="http://schemas.openxmlformats.org/officeDocument/2006/relationships/slide" Target="slides/slide67.xml"/><Relationship Id="rId70" Type="http://schemas.openxmlformats.org/officeDocument/2006/relationships/slide" Target="slides/slide75.xml"/><Relationship Id="rId75" Type="http://schemas.openxmlformats.org/officeDocument/2006/relationships/slide" Target="slides/slide80.xml"/><Relationship Id="rId83" Type="http://schemas.openxmlformats.org/officeDocument/2006/relationships/slide" Target="slides/slide89.xml"/><Relationship Id="rId88" Type="http://schemas.openxmlformats.org/officeDocument/2006/relationships/slide" Target="slides/slide94.xml"/><Relationship Id="rId91" Type="http://schemas.openxmlformats.org/officeDocument/2006/relationships/slide" Target="slides/slide97.xml"/><Relationship Id="rId96" Type="http://schemas.openxmlformats.org/officeDocument/2006/relationships/slide" Target="slides/slide102.xml"/><Relationship Id="rId111" Type="http://schemas.openxmlformats.org/officeDocument/2006/relationships/slide" Target="slides/slide117.xml"/><Relationship Id="rId132" Type="http://schemas.openxmlformats.org/officeDocument/2006/relationships/slide" Target="slides/slide138.xml"/><Relationship Id="rId140" Type="http://schemas.openxmlformats.org/officeDocument/2006/relationships/slide" Target="slides/slide146.xml"/><Relationship Id="rId145" Type="http://schemas.openxmlformats.org/officeDocument/2006/relationships/slide" Target="slides/slide151.xml"/><Relationship Id="rId153" Type="http://schemas.openxmlformats.org/officeDocument/2006/relationships/slide" Target="slides/slide159.xml"/><Relationship Id="rId161" Type="http://schemas.openxmlformats.org/officeDocument/2006/relationships/slide" Target="slides/slide167.xml"/><Relationship Id="rId1" Type="http://schemas.openxmlformats.org/officeDocument/2006/relationships/slide" Target="slides/slide2.xml"/><Relationship Id="rId6" Type="http://schemas.openxmlformats.org/officeDocument/2006/relationships/slide" Target="slides/slide7.xml"/><Relationship Id="rId15" Type="http://schemas.openxmlformats.org/officeDocument/2006/relationships/slide" Target="slides/slide19.xml"/><Relationship Id="rId23" Type="http://schemas.openxmlformats.org/officeDocument/2006/relationships/slide" Target="slides/slide27.xml"/><Relationship Id="rId28" Type="http://schemas.openxmlformats.org/officeDocument/2006/relationships/slide" Target="slides/slide32.xml"/><Relationship Id="rId36" Type="http://schemas.openxmlformats.org/officeDocument/2006/relationships/slide" Target="slides/slide41.xml"/><Relationship Id="rId49" Type="http://schemas.openxmlformats.org/officeDocument/2006/relationships/slide" Target="slides/slide54.xml"/><Relationship Id="rId57" Type="http://schemas.openxmlformats.org/officeDocument/2006/relationships/slide" Target="slides/slide62.xml"/><Relationship Id="rId106" Type="http://schemas.openxmlformats.org/officeDocument/2006/relationships/slide" Target="slides/slide112.xml"/><Relationship Id="rId114" Type="http://schemas.openxmlformats.org/officeDocument/2006/relationships/slide" Target="slides/slide120.xml"/><Relationship Id="rId119" Type="http://schemas.openxmlformats.org/officeDocument/2006/relationships/slide" Target="slides/slide125.xml"/><Relationship Id="rId127" Type="http://schemas.openxmlformats.org/officeDocument/2006/relationships/slide" Target="slides/slide133.xml"/><Relationship Id="rId10" Type="http://schemas.openxmlformats.org/officeDocument/2006/relationships/slide" Target="slides/slide13.xml"/><Relationship Id="rId31" Type="http://schemas.openxmlformats.org/officeDocument/2006/relationships/slide" Target="slides/slide36.xml"/><Relationship Id="rId44" Type="http://schemas.openxmlformats.org/officeDocument/2006/relationships/slide" Target="slides/slide49.xml"/><Relationship Id="rId52" Type="http://schemas.openxmlformats.org/officeDocument/2006/relationships/slide" Target="slides/slide57.xml"/><Relationship Id="rId60" Type="http://schemas.openxmlformats.org/officeDocument/2006/relationships/slide" Target="slides/slide65.xml"/><Relationship Id="rId65" Type="http://schemas.openxmlformats.org/officeDocument/2006/relationships/slide" Target="slides/slide70.xml"/><Relationship Id="rId73" Type="http://schemas.openxmlformats.org/officeDocument/2006/relationships/slide" Target="slides/slide78.xml"/><Relationship Id="rId78" Type="http://schemas.openxmlformats.org/officeDocument/2006/relationships/slide" Target="slides/slide83.xml"/><Relationship Id="rId81" Type="http://schemas.openxmlformats.org/officeDocument/2006/relationships/slide" Target="slides/slide86.xml"/><Relationship Id="rId86" Type="http://schemas.openxmlformats.org/officeDocument/2006/relationships/slide" Target="slides/slide92.xml"/><Relationship Id="rId94" Type="http://schemas.openxmlformats.org/officeDocument/2006/relationships/slide" Target="slides/slide100.xml"/><Relationship Id="rId99" Type="http://schemas.openxmlformats.org/officeDocument/2006/relationships/slide" Target="slides/slide105.xml"/><Relationship Id="rId101" Type="http://schemas.openxmlformats.org/officeDocument/2006/relationships/slide" Target="slides/slide107.xml"/><Relationship Id="rId122" Type="http://schemas.openxmlformats.org/officeDocument/2006/relationships/slide" Target="slides/slide128.xml"/><Relationship Id="rId130" Type="http://schemas.openxmlformats.org/officeDocument/2006/relationships/slide" Target="slides/slide136.xml"/><Relationship Id="rId135" Type="http://schemas.openxmlformats.org/officeDocument/2006/relationships/slide" Target="slides/slide141.xml"/><Relationship Id="rId143" Type="http://schemas.openxmlformats.org/officeDocument/2006/relationships/slide" Target="slides/slide149.xml"/><Relationship Id="rId148" Type="http://schemas.openxmlformats.org/officeDocument/2006/relationships/slide" Target="slides/slide154.xml"/><Relationship Id="rId151" Type="http://schemas.openxmlformats.org/officeDocument/2006/relationships/slide" Target="slides/slide157.xml"/><Relationship Id="rId156" Type="http://schemas.openxmlformats.org/officeDocument/2006/relationships/slide" Target="slides/slide162.xml"/><Relationship Id="rId4" Type="http://schemas.openxmlformats.org/officeDocument/2006/relationships/slide" Target="slides/slide5.xml"/><Relationship Id="rId9" Type="http://schemas.openxmlformats.org/officeDocument/2006/relationships/slide" Target="slides/slide12.xml"/><Relationship Id="rId13" Type="http://schemas.openxmlformats.org/officeDocument/2006/relationships/slide" Target="slides/slide16.xml"/><Relationship Id="rId18" Type="http://schemas.openxmlformats.org/officeDocument/2006/relationships/slide" Target="slides/slide22.xml"/><Relationship Id="rId39" Type="http://schemas.openxmlformats.org/officeDocument/2006/relationships/slide" Target="slides/slide44.xml"/><Relationship Id="rId109" Type="http://schemas.openxmlformats.org/officeDocument/2006/relationships/slide" Target="slides/slide115.xml"/><Relationship Id="rId34" Type="http://schemas.openxmlformats.org/officeDocument/2006/relationships/slide" Target="slides/slide39.xml"/><Relationship Id="rId50" Type="http://schemas.openxmlformats.org/officeDocument/2006/relationships/slide" Target="slides/slide55.xml"/><Relationship Id="rId55" Type="http://schemas.openxmlformats.org/officeDocument/2006/relationships/slide" Target="slides/slide60.xml"/><Relationship Id="rId76" Type="http://schemas.openxmlformats.org/officeDocument/2006/relationships/slide" Target="slides/slide81.xml"/><Relationship Id="rId97" Type="http://schemas.openxmlformats.org/officeDocument/2006/relationships/slide" Target="slides/slide103.xml"/><Relationship Id="rId104" Type="http://schemas.openxmlformats.org/officeDocument/2006/relationships/slide" Target="slides/slide110.xml"/><Relationship Id="rId120" Type="http://schemas.openxmlformats.org/officeDocument/2006/relationships/slide" Target="slides/slide126.xml"/><Relationship Id="rId125" Type="http://schemas.openxmlformats.org/officeDocument/2006/relationships/slide" Target="slides/slide131.xml"/><Relationship Id="rId141" Type="http://schemas.openxmlformats.org/officeDocument/2006/relationships/slide" Target="slides/slide147.xml"/><Relationship Id="rId146" Type="http://schemas.openxmlformats.org/officeDocument/2006/relationships/slide" Target="slides/slide152.xml"/><Relationship Id="rId7" Type="http://schemas.openxmlformats.org/officeDocument/2006/relationships/slide" Target="slides/slide8.xml"/><Relationship Id="rId71" Type="http://schemas.openxmlformats.org/officeDocument/2006/relationships/slide" Target="slides/slide76.xml"/><Relationship Id="rId92" Type="http://schemas.openxmlformats.org/officeDocument/2006/relationships/slide" Target="slides/slide98.xml"/><Relationship Id="rId2" Type="http://schemas.openxmlformats.org/officeDocument/2006/relationships/slide" Target="slides/slide3.xml"/><Relationship Id="rId29" Type="http://schemas.openxmlformats.org/officeDocument/2006/relationships/slide" Target="slides/slide33.xml"/><Relationship Id="rId24" Type="http://schemas.openxmlformats.org/officeDocument/2006/relationships/slide" Target="slides/slide28.xml"/><Relationship Id="rId40" Type="http://schemas.openxmlformats.org/officeDocument/2006/relationships/slide" Target="slides/slide45.xml"/><Relationship Id="rId45" Type="http://schemas.openxmlformats.org/officeDocument/2006/relationships/slide" Target="slides/slide50.xml"/><Relationship Id="rId66" Type="http://schemas.openxmlformats.org/officeDocument/2006/relationships/slide" Target="slides/slide71.xml"/><Relationship Id="rId87" Type="http://schemas.openxmlformats.org/officeDocument/2006/relationships/slide" Target="slides/slide93.xml"/><Relationship Id="rId110" Type="http://schemas.openxmlformats.org/officeDocument/2006/relationships/slide" Target="slides/slide116.xml"/><Relationship Id="rId115" Type="http://schemas.openxmlformats.org/officeDocument/2006/relationships/slide" Target="slides/slide121.xml"/><Relationship Id="rId131" Type="http://schemas.openxmlformats.org/officeDocument/2006/relationships/slide" Target="slides/slide137.xml"/><Relationship Id="rId136" Type="http://schemas.openxmlformats.org/officeDocument/2006/relationships/slide" Target="slides/slide142.xml"/><Relationship Id="rId157" Type="http://schemas.openxmlformats.org/officeDocument/2006/relationships/slide" Target="slides/slide163.xml"/><Relationship Id="rId61" Type="http://schemas.openxmlformats.org/officeDocument/2006/relationships/slide" Target="slides/slide66.xml"/><Relationship Id="rId82" Type="http://schemas.openxmlformats.org/officeDocument/2006/relationships/slide" Target="slides/slide88.xml"/><Relationship Id="rId152" Type="http://schemas.openxmlformats.org/officeDocument/2006/relationships/slide" Target="slides/slide158.xml"/><Relationship Id="rId19" Type="http://schemas.openxmlformats.org/officeDocument/2006/relationships/slide" Target="slides/slide23.xml"/><Relationship Id="rId14" Type="http://schemas.openxmlformats.org/officeDocument/2006/relationships/slide" Target="slides/slide18.xml"/><Relationship Id="rId30" Type="http://schemas.openxmlformats.org/officeDocument/2006/relationships/slide" Target="slides/slide34.xml"/><Relationship Id="rId35" Type="http://schemas.openxmlformats.org/officeDocument/2006/relationships/slide" Target="slides/slide40.xml"/><Relationship Id="rId56" Type="http://schemas.openxmlformats.org/officeDocument/2006/relationships/slide" Target="slides/slide61.xml"/><Relationship Id="rId77" Type="http://schemas.openxmlformats.org/officeDocument/2006/relationships/slide" Target="slides/slide82.xml"/><Relationship Id="rId100" Type="http://schemas.openxmlformats.org/officeDocument/2006/relationships/slide" Target="slides/slide106.xml"/><Relationship Id="rId105" Type="http://schemas.openxmlformats.org/officeDocument/2006/relationships/slide" Target="slides/slide111.xml"/><Relationship Id="rId126" Type="http://schemas.openxmlformats.org/officeDocument/2006/relationships/slide" Target="slides/slide132.xml"/><Relationship Id="rId147" Type="http://schemas.openxmlformats.org/officeDocument/2006/relationships/slide" Target="slides/slide153.xml"/><Relationship Id="rId8" Type="http://schemas.openxmlformats.org/officeDocument/2006/relationships/slide" Target="slides/slide11.xml"/><Relationship Id="rId51" Type="http://schemas.openxmlformats.org/officeDocument/2006/relationships/slide" Target="slides/slide56.xml"/><Relationship Id="rId72" Type="http://schemas.openxmlformats.org/officeDocument/2006/relationships/slide" Target="slides/slide77.xml"/><Relationship Id="rId93" Type="http://schemas.openxmlformats.org/officeDocument/2006/relationships/slide" Target="slides/slide99.xml"/><Relationship Id="rId98" Type="http://schemas.openxmlformats.org/officeDocument/2006/relationships/slide" Target="slides/slide104.xml"/><Relationship Id="rId121" Type="http://schemas.openxmlformats.org/officeDocument/2006/relationships/slide" Target="slides/slide127.xml"/><Relationship Id="rId142" Type="http://schemas.openxmlformats.org/officeDocument/2006/relationships/slide" Target="slides/slide148.xml"/><Relationship Id="rId3" Type="http://schemas.openxmlformats.org/officeDocument/2006/relationships/slide" Target="slides/slide4.xml"/><Relationship Id="rId25" Type="http://schemas.openxmlformats.org/officeDocument/2006/relationships/slide" Target="slides/slide29.xml"/><Relationship Id="rId46" Type="http://schemas.openxmlformats.org/officeDocument/2006/relationships/slide" Target="slides/slide51.xml"/><Relationship Id="rId67" Type="http://schemas.openxmlformats.org/officeDocument/2006/relationships/slide" Target="slides/slide72.xml"/><Relationship Id="rId116" Type="http://schemas.openxmlformats.org/officeDocument/2006/relationships/slide" Target="slides/slide122.xml"/><Relationship Id="rId137" Type="http://schemas.openxmlformats.org/officeDocument/2006/relationships/slide" Target="slides/slide143.xml"/><Relationship Id="rId158" Type="http://schemas.openxmlformats.org/officeDocument/2006/relationships/slide" Target="slides/slide16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62" name="Rectangle 2"/>
          <p:cNvSpPr>
            <a:spLocks noGrp="1" noChangeArrowheads="1"/>
          </p:cNvSpPr>
          <p:nvPr>
            <p:ph type="hdr" sz="quarter"/>
          </p:nvPr>
        </p:nvSpPr>
        <p:spPr bwMode="auto">
          <a:xfrm>
            <a:off x="3886200" y="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800">
                <a:solidFill>
                  <a:schemeClr val="tx1"/>
                </a:solidFill>
              </a:defRPr>
            </a:lvl1pPr>
          </a:lstStyle>
          <a:p>
            <a:r>
              <a:rPr lang="en-US"/>
              <a:t>JavaScript Syntax</a:t>
            </a:r>
          </a:p>
        </p:txBody>
      </p:sp>
      <p:sp>
        <p:nvSpPr>
          <p:cNvPr id="245763" name="Rectangle 3"/>
          <p:cNvSpPr>
            <a:spLocks noGrp="1" noChangeArrowheads="1"/>
          </p:cNvSpPr>
          <p:nvPr>
            <p:ph type="dt" sz="quarter" idx="1"/>
          </p:nvPr>
        </p:nvSpPr>
        <p:spPr bwMode="auto">
          <a:xfrm>
            <a:off x="0" y="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800">
                <a:solidFill>
                  <a:schemeClr val="tx1"/>
                </a:solidFill>
              </a:defRPr>
            </a:lvl1pPr>
          </a:lstStyle>
          <a:p>
            <a:endParaRPr lang="en-US"/>
          </a:p>
        </p:txBody>
      </p:sp>
      <p:sp>
        <p:nvSpPr>
          <p:cNvPr id="245764" name="Rectangle 4"/>
          <p:cNvSpPr>
            <a:spLocks noGrp="1" noChangeArrowheads="1"/>
          </p:cNvSpPr>
          <p:nvPr>
            <p:ph type="ftr" sz="quarter" idx="2"/>
          </p:nvPr>
        </p:nvSpPr>
        <p:spPr bwMode="auto">
          <a:xfrm>
            <a:off x="0" y="883285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r>
              <a:rPr lang="en-US"/>
              <a:t>javascript2.ppt</a:t>
            </a:r>
          </a:p>
        </p:txBody>
      </p:sp>
      <p:sp>
        <p:nvSpPr>
          <p:cNvPr id="245765" name="Rectangle 5"/>
          <p:cNvSpPr>
            <a:spLocks noGrp="1" noChangeArrowheads="1"/>
          </p:cNvSpPr>
          <p:nvPr>
            <p:ph type="sldNum" sz="quarter" idx="3"/>
          </p:nvPr>
        </p:nvSpPr>
        <p:spPr bwMode="auto">
          <a:xfrm>
            <a:off x="3886200" y="883285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D395BB98-5CF2-4967-A859-FBDD12007A55}" type="slidenum">
              <a:rPr lang="en-US"/>
              <a:pPr/>
              <a:t>‹#›</a:t>
            </a:fld>
            <a:endParaRPr lang="en-US"/>
          </a:p>
        </p:txBody>
      </p:sp>
    </p:spTree>
    <p:extLst>
      <p:ext uri="{BB962C8B-B14F-4D97-AF65-F5344CB8AC3E}">
        <p14:creationId xmlns:p14="http://schemas.microsoft.com/office/powerpoint/2010/main" val="3142462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2514"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defRPr>
            </a:lvl1pPr>
          </a:lstStyle>
          <a:p>
            <a:r>
              <a:rPr lang="en-US"/>
              <a:t>JavaScript Syntax</a:t>
            </a:r>
          </a:p>
        </p:txBody>
      </p:sp>
      <p:sp>
        <p:nvSpPr>
          <p:cNvPr id="832515" name="Rectangle 3"/>
          <p:cNvSpPr>
            <a:spLocks noGrp="1" noChangeArrowheads="1"/>
          </p:cNvSpPr>
          <p:nvPr>
            <p:ph type="dt" idx="1"/>
          </p:nvPr>
        </p:nvSpPr>
        <p:spPr bwMode="auto">
          <a:xfrm>
            <a:off x="388620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832516" name="Rectangle 4"/>
          <p:cNvSpPr>
            <a:spLocks noGrp="1" noRot="1" noChangeAspect="1" noChangeArrowheads="1" noTextEdit="1"/>
          </p:cNvSpPr>
          <p:nvPr>
            <p:ph type="sldImg" idx="2"/>
          </p:nvPr>
        </p:nvSpPr>
        <p:spPr bwMode="auto">
          <a:xfrm>
            <a:off x="1117600" y="693738"/>
            <a:ext cx="4624388" cy="3468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32517" name="Rectangle 5"/>
          <p:cNvSpPr>
            <a:spLocks noGrp="1" noChangeArrowheads="1"/>
          </p:cNvSpPr>
          <p:nvPr>
            <p:ph type="body" sz="quarter" idx="3"/>
          </p:nvPr>
        </p:nvSpPr>
        <p:spPr bwMode="auto">
          <a:xfrm>
            <a:off x="914400" y="4394200"/>
            <a:ext cx="5029200"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32518" name="Rectangle 6"/>
          <p:cNvSpPr>
            <a:spLocks noGrp="1" noChangeArrowheads="1"/>
          </p:cNvSpPr>
          <p:nvPr>
            <p:ph type="ftr" sz="quarter" idx="4"/>
          </p:nvPr>
        </p:nvSpPr>
        <p:spPr bwMode="auto">
          <a:xfrm>
            <a:off x="0" y="886301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defRPr>
            </a:lvl1pPr>
          </a:lstStyle>
          <a:p>
            <a:r>
              <a:rPr lang="en-US"/>
              <a:t>javascript2.ppt</a:t>
            </a:r>
          </a:p>
        </p:txBody>
      </p:sp>
      <p:sp>
        <p:nvSpPr>
          <p:cNvPr id="832519" name="Rectangle 7"/>
          <p:cNvSpPr>
            <a:spLocks noGrp="1" noChangeArrowheads="1"/>
          </p:cNvSpPr>
          <p:nvPr>
            <p:ph type="sldNum" sz="quarter" idx="5"/>
          </p:nvPr>
        </p:nvSpPr>
        <p:spPr bwMode="auto">
          <a:xfrm>
            <a:off x="3886200" y="886301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AC9013AB-25E9-4F9D-A854-E9E1CCCD866C}" type="slidenum">
              <a:rPr lang="en-US"/>
              <a:pPr/>
              <a:t>‹#›</a:t>
            </a:fld>
            <a:endParaRPr lang="en-US"/>
          </a:p>
        </p:txBody>
      </p:sp>
    </p:spTree>
    <p:extLst>
      <p:ext uri="{BB962C8B-B14F-4D97-AF65-F5344CB8AC3E}">
        <p14:creationId xmlns:p14="http://schemas.microsoft.com/office/powerpoint/2010/main" val="3390078061"/>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JavaScript Syntax</a:t>
            </a:r>
          </a:p>
        </p:txBody>
      </p:sp>
      <p:sp>
        <p:nvSpPr>
          <p:cNvPr id="6" name="Rectangle 6"/>
          <p:cNvSpPr>
            <a:spLocks noGrp="1" noChangeArrowheads="1"/>
          </p:cNvSpPr>
          <p:nvPr>
            <p:ph type="ftr" sz="quarter" idx="4"/>
          </p:nvPr>
        </p:nvSpPr>
        <p:spPr>
          <a:ln/>
        </p:spPr>
        <p:txBody>
          <a:bodyPr/>
          <a:lstStyle/>
          <a:p>
            <a:r>
              <a:rPr lang="en-US"/>
              <a:t>javascript2.ppt</a:t>
            </a:r>
          </a:p>
        </p:txBody>
      </p:sp>
      <p:sp>
        <p:nvSpPr>
          <p:cNvPr id="7" name="Rectangle 7"/>
          <p:cNvSpPr>
            <a:spLocks noGrp="1" noChangeArrowheads="1"/>
          </p:cNvSpPr>
          <p:nvPr>
            <p:ph type="sldNum" sz="quarter" idx="5"/>
          </p:nvPr>
        </p:nvSpPr>
        <p:spPr>
          <a:ln/>
        </p:spPr>
        <p:txBody>
          <a:bodyPr/>
          <a:lstStyle/>
          <a:p>
            <a:fld id="{AD461F56-28C7-43DD-821A-B7DB6B19F38D}" type="slidenum">
              <a:rPr lang="en-US"/>
              <a:pPr/>
              <a:t>1</a:t>
            </a:fld>
            <a:endParaRPr lang="en-US"/>
          </a:p>
        </p:txBody>
      </p:sp>
      <p:sp>
        <p:nvSpPr>
          <p:cNvPr id="1675266" name="Rectangle 2"/>
          <p:cNvSpPr>
            <a:spLocks noGrp="1" noRot="1" noChangeAspect="1" noChangeArrowheads="1" noTextEdit="1"/>
          </p:cNvSpPr>
          <p:nvPr>
            <p:ph type="sldImg"/>
          </p:nvPr>
        </p:nvSpPr>
        <p:spPr>
          <a:ln/>
        </p:spPr>
      </p:sp>
      <p:sp>
        <p:nvSpPr>
          <p:cNvPr id="16752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24258" name="Group 2"/>
          <p:cNvGrpSpPr>
            <a:grpSpLocks/>
          </p:cNvGrpSpPr>
          <p:nvPr/>
        </p:nvGrpSpPr>
        <p:grpSpPr bwMode="auto">
          <a:xfrm>
            <a:off x="177800" y="230188"/>
            <a:ext cx="203200" cy="6503987"/>
            <a:chOff x="112" y="145"/>
            <a:chExt cx="128" cy="4097"/>
          </a:xfrm>
        </p:grpSpPr>
        <p:sp>
          <p:nvSpPr>
            <p:cNvPr id="224259"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0"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solidFill>
              </a:endParaRPr>
            </a:p>
          </p:txBody>
        </p:sp>
      </p:grpSp>
      <p:grpSp>
        <p:nvGrpSpPr>
          <p:cNvPr id="224261" name="Group 5"/>
          <p:cNvGrpSpPr>
            <a:grpSpLocks/>
          </p:cNvGrpSpPr>
          <p:nvPr/>
        </p:nvGrpSpPr>
        <p:grpSpPr bwMode="auto">
          <a:xfrm>
            <a:off x="8793163" y="220663"/>
            <a:ext cx="198437" cy="6408737"/>
            <a:chOff x="5539" y="139"/>
            <a:chExt cx="125" cy="4037"/>
          </a:xfrm>
        </p:grpSpPr>
        <p:sp>
          <p:nvSpPr>
            <p:cNvPr id="22426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4264" name="Group 8"/>
          <p:cNvGrpSpPr>
            <a:grpSpLocks/>
          </p:cNvGrpSpPr>
          <p:nvPr/>
        </p:nvGrpSpPr>
        <p:grpSpPr bwMode="auto">
          <a:xfrm>
            <a:off x="412750" y="6477000"/>
            <a:ext cx="8686800" cy="228600"/>
            <a:chOff x="260" y="4080"/>
            <a:chExt cx="5472" cy="144"/>
          </a:xfrm>
        </p:grpSpPr>
        <p:sp>
          <p:nvSpPr>
            <p:cNvPr id="224265"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6"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4267" name="Group 11"/>
          <p:cNvGrpSpPr>
            <a:grpSpLocks/>
          </p:cNvGrpSpPr>
          <p:nvPr/>
        </p:nvGrpSpPr>
        <p:grpSpPr bwMode="auto">
          <a:xfrm>
            <a:off x="76200" y="176213"/>
            <a:ext cx="8745538" cy="161925"/>
            <a:chOff x="48" y="111"/>
            <a:chExt cx="5509" cy="102"/>
          </a:xfrm>
        </p:grpSpPr>
        <p:sp>
          <p:nvSpPr>
            <p:cNvPr id="22426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4270" name="Rectangle 14"/>
          <p:cNvSpPr>
            <a:spLocks noGrp="1" noChangeArrowheads="1"/>
          </p:cNvSpPr>
          <p:nvPr>
            <p:ph type="ctrTitle" sz="quarter"/>
          </p:nvPr>
        </p:nvSpPr>
        <p:spPr>
          <a:xfrm>
            <a:off x="685800" y="1981200"/>
            <a:ext cx="7772400" cy="1143000"/>
          </a:xfrm>
        </p:spPr>
        <p:txBody>
          <a:bodyPr anchor="ctr"/>
          <a:lstStyle>
            <a:lvl1pPr algn="ctr">
              <a:defRPr sz="4000" b="0"/>
            </a:lvl1pPr>
          </a:lstStyle>
          <a:p>
            <a:pPr lvl="0"/>
            <a:r>
              <a:rPr lang="en-US" noProof="0" smtClean="0"/>
              <a:t>Click to edit Master title style</a:t>
            </a:r>
          </a:p>
        </p:txBody>
      </p:sp>
      <p:sp>
        <p:nvSpPr>
          <p:cNvPr id="22427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pPr lvl="0"/>
            <a:r>
              <a:rPr lang="en-US" noProof="0" smtClean="0"/>
              <a:t>Click to edit Master subtitle style</a:t>
            </a:r>
          </a:p>
        </p:txBody>
      </p:sp>
      <p:sp>
        <p:nvSpPr>
          <p:cNvPr id="224272" name="Rectangle 16"/>
          <p:cNvSpPr>
            <a:spLocks noGrp="1" noChangeArrowheads="1"/>
          </p:cNvSpPr>
          <p:nvPr>
            <p:ph type="dt" sz="quarter" idx="2"/>
          </p:nvPr>
        </p:nvSpPr>
        <p:spPr bwMode="auto">
          <a:xfrm>
            <a:off x="439738" y="5989638"/>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a:solidFill>
                  <a:schemeClr val="tx1"/>
                </a:solidFill>
              </a:defRPr>
            </a:lvl1pPr>
          </a:lstStyle>
          <a:p>
            <a:endParaRPr lang="en-US"/>
          </a:p>
        </p:txBody>
      </p:sp>
      <p:sp>
        <p:nvSpPr>
          <p:cNvPr id="224273" name="Rectangle 17"/>
          <p:cNvSpPr>
            <a:spLocks noGrp="1" noChangeArrowheads="1"/>
          </p:cNvSpPr>
          <p:nvPr>
            <p:ph type="ftr" sz="quarter" idx="3"/>
          </p:nvPr>
        </p:nvSpPr>
        <p:spPr/>
        <p:txBody>
          <a:bodyPr/>
          <a:lstStyle>
            <a:lvl1pPr>
              <a:defRPr/>
            </a:lvl1pPr>
          </a:lstStyle>
          <a:p>
            <a:r>
              <a:rPr lang="en-US"/>
              <a:t>copyright Penny McIntire, 2007</a:t>
            </a:r>
          </a:p>
        </p:txBody>
      </p:sp>
      <p:sp>
        <p:nvSpPr>
          <p:cNvPr id="224274" name="Rectangle 18"/>
          <p:cNvSpPr>
            <a:spLocks noGrp="1" noChangeArrowheads="1"/>
          </p:cNvSpPr>
          <p:nvPr>
            <p:ph type="sldNum" sz="quarter" idx="4"/>
          </p:nvPr>
        </p:nvSpPr>
        <p:spPr>
          <a:xfrm>
            <a:off x="6800850" y="5978525"/>
            <a:ext cx="1905000" cy="457200"/>
          </a:xfrm>
        </p:spPr>
        <p:txBody>
          <a:bodyPr/>
          <a:lstStyle>
            <a:lvl1pPr>
              <a:defRPr sz="1400"/>
            </a:lvl1pPr>
          </a:lstStyle>
          <a:p>
            <a:fld id="{E507FBA5-E2D3-4904-836A-067BCC8F20A7}"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224258"/>
                                        </p:tgtEl>
                                        <p:attrNameLst>
                                          <p:attrName>style.visibility</p:attrName>
                                        </p:attrNameLst>
                                      </p:cBhvr>
                                      <p:to>
                                        <p:strVal val="visible"/>
                                      </p:to>
                                    </p:set>
                                    <p:anim calcmode="lin" valueType="num">
                                      <p:cBhvr additive="base">
                                        <p:cTn id="7" dur="500" fill="hold"/>
                                        <p:tgtEl>
                                          <p:spTgt spid="224258"/>
                                        </p:tgtEl>
                                        <p:attrNameLst>
                                          <p:attrName>ppt_x</p:attrName>
                                        </p:attrNameLst>
                                      </p:cBhvr>
                                      <p:tavLst>
                                        <p:tav tm="0">
                                          <p:val>
                                            <p:strVal val="#ppt_x"/>
                                          </p:val>
                                        </p:tav>
                                        <p:tav tm="100000">
                                          <p:val>
                                            <p:strVal val="#ppt_x"/>
                                          </p:val>
                                        </p:tav>
                                      </p:tavLst>
                                    </p:anim>
                                    <p:anim calcmode="lin" valueType="num">
                                      <p:cBhvr additive="base">
                                        <p:cTn id="8" dur="500" fill="hold"/>
                                        <p:tgtEl>
                                          <p:spTgt spid="224258"/>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24264"/>
                                        </p:tgtEl>
                                        <p:attrNameLst>
                                          <p:attrName>style.visibility</p:attrName>
                                        </p:attrNameLst>
                                      </p:cBhvr>
                                      <p:to>
                                        <p:strVal val="visible"/>
                                      </p:to>
                                    </p:set>
                                    <p:anim calcmode="lin" valueType="num">
                                      <p:cBhvr additive="base">
                                        <p:cTn id="12" dur="500" fill="hold"/>
                                        <p:tgtEl>
                                          <p:spTgt spid="224264"/>
                                        </p:tgtEl>
                                        <p:attrNameLst>
                                          <p:attrName>ppt_x</p:attrName>
                                        </p:attrNameLst>
                                      </p:cBhvr>
                                      <p:tavLst>
                                        <p:tav tm="0">
                                          <p:val>
                                            <p:strVal val="0-#ppt_w/2"/>
                                          </p:val>
                                        </p:tav>
                                        <p:tav tm="100000">
                                          <p:val>
                                            <p:strVal val="#ppt_x"/>
                                          </p:val>
                                        </p:tav>
                                      </p:tavLst>
                                    </p:anim>
                                    <p:anim calcmode="lin" valueType="num">
                                      <p:cBhvr additive="base">
                                        <p:cTn id="13" dur="500" fill="hold"/>
                                        <p:tgtEl>
                                          <p:spTgt spid="22426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224261"/>
                                        </p:tgtEl>
                                        <p:attrNameLst>
                                          <p:attrName>style.visibility</p:attrName>
                                        </p:attrNameLst>
                                      </p:cBhvr>
                                      <p:to>
                                        <p:strVal val="visible"/>
                                      </p:to>
                                    </p:set>
                                    <p:anim calcmode="lin" valueType="num">
                                      <p:cBhvr additive="base">
                                        <p:cTn id="17" dur="500" fill="hold"/>
                                        <p:tgtEl>
                                          <p:spTgt spid="224261"/>
                                        </p:tgtEl>
                                        <p:attrNameLst>
                                          <p:attrName>ppt_x</p:attrName>
                                        </p:attrNameLst>
                                      </p:cBhvr>
                                      <p:tavLst>
                                        <p:tav tm="0">
                                          <p:val>
                                            <p:strVal val="#ppt_x"/>
                                          </p:val>
                                        </p:tav>
                                        <p:tav tm="100000">
                                          <p:val>
                                            <p:strVal val="#ppt_x"/>
                                          </p:val>
                                        </p:tav>
                                      </p:tavLst>
                                    </p:anim>
                                    <p:anim calcmode="lin" valueType="num">
                                      <p:cBhvr additive="base">
                                        <p:cTn id="18" dur="500" fill="hold"/>
                                        <p:tgtEl>
                                          <p:spTgt spid="224261"/>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2" fill="hold" nodeType="afterEffect">
                                  <p:stCondLst>
                                    <p:cond delay="0"/>
                                  </p:stCondLst>
                                  <p:childTnLst>
                                    <p:set>
                                      <p:cBhvr>
                                        <p:cTn id="21" dur="1" fill="hold">
                                          <p:stCondLst>
                                            <p:cond delay="0"/>
                                          </p:stCondLst>
                                        </p:cTn>
                                        <p:tgtEl>
                                          <p:spTgt spid="224267"/>
                                        </p:tgtEl>
                                        <p:attrNameLst>
                                          <p:attrName>style.visibility</p:attrName>
                                        </p:attrNameLst>
                                      </p:cBhvr>
                                      <p:to>
                                        <p:strVal val="visible"/>
                                      </p:to>
                                    </p:set>
                                    <p:anim calcmode="lin" valueType="num">
                                      <p:cBhvr additive="base">
                                        <p:cTn id="22" dur="500" fill="hold"/>
                                        <p:tgtEl>
                                          <p:spTgt spid="224267"/>
                                        </p:tgtEl>
                                        <p:attrNameLst>
                                          <p:attrName>ppt_x</p:attrName>
                                        </p:attrNameLst>
                                      </p:cBhvr>
                                      <p:tavLst>
                                        <p:tav tm="0">
                                          <p:val>
                                            <p:strVal val="1+#ppt_w/2"/>
                                          </p:val>
                                        </p:tav>
                                        <p:tav tm="100000">
                                          <p:val>
                                            <p:strVal val="#ppt_x"/>
                                          </p:val>
                                        </p:tav>
                                      </p:tavLst>
                                    </p:anim>
                                    <p:anim calcmode="lin" valueType="num">
                                      <p:cBhvr additive="base">
                                        <p:cTn id="23" dur="500" fill="hold"/>
                                        <p:tgtEl>
                                          <p:spTgt spid="224267"/>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15" presetClass="entr" presetSubtype="0" fill="hold" grpId="0" nodeType="afterEffect">
                                  <p:stCondLst>
                                    <p:cond delay="0"/>
                                  </p:stCondLst>
                                  <p:childTnLst>
                                    <p:set>
                                      <p:cBhvr>
                                        <p:cTn id="26" dur="1" fill="hold">
                                          <p:stCondLst>
                                            <p:cond delay="0"/>
                                          </p:stCondLst>
                                        </p:cTn>
                                        <p:tgtEl>
                                          <p:spTgt spid="224270"/>
                                        </p:tgtEl>
                                        <p:attrNameLst>
                                          <p:attrName>style.visibility</p:attrName>
                                        </p:attrNameLst>
                                      </p:cBhvr>
                                      <p:to>
                                        <p:strVal val="visible"/>
                                      </p:to>
                                    </p:set>
                                    <p:anim calcmode="lin" valueType="num">
                                      <p:cBhvr>
                                        <p:cTn id="27" dur="1000" fill="hold"/>
                                        <p:tgtEl>
                                          <p:spTgt spid="224270"/>
                                        </p:tgtEl>
                                        <p:attrNameLst>
                                          <p:attrName>ppt_w</p:attrName>
                                        </p:attrNameLst>
                                      </p:cBhvr>
                                      <p:tavLst>
                                        <p:tav tm="0">
                                          <p:val>
                                            <p:fltVal val="0"/>
                                          </p:val>
                                        </p:tav>
                                        <p:tav tm="100000">
                                          <p:val>
                                            <p:strVal val="#ppt_w"/>
                                          </p:val>
                                        </p:tav>
                                      </p:tavLst>
                                    </p:anim>
                                    <p:anim calcmode="lin" valueType="num">
                                      <p:cBhvr>
                                        <p:cTn id="28" dur="1000" fill="hold"/>
                                        <p:tgtEl>
                                          <p:spTgt spid="224270"/>
                                        </p:tgtEl>
                                        <p:attrNameLst>
                                          <p:attrName>ppt_h</p:attrName>
                                        </p:attrNameLst>
                                      </p:cBhvr>
                                      <p:tavLst>
                                        <p:tav tm="0">
                                          <p:val>
                                            <p:fltVal val="0"/>
                                          </p:val>
                                        </p:tav>
                                        <p:tav tm="100000">
                                          <p:val>
                                            <p:strVal val="#ppt_h"/>
                                          </p:val>
                                        </p:tav>
                                      </p:tavLst>
                                    </p:anim>
                                    <p:anim calcmode="lin" valueType="num">
                                      <p:cBhvr>
                                        <p:cTn id="29" dur="1000" fill="hold"/>
                                        <p:tgtEl>
                                          <p:spTgt spid="224270"/>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2427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70"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F786378-DB73-4B98-9200-2C6DE2A0A884}"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3503474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2473593-474D-492A-91D5-71CD5814D3F7}"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140033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2BB5D23-E577-41BA-910A-598E32B70348}"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422240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D6CB18D-DE80-4379-A440-E44024980D15}"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6480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100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38100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675D47D2-BCDB-4892-B4C2-B3760FEE0988}"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339798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87BEFE54-D622-4065-92FC-7416428FD263}" type="slidenum">
              <a:rPr lang="en-US"/>
              <a:pPr/>
              <a:t>‹#›</a:t>
            </a:fld>
            <a:endParaRPr lang="en-US"/>
          </a:p>
        </p:txBody>
      </p:sp>
      <p:sp>
        <p:nvSpPr>
          <p:cNvPr id="8" name="Footer Placeholder 7"/>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49922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900A9E1-F315-4AC7-8ED5-7C575E98198F}" type="slidenum">
              <a:rPr lang="en-US"/>
              <a:pPr/>
              <a:t>‹#›</a:t>
            </a:fld>
            <a:endParaRPr lang="en-US"/>
          </a:p>
        </p:txBody>
      </p:sp>
      <p:sp>
        <p:nvSpPr>
          <p:cNvPr id="4" name="Footer Placeholder 3"/>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1987181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DE4EFFF-F75A-4060-A505-CB5A9E2740CC}" type="slidenum">
              <a:rPr lang="en-US"/>
              <a:pPr/>
              <a:t>‹#›</a:t>
            </a:fld>
            <a:endParaRPr lang="en-US"/>
          </a:p>
        </p:txBody>
      </p:sp>
      <p:sp>
        <p:nvSpPr>
          <p:cNvPr id="3" name="Footer Placeholder 2"/>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3530234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7E958B5-B52D-413B-A8CE-A6D6E4C0F9BD}"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1911135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FB93E53-E655-482B-8287-D7798FE33B6D}"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a:t>copyright Penny McIntire, 2007</a:t>
            </a:r>
          </a:p>
        </p:txBody>
      </p:sp>
    </p:spTree>
    <p:extLst>
      <p:ext uri="{BB962C8B-B14F-4D97-AF65-F5344CB8AC3E}">
        <p14:creationId xmlns:p14="http://schemas.microsoft.com/office/powerpoint/2010/main" val="167932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3234" name="Group 2"/>
          <p:cNvGrpSpPr>
            <a:grpSpLocks/>
          </p:cNvGrpSpPr>
          <p:nvPr/>
        </p:nvGrpSpPr>
        <p:grpSpPr bwMode="auto">
          <a:xfrm>
            <a:off x="177800" y="230188"/>
            <a:ext cx="203200" cy="6503987"/>
            <a:chOff x="112" y="145"/>
            <a:chExt cx="128" cy="4097"/>
          </a:xfrm>
        </p:grpSpPr>
        <p:sp>
          <p:nvSpPr>
            <p:cNvPr id="22323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3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solidFill>
              </a:endParaRPr>
            </a:p>
          </p:txBody>
        </p:sp>
      </p:grpSp>
      <p:grpSp>
        <p:nvGrpSpPr>
          <p:cNvPr id="223237" name="Group 5"/>
          <p:cNvGrpSpPr>
            <a:grpSpLocks/>
          </p:cNvGrpSpPr>
          <p:nvPr/>
        </p:nvGrpSpPr>
        <p:grpSpPr bwMode="auto">
          <a:xfrm>
            <a:off x="8793163" y="220663"/>
            <a:ext cx="198437" cy="6408737"/>
            <a:chOff x="5539" y="139"/>
            <a:chExt cx="125" cy="4037"/>
          </a:xfrm>
        </p:grpSpPr>
        <p:sp>
          <p:nvSpPr>
            <p:cNvPr id="22323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3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3240" name="Group 8"/>
          <p:cNvGrpSpPr>
            <a:grpSpLocks/>
          </p:cNvGrpSpPr>
          <p:nvPr/>
        </p:nvGrpSpPr>
        <p:grpSpPr bwMode="auto">
          <a:xfrm>
            <a:off x="412750" y="6477000"/>
            <a:ext cx="8686800" cy="228600"/>
            <a:chOff x="260" y="4080"/>
            <a:chExt cx="5472" cy="144"/>
          </a:xfrm>
        </p:grpSpPr>
        <p:sp>
          <p:nvSpPr>
            <p:cNvPr id="22324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3243" name="Group 11"/>
          <p:cNvGrpSpPr>
            <a:grpSpLocks/>
          </p:cNvGrpSpPr>
          <p:nvPr/>
        </p:nvGrpSpPr>
        <p:grpSpPr bwMode="auto">
          <a:xfrm>
            <a:off x="76200" y="176213"/>
            <a:ext cx="8745538" cy="161925"/>
            <a:chOff x="48" y="111"/>
            <a:chExt cx="5509" cy="102"/>
          </a:xfrm>
        </p:grpSpPr>
        <p:sp>
          <p:nvSpPr>
            <p:cNvPr id="22324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3246" name="Group 14"/>
          <p:cNvGrpSpPr>
            <a:grpSpLocks/>
          </p:cNvGrpSpPr>
          <p:nvPr/>
        </p:nvGrpSpPr>
        <p:grpSpPr bwMode="auto">
          <a:xfrm>
            <a:off x="71438" y="176213"/>
            <a:ext cx="8745537" cy="161925"/>
            <a:chOff x="45" y="111"/>
            <a:chExt cx="5509" cy="102"/>
          </a:xfrm>
        </p:grpSpPr>
        <p:sp>
          <p:nvSpPr>
            <p:cNvPr id="223247"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8"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3249" name="Rectangle 17"/>
          <p:cNvSpPr>
            <a:spLocks noGrp="1" noChangeArrowheads="1"/>
          </p:cNvSpPr>
          <p:nvPr>
            <p:ph type="title"/>
          </p:nvPr>
        </p:nvSpPr>
        <p:spPr bwMode="auto">
          <a:xfrm>
            <a:off x="685800" y="3810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3250" name="Rectangle 18"/>
          <p:cNvSpPr>
            <a:spLocks noGrp="1" noChangeArrowheads="1"/>
          </p:cNvSpPr>
          <p:nvPr>
            <p:ph type="body" idx="1"/>
          </p:nvPr>
        </p:nvSpPr>
        <p:spPr bwMode="auto">
          <a:xfrm>
            <a:off x="685800" y="1447800"/>
            <a:ext cx="77724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3253" name="Rectangle 21"/>
          <p:cNvSpPr>
            <a:spLocks noGrp="1" noChangeArrowheads="1"/>
          </p:cNvSpPr>
          <p:nvPr>
            <p:ph type="sldNum" sz="quarter" idx="4"/>
          </p:nvPr>
        </p:nvSpPr>
        <p:spPr bwMode="auto">
          <a:xfrm>
            <a:off x="6858000" y="601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defRPr>
            </a:lvl1pPr>
          </a:lstStyle>
          <a:p>
            <a:fld id="{513EB4ED-86D6-4AC7-98D1-A674C4692787}" type="slidenum">
              <a:rPr lang="en-US"/>
              <a:pPr/>
              <a:t>‹#›</a:t>
            </a:fld>
            <a:endParaRPr lang="en-US"/>
          </a:p>
        </p:txBody>
      </p:sp>
      <p:sp>
        <p:nvSpPr>
          <p:cNvPr id="223254" name="Line 22"/>
          <p:cNvSpPr>
            <a:spLocks noChangeShapeType="1"/>
          </p:cNvSpPr>
          <p:nvPr/>
        </p:nvSpPr>
        <p:spPr bwMode="auto">
          <a:xfrm>
            <a:off x="685800" y="1371600"/>
            <a:ext cx="7772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5" name="Rectangle 23"/>
          <p:cNvSpPr>
            <a:spLocks noGrp="1" noChangeArrowheads="1"/>
          </p:cNvSpPr>
          <p:nvPr>
            <p:ph type="ftr" sz="quarter" idx="3"/>
          </p:nvPr>
        </p:nvSpPr>
        <p:spPr bwMode="auto">
          <a:xfrm>
            <a:off x="5867400" y="6477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tx1"/>
                </a:solidFill>
              </a:defRPr>
            </a:lvl1pPr>
          </a:lstStyle>
          <a:p>
            <a:r>
              <a:rPr lang="en-US"/>
              <a:t>copyright Penny McIntire, 2007</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223249"/>
                                        </p:tgtEl>
                                        <p:attrNameLst>
                                          <p:attrName>style.visibility</p:attrName>
                                        </p:attrNameLst>
                                      </p:cBhvr>
                                      <p:to>
                                        <p:strVal val="visible"/>
                                      </p:to>
                                    </p:set>
                                    <p:anim calcmode="lin" valueType="num">
                                      <p:cBhvr>
                                        <p:cTn id="7" dur="500" fill="hold"/>
                                        <p:tgtEl>
                                          <p:spTgt spid="223249"/>
                                        </p:tgtEl>
                                        <p:attrNameLst>
                                          <p:attrName>ppt_x</p:attrName>
                                        </p:attrNameLst>
                                      </p:cBhvr>
                                      <p:tavLst>
                                        <p:tav tm="0">
                                          <p:val>
                                            <p:strVal val="#ppt_x+#ppt_w/2"/>
                                          </p:val>
                                        </p:tav>
                                        <p:tav tm="100000">
                                          <p:val>
                                            <p:strVal val="#ppt_x"/>
                                          </p:val>
                                        </p:tav>
                                      </p:tavLst>
                                    </p:anim>
                                    <p:anim calcmode="lin" valueType="num">
                                      <p:cBhvr>
                                        <p:cTn id="8" dur="500" fill="hold"/>
                                        <p:tgtEl>
                                          <p:spTgt spid="223249"/>
                                        </p:tgtEl>
                                        <p:attrNameLst>
                                          <p:attrName>ppt_y</p:attrName>
                                        </p:attrNameLst>
                                      </p:cBhvr>
                                      <p:tavLst>
                                        <p:tav tm="0">
                                          <p:val>
                                            <p:strVal val="#ppt_y"/>
                                          </p:val>
                                        </p:tav>
                                        <p:tav tm="100000">
                                          <p:val>
                                            <p:strVal val="#ppt_y"/>
                                          </p:val>
                                        </p:tav>
                                      </p:tavLst>
                                    </p:anim>
                                    <p:anim calcmode="lin" valueType="num">
                                      <p:cBhvr>
                                        <p:cTn id="9" dur="500" fill="hold"/>
                                        <p:tgtEl>
                                          <p:spTgt spid="223249"/>
                                        </p:tgtEl>
                                        <p:attrNameLst>
                                          <p:attrName>ppt_w</p:attrName>
                                        </p:attrNameLst>
                                      </p:cBhvr>
                                      <p:tavLst>
                                        <p:tav tm="0">
                                          <p:val>
                                            <p:fltVal val="0"/>
                                          </p:val>
                                        </p:tav>
                                        <p:tav tm="100000">
                                          <p:val>
                                            <p:strVal val="#ppt_w"/>
                                          </p:val>
                                        </p:tav>
                                      </p:tavLst>
                                    </p:anim>
                                    <p:anim calcmode="lin" valueType="num">
                                      <p:cBhvr>
                                        <p:cTn id="10" dur="500" fill="hold"/>
                                        <p:tgtEl>
                                          <p:spTgt spid="223249"/>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223250">
                                            <p:txEl>
                                              <p:pRg st="0" end="0"/>
                                            </p:txEl>
                                          </p:spTgt>
                                        </p:tgtEl>
                                        <p:attrNameLst>
                                          <p:attrName>style.visibility</p:attrName>
                                        </p:attrNameLst>
                                      </p:cBhvr>
                                      <p:to>
                                        <p:strVal val="visible"/>
                                      </p:to>
                                    </p:set>
                                    <p:anim calcmode="lin" valueType="num">
                                      <p:cBhvr>
                                        <p:cTn id="15" dur="500" fill="hold"/>
                                        <p:tgtEl>
                                          <p:spTgt spid="223250">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223250">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223250">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22325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223250">
                                            <p:txEl>
                                              <p:pRg st="1" end="1"/>
                                            </p:txEl>
                                          </p:spTgt>
                                        </p:tgtEl>
                                        <p:attrNameLst>
                                          <p:attrName>style.visibility</p:attrName>
                                        </p:attrNameLst>
                                      </p:cBhvr>
                                      <p:to>
                                        <p:strVal val="visible"/>
                                      </p:to>
                                    </p:set>
                                    <p:anim calcmode="lin" valueType="num">
                                      <p:cBhvr>
                                        <p:cTn id="23" dur="500" fill="hold"/>
                                        <p:tgtEl>
                                          <p:spTgt spid="223250">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223250">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223250">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23250">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223250">
                                            <p:txEl>
                                              <p:pRg st="2" end="2"/>
                                            </p:txEl>
                                          </p:spTgt>
                                        </p:tgtEl>
                                        <p:attrNameLst>
                                          <p:attrName>style.visibility</p:attrName>
                                        </p:attrNameLst>
                                      </p:cBhvr>
                                      <p:to>
                                        <p:strVal val="visible"/>
                                      </p:to>
                                    </p:set>
                                    <p:anim calcmode="lin" valueType="num">
                                      <p:cBhvr>
                                        <p:cTn id="31" dur="500" fill="hold"/>
                                        <p:tgtEl>
                                          <p:spTgt spid="223250">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223250">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223250">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22325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223250">
                                            <p:txEl>
                                              <p:pRg st="3" end="3"/>
                                            </p:txEl>
                                          </p:spTgt>
                                        </p:tgtEl>
                                        <p:attrNameLst>
                                          <p:attrName>style.visibility</p:attrName>
                                        </p:attrNameLst>
                                      </p:cBhvr>
                                      <p:to>
                                        <p:strVal val="visible"/>
                                      </p:to>
                                    </p:set>
                                    <p:anim calcmode="lin" valueType="num">
                                      <p:cBhvr>
                                        <p:cTn id="39" dur="500" fill="hold"/>
                                        <p:tgtEl>
                                          <p:spTgt spid="223250">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223250">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223250">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22325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223250">
                                            <p:txEl>
                                              <p:pRg st="4" end="4"/>
                                            </p:txEl>
                                          </p:spTgt>
                                        </p:tgtEl>
                                        <p:attrNameLst>
                                          <p:attrName>style.visibility</p:attrName>
                                        </p:attrNameLst>
                                      </p:cBhvr>
                                      <p:to>
                                        <p:strVal val="visible"/>
                                      </p:to>
                                    </p:set>
                                    <p:anim calcmode="lin" valueType="num">
                                      <p:cBhvr>
                                        <p:cTn id="47" dur="500" fill="hold"/>
                                        <p:tgtEl>
                                          <p:spTgt spid="223250">
                                            <p:txEl>
                                              <p:pRg st="4" end="4"/>
                                            </p:txEl>
                                          </p:spTgt>
                                        </p:tgtEl>
                                        <p:attrNameLst>
                                          <p:attrName>ppt_x</p:attrName>
                                        </p:attrNameLst>
                                      </p:cBhvr>
                                      <p:tavLst>
                                        <p:tav tm="0">
                                          <p:val>
                                            <p:strVal val="#ppt_x-#ppt_w/2"/>
                                          </p:val>
                                        </p:tav>
                                        <p:tav tm="100000">
                                          <p:val>
                                            <p:strVal val="#ppt_x"/>
                                          </p:val>
                                        </p:tav>
                                      </p:tavLst>
                                    </p:anim>
                                    <p:anim calcmode="lin" valueType="num">
                                      <p:cBhvr>
                                        <p:cTn id="48" dur="500" fill="hold"/>
                                        <p:tgtEl>
                                          <p:spTgt spid="223250">
                                            <p:txEl>
                                              <p:pRg st="4" end="4"/>
                                            </p:txEl>
                                          </p:spTgt>
                                        </p:tgtEl>
                                        <p:attrNameLst>
                                          <p:attrName>ppt_y</p:attrName>
                                        </p:attrNameLst>
                                      </p:cBhvr>
                                      <p:tavLst>
                                        <p:tav tm="0">
                                          <p:val>
                                            <p:strVal val="#ppt_y"/>
                                          </p:val>
                                        </p:tav>
                                        <p:tav tm="100000">
                                          <p:val>
                                            <p:strVal val="#ppt_y"/>
                                          </p:val>
                                        </p:tav>
                                      </p:tavLst>
                                    </p:anim>
                                    <p:anim calcmode="lin" valueType="num">
                                      <p:cBhvr>
                                        <p:cTn id="49" dur="500" fill="hold"/>
                                        <p:tgtEl>
                                          <p:spTgt spid="223250">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223250">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49" grpId="0" autoUpdateAnimBg="0"/>
      <p:bldP spid="223250" grpId="0" build="p" bldLvl="5" autoUpdateAnimBg="0">
        <p:tmplLst>
          <p:tmpl lvl="1">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2">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3">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4">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5">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Lst>
      </p:bldP>
    </p:bldLst>
  </p:timing>
  <p:hf hdr="0" dt="0"/>
  <p:txStyles>
    <p:titleStyle>
      <a:lvl1pPr algn="r" rtl="0" fontAlgn="base">
        <a:spcBef>
          <a:spcPct val="0"/>
        </a:spcBef>
        <a:spcAft>
          <a:spcPct val="0"/>
        </a:spcAft>
        <a:defRPr sz="3600" b="1">
          <a:solidFill>
            <a:schemeClr val="accent2"/>
          </a:solidFill>
          <a:latin typeface="+mj-lt"/>
          <a:ea typeface="+mj-ea"/>
          <a:cs typeface="+mj-cs"/>
        </a:defRPr>
      </a:lvl1pPr>
      <a:lvl2pPr algn="r" rtl="0" fontAlgn="base">
        <a:spcBef>
          <a:spcPct val="0"/>
        </a:spcBef>
        <a:spcAft>
          <a:spcPct val="0"/>
        </a:spcAft>
        <a:defRPr sz="3600" b="1">
          <a:solidFill>
            <a:schemeClr val="accent2"/>
          </a:solidFill>
          <a:latin typeface="Tahoma" pitchFamily="34" charset="0"/>
        </a:defRPr>
      </a:lvl2pPr>
      <a:lvl3pPr algn="r" rtl="0" fontAlgn="base">
        <a:spcBef>
          <a:spcPct val="0"/>
        </a:spcBef>
        <a:spcAft>
          <a:spcPct val="0"/>
        </a:spcAft>
        <a:defRPr sz="3600" b="1">
          <a:solidFill>
            <a:schemeClr val="accent2"/>
          </a:solidFill>
          <a:latin typeface="Tahoma" pitchFamily="34" charset="0"/>
        </a:defRPr>
      </a:lvl3pPr>
      <a:lvl4pPr algn="r" rtl="0" fontAlgn="base">
        <a:spcBef>
          <a:spcPct val="0"/>
        </a:spcBef>
        <a:spcAft>
          <a:spcPct val="0"/>
        </a:spcAft>
        <a:defRPr sz="3600" b="1">
          <a:solidFill>
            <a:schemeClr val="accent2"/>
          </a:solidFill>
          <a:latin typeface="Tahoma" pitchFamily="34" charset="0"/>
        </a:defRPr>
      </a:lvl4pPr>
      <a:lvl5pPr algn="r" rtl="0" fontAlgn="base">
        <a:spcBef>
          <a:spcPct val="0"/>
        </a:spcBef>
        <a:spcAft>
          <a:spcPct val="0"/>
        </a:spcAft>
        <a:defRPr sz="3600" b="1">
          <a:solidFill>
            <a:schemeClr val="accent2"/>
          </a:solidFill>
          <a:latin typeface="Tahoma" pitchFamily="34" charset="0"/>
        </a:defRPr>
      </a:lvl5pPr>
      <a:lvl6pPr marL="457200" algn="r" rtl="0" fontAlgn="base">
        <a:spcBef>
          <a:spcPct val="0"/>
        </a:spcBef>
        <a:spcAft>
          <a:spcPct val="0"/>
        </a:spcAft>
        <a:defRPr sz="3600" b="1">
          <a:solidFill>
            <a:schemeClr val="accent2"/>
          </a:solidFill>
          <a:latin typeface="Tahoma" pitchFamily="34" charset="0"/>
        </a:defRPr>
      </a:lvl6pPr>
      <a:lvl7pPr marL="914400" algn="r" rtl="0" fontAlgn="base">
        <a:spcBef>
          <a:spcPct val="0"/>
        </a:spcBef>
        <a:spcAft>
          <a:spcPct val="0"/>
        </a:spcAft>
        <a:defRPr sz="3600" b="1">
          <a:solidFill>
            <a:schemeClr val="accent2"/>
          </a:solidFill>
          <a:latin typeface="Tahoma" pitchFamily="34" charset="0"/>
        </a:defRPr>
      </a:lvl7pPr>
      <a:lvl8pPr marL="1371600" algn="r" rtl="0" fontAlgn="base">
        <a:spcBef>
          <a:spcPct val="0"/>
        </a:spcBef>
        <a:spcAft>
          <a:spcPct val="0"/>
        </a:spcAft>
        <a:defRPr sz="3600" b="1">
          <a:solidFill>
            <a:schemeClr val="accent2"/>
          </a:solidFill>
          <a:latin typeface="Tahoma" pitchFamily="34" charset="0"/>
        </a:defRPr>
      </a:lvl8pPr>
      <a:lvl9pPr marL="1828800" algn="r" rtl="0" fontAlgn="base">
        <a:spcBef>
          <a:spcPct val="0"/>
        </a:spcBef>
        <a:spcAft>
          <a:spcPct val="0"/>
        </a:spcAft>
        <a:defRPr sz="3600" b="1">
          <a:solidFill>
            <a:schemeClr val="accent2"/>
          </a:solidFill>
          <a:latin typeface="Tahoma" pitchFamily="34" charset="0"/>
        </a:defRPr>
      </a:lvl9pPr>
    </p:titleStyle>
    <p:bodyStyle>
      <a:lvl1pPr marL="342900" indent="-342900" algn="l" rtl="0" fontAlgn="base">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a:solidFill>
            <a:schemeClr val="tx1"/>
          </a:solidFill>
          <a:latin typeface="+mn-lt"/>
        </a:defRPr>
      </a:lvl2pPr>
      <a:lvl3pPr marL="1143000" indent="-228600" algn="l" rtl="0" fontAlgn="base">
        <a:spcBef>
          <a:spcPct val="20000"/>
        </a:spcBef>
        <a:spcAft>
          <a:spcPct val="0"/>
        </a:spcAft>
        <a:buClr>
          <a:schemeClr val="accent1"/>
        </a:buClr>
        <a:buChar char="•"/>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nformit.com/articles/article.aspx?p=29739"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7"/>
          <p:cNvSpPr>
            <a:spLocks noGrp="1" noChangeArrowheads="1"/>
          </p:cNvSpPr>
          <p:nvPr>
            <p:ph type="ftr" sz="quarter" idx="3"/>
          </p:nvPr>
        </p:nvSpPr>
        <p:spPr/>
        <p:txBody>
          <a:bodyPr/>
          <a:lstStyle/>
          <a:p>
            <a:r>
              <a:rPr lang="en-US"/>
              <a:t>copyright Penny McIntire, 2007</a:t>
            </a:r>
          </a:p>
        </p:txBody>
      </p:sp>
      <p:sp>
        <p:nvSpPr>
          <p:cNvPr id="4" name="Rectangle 18"/>
          <p:cNvSpPr>
            <a:spLocks noGrp="1" noChangeArrowheads="1"/>
          </p:cNvSpPr>
          <p:nvPr>
            <p:ph type="sldNum" sz="quarter" idx="4"/>
          </p:nvPr>
        </p:nvSpPr>
        <p:spPr/>
        <p:txBody>
          <a:bodyPr/>
          <a:lstStyle/>
          <a:p>
            <a:fld id="{86128465-2C22-494D-AF74-9AE3BF8ED792}" type="slidenum">
              <a:rPr lang="en-US"/>
              <a:pPr/>
              <a:t>1</a:t>
            </a:fld>
            <a:endParaRPr lang="en-US"/>
          </a:p>
        </p:txBody>
      </p:sp>
      <p:sp>
        <p:nvSpPr>
          <p:cNvPr id="1069058" name="Rectangle 2"/>
          <p:cNvSpPr>
            <a:spLocks noGrp="1" noChangeArrowheads="1"/>
          </p:cNvSpPr>
          <p:nvPr>
            <p:ph type="ctrTitle"/>
          </p:nvPr>
        </p:nvSpPr>
        <p:spPr/>
        <p:txBody>
          <a:bodyPr/>
          <a:lstStyle/>
          <a:p>
            <a:r>
              <a:rPr lang="en-US" b="1"/>
              <a:t>JavaScript Syntax</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77316" name="Rectangle 4"/>
          <p:cNvSpPr>
            <a:spLocks noGrp="1" noChangeArrowheads="1"/>
          </p:cNvSpPr>
          <p:nvPr>
            <p:ph type="body" idx="1"/>
          </p:nvPr>
        </p:nvSpPr>
        <p:spPr>
          <a:xfrm>
            <a:off x="685800" y="76200"/>
            <a:ext cx="7772400" cy="5410200"/>
          </a:xfrm>
        </p:spPr>
        <p:txBody>
          <a:bodyPr/>
          <a:lstStyle/>
          <a:p>
            <a:pPr>
              <a:lnSpc>
                <a:spcPct val="90000"/>
              </a:lnSpc>
              <a:buFontTx/>
              <a:buNone/>
            </a:pPr>
            <a:r>
              <a:rPr lang="en-US" sz="2000">
                <a:solidFill>
                  <a:srgbClr val="99FF99"/>
                </a:solidFill>
              </a:rPr>
              <a:t>&lt;html&gt;&lt;head&gt;&lt;title&gt;fun with javascript, #1&lt;/title&gt;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&lt;script language="JavaScript"&gt;</a:t>
            </a:r>
          </a:p>
          <a:p>
            <a:pPr>
              <a:lnSpc>
                <a:spcPct val="90000"/>
              </a:lnSpc>
              <a:buFontTx/>
              <a:buNone/>
            </a:pPr>
            <a:r>
              <a:rPr lang="en-US" sz="2000">
                <a:solidFill>
                  <a:srgbClr val="99FF99"/>
                </a:solidFill>
              </a:rPr>
              <a:t>function  myFirstFunction()</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    alert(‘I\'ve fallen and I can\'t get up!’);</a:t>
            </a:r>
          </a:p>
          <a:p>
            <a:pPr>
              <a:lnSpc>
                <a:spcPct val="90000"/>
              </a:lnSpc>
              <a:buFontTx/>
              <a:buNone/>
            </a:pPr>
            <a:r>
              <a:rPr lang="en-US" sz="2000">
                <a:solidFill>
                  <a:srgbClr val="99FF99"/>
                </a:solidFill>
              </a:rPr>
              <a:t>    confirm(‘Will you help me?’);</a:t>
            </a:r>
          </a:p>
          <a:p>
            <a:pPr>
              <a:lnSpc>
                <a:spcPct val="90000"/>
              </a:lnSpc>
              <a:buFontTx/>
              <a:buNone/>
            </a:pPr>
            <a:r>
              <a:rPr lang="en-US" sz="2000">
                <a:solidFill>
                  <a:srgbClr val="99FF99"/>
                </a:solidFill>
              </a:rPr>
              <a:t>    prompt(‘How will you do that?’, ‘I don\’t know.’);</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&lt;/script&gt;</a:t>
            </a:r>
          </a:p>
          <a:p>
            <a:pPr>
              <a:lnSpc>
                <a:spcPct val="90000"/>
              </a:lnSpc>
              <a:buFontTx/>
              <a:buNone/>
            </a:pPr>
            <a:r>
              <a:rPr lang="en-US" sz="2000">
                <a:solidFill>
                  <a:srgbClr val="99FF99"/>
                </a:solidFill>
              </a:rPr>
              <a:t>&lt;/head&gt;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&lt;body&gt;</a:t>
            </a:r>
          </a:p>
          <a:p>
            <a:pPr>
              <a:lnSpc>
                <a:spcPct val="90000"/>
              </a:lnSpc>
              <a:buFontTx/>
              <a:buNone/>
            </a:pPr>
            <a:r>
              <a:rPr lang="en-US" sz="2000">
                <a:solidFill>
                  <a:srgbClr val="99FF99"/>
                </a:solidFill>
              </a:rPr>
              <a:t>&lt;h1&gt;This shows an alert, a confirm, and a prompt.&lt;/h1&gt;</a:t>
            </a:r>
          </a:p>
          <a:p>
            <a:pPr>
              <a:lnSpc>
                <a:spcPct val="90000"/>
              </a:lnSpc>
              <a:buFontTx/>
              <a:buNone/>
            </a:pPr>
            <a:r>
              <a:rPr lang="en-US" sz="2000">
                <a:solidFill>
                  <a:srgbClr val="99FF99"/>
                </a:solidFill>
              </a:rPr>
              <a:t>&lt;form&gt;</a:t>
            </a:r>
          </a:p>
          <a:p>
            <a:pPr>
              <a:lnSpc>
                <a:spcPct val="90000"/>
              </a:lnSpc>
              <a:buFontTx/>
              <a:buNone/>
            </a:pPr>
            <a:r>
              <a:rPr lang="en-US" sz="2000">
                <a:solidFill>
                  <a:srgbClr val="99FF99"/>
                </a:solidFill>
              </a:rPr>
              <a:t>    &lt;input  type=“submit" value="Click to try a JS Function”</a:t>
            </a:r>
          </a:p>
          <a:p>
            <a:pPr>
              <a:lnSpc>
                <a:spcPct val="90000"/>
              </a:lnSpc>
              <a:buFontTx/>
              <a:buNone/>
            </a:pPr>
            <a:r>
              <a:rPr lang="en-US" sz="2000">
                <a:solidFill>
                  <a:srgbClr val="99FF99"/>
                </a:solidFill>
              </a:rPr>
              <a:t>           onclick="myFirstFunction()"&gt;</a:t>
            </a:r>
          </a:p>
          <a:p>
            <a:pPr>
              <a:lnSpc>
                <a:spcPct val="90000"/>
              </a:lnSpc>
              <a:buFontTx/>
              <a:buNone/>
            </a:pPr>
            <a:r>
              <a:rPr lang="en-US" sz="2000">
                <a:solidFill>
                  <a:srgbClr val="99FF99"/>
                </a:solidFill>
              </a:rPr>
              <a:t>&lt;/form&gt;</a:t>
            </a:r>
          </a:p>
          <a:p>
            <a:pPr>
              <a:lnSpc>
                <a:spcPct val="90000"/>
              </a:lnSpc>
              <a:buFontTx/>
              <a:buNone/>
            </a:pPr>
            <a:r>
              <a:rPr lang="en-US" sz="2000">
                <a:solidFill>
                  <a:srgbClr val="99FF99"/>
                </a:solidFill>
              </a:rPr>
              <a:t>&lt;/body&gt; </a:t>
            </a:r>
          </a:p>
          <a:p>
            <a:pPr>
              <a:lnSpc>
                <a:spcPct val="90000"/>
              </a:lnSpc>
              <a:buFontTx/>
              <a:buNone/>
            </a:pPr>
            <a:r>
              <a:rPr lang="en-US" sz="2000">
                <a:solidFill>
                  <a:srgbClr val="99FF99"/>
                </a:solidFill>
              </a:rPr>
              <a:t>&lt;/html&gt;</a:t>
            </a:r>
          </a:p>
        </p:txBody>
      </p:sp>
      <p:sp>
        <p:nvSpPr>
          <p:cNvPr id="1677314" name="Rectangle 2"/>
          <p:cNvSpPr>
            <a:spLocks noChangeArrowheads="1"/>
          </p:cNvSpPr>
          <p:nvPr/>
        </p:nvSpPr>
        <p:spPr bwMode="auto">
          <a:xfrm>
            <a:off x="685800" y="5029200"/>
            <a:ext cx="7772400" cy="838200"/>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rgbClr val="333333">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7315" name="Rectangle 3"/>
          <p:cNvSpPr>
            <a:spLocks noChangeArrowheads="1"/>
          </p:cNvSpPr>
          <p:nvPr/>
        </p:nvSpPr>
        <p:spPr bwMode="auto">
          <a:xfrm>
            <a:off x="685800" y="762000"/>
            <a:ext cx="7772400" cy="2667000"/>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rgbClr val="333333">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7317" name="AutoShape 5"/>
          <p:cNvSpPr>
            <a:spLocks noChangeArrowheads="1"/>
          </p:cNvSpPr>
          <p:nvPr/>
        </p:nvSpPr>
        <p:spPr bwMode="auto">
          <a:xfrm>
            <a:off x="6781800" y="685800"/>
            <a:ext cx="2133600" cy="1676400"/>
          </a:xfrm>
          <a:prstGeom prst="wedgeRoundRectCallout">
            <a:avLst>
              <a:gd name="adj1" fmla="val -85713"/>
              <a:gd name="adj2" fmla="val 8806"/>
              <a:gd name="adj3" fmla="val 16667"/>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defines the function but doesn’t execute it.</a:t>
            </a:r>
          </a:p>
        </p:txBody>
      </p:sp>
      <p:sp>
        <p:nvSpPr>
          <p:cNvPr id="1677318" name="AutoShape 6"/>
          <p:cNvSpPr>
            <a:spLocks noChangeArrowheads="1"/>
          </p:cNvSpPr>
          <p:nvPr/>
        </p:nvSpPr>
        <p:spPr bwMode="auto">
          <a:xfrm>
            <a:off x="5867400" y="5562600"/>
            <a:ext cx="2743200" cy="1143000"/>
          </a:xfrm>
          <a:prstGeom prst="wedgeRoundRectCallout">
            <a:avLst>
              <a:gd name="adj1" fmla="val -60824"/>
              <a:gd name="adj2" fmla="val -40139"/>
              <a:gd name="adj3" fmla="val 16667"/>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The “onclick” event executes the function.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677315"/>
                                        </p:tgtEl>
                                        <p:attrNameLst>
                                          <p:attrName>style.visibility</p:attrName>
                                        </p:attrNameLst>
                                      </p:cBhvr>
                                      <p:to>
                                        <p:strVal val="visible"/>
                                      </p:to>
                                    </p:set>
                                  </p:childTnLst>
                                </p:cTn>
                              </p:par>
                            </p:childTnLst>
                          </p:cTn>
                        </p:par>
                        <p:par>
                          <p:cTn id="7" fill="hold" nodeType="afterGroup">
                            <p:stCondLst>
                              <p:cond delay="500"/>
                            </p:stCondLst>
                            <p:childTnLst>
                              <p:par>
                                <p:cTn id="8" presetID="3" presetClass="entr" presetSubtype="5" fill="hold" grpId="0" nodeType="afterEffect">
                                  <p:stCondLst>
                                    <p:cond delay="0"/>
                                  </p:stCondLst>
                                  <p:childTnLst>
                                    <p:set>
                                      <p:cBhvr>
                                        <p:cTn id="9" dur="1" fill="hold">
                                          <p:stCondLst>
                                            <p:cond delay="0"/>
                                          </p:stCondLst>
                                        </p:cTn>
                                        <p:tgtEl>
                                          <p:spTgt spid="1677317"/>
                                        </p:tgtEl>
                                        <p:attrNameLst>
                                          <p:attrName>style.visibility</p:attrName>
                                        </p:attrNameLst>
                                      </p:cBhvr>
                                      <p:to>
                                        <p:strVal val="visible"/>
                                      </p:to>
                                    </p:set>
                                    <p:animEffect transition="in" filter="blinds(vertical)">
                                      <p:cBhvr>
                                        <p:cTn id="10" dur="500"/>
                                        <p:tgtEl>
                                          <p:spTgt spid="167731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77314"/>
                                        </p:tgtEl>
                                        <p:attrNameLst>
                                          <p:attrName>style.visibility</p:attrName>
                                        </p:attrNameLst>
                                      </p:cBhvr>
                                      <p:to>
                                        <p:strVal val="visible"/>
                                      </p:to>
                                    </p:set>
                                  </p:childTnLst>
                                </p:cTn>
                              </p:par>
                            </p:childTnLst>
                          </p:cTn>
                        </p:par>
                        <p:par>
                          <p:cTn id="15" fill="hold" nodeType="afterGroup">
                            <p:stCondLst>
                              <p:cond delay="500"/>
                            </p:stCondLst>
                            <p:childTnLst>
                              <p:par>
                                <p:cTn id="16" presetID="3" presetClass="entr" presetSubtype="5" fill="hold" grpId="0" nodeType="afterEffect">
                                  <p:stCondLst>
                                    <p:cond delay="0"/>
                                  </p:stCondLst>
                                  <p:childTnLst>
                                    <p:set>
                                      <p:cBhvr>
                                        <p:cTn id="17" dur="1" fill="hold">
                                          <p:stCondLst>
                                            <p:cond delay="0"/>
                                          </p:stCondLst>
                                        </p:cTn>
                                        <p:tgtEl>
                                          <p:spTgt spid="1677318"/>
                                        </p:tgtEl>
                                        <p:attrNameLst>
                                          <p:attrName>style.visibility</p:attrName>
                                        </p:attrNameLst>
                                      </p:cBhvr>
                                      <p:to>
                                        <p:strVal val="visible"/>
                                      </p:to>
                                    </p:set>
                                    <p:animEffect transition="in" filter="blinds(vertical)">
                                      <p:cBhvr>
                                        <p:cTn id="18" dur="500"/>
                                        <p:tgtEl>
                                          <p:spTgt spid="1677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7314" grpId="0" animBg="1"/>
      <p:bldP spid="1677315" grpId="0" animBg="1"/>
      <p:bldP spid="1677317" grpId="0" animBg="1" autoUpdateAnimBg="0"/>
      <p:bldP spid="1677318" grpId="0" animBg="1"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F2740C1-AAD4-43B2-8641-F4EB443D641A}" type="slidenum">
              <a:rPr lang="en-US"/>
              <a:pPr/>
              <a:t>100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13826" name="Rectangle 2"/>
          <p:cNvSpPr>
            <a:spLocks noGrp="1" noChangeArrowheads="1"/>
          </p:cNvSpPr>
          <p:nvPr>
            <p:ph type="title"/>
          </p:nvPr>
        </p:nvSpPr>
        <p:spPr/>
        <p:txBody>
          <a:bodyPr/>
          <a:lstStyle/>
          <a:p>
            <a:r>
              <a:rPr lang="en-US"/>
              <a:t>Embedding JavaScript</a:t>
            </a:r>
            <a:br>
              <a:rPr lang="en-US"/>
            </a:br>
            <a:r>
              <a:rPr lang="en-US"/>
              <a:t>in HTML Documents</a:t>
            </a:r>
          </a:p>
        </p:txBody>
      </p:sp>
      <p:sp>
        <p:nvSpPr>
          <p:cNvPr id="1613827" name="Rectangle 3"/>
          <p:cNvSpPr>
            <a:spLocks noGrp="1" noChangeArrowheads="1"/>
          </p:cNvSpPr>
          <p:nvPr>
            <p:ph type="body" idx="1"/>
          </p:nvPr>
        </p:nvSpPr>
        <p:spPr/>
        <p:txBody>
          <a:bodyPr/>
          <a:lstStyle/>
          <a:p>
            <a:r>
              <a:rPr lang="en-US">
                <a:solidFill>
                  <a:srgbClr val="99FF99"/>
                </a:solidFill>
              </a:rPr>
              <a:t>&lt;script language="JavaScript"&gt;</a:t>
            </a:r>
            <a:r>
              <a:rPr lang="en-US"/>
              <a:t> </a:t>
            </a:r>
          </a:p>
          <a:p>
            <a:pPr lvl="1"/>
            <a:r>
              <a:rPr lang="en-US"/>
              <a:t>Specifying </a:t>
            </a:r>
            <a:r>
              <a:rPr lang="en-US">
                <a:solidFill>
                  <a:srgbClr val="99FF99"/>
                </a:solidFill>
              </a:rPr>
              <a:t>language="JavaScript"</a:t>
            </a:r>
            <a:r>
              <a:rPr lang="en-US"/>
              <a:t> is technically optional because it is the default scripting language for all browsers; but do so anyway so there is no confusion with VBScript (currently the only other option). </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E611260-0F9F-4254-8B8D-9EAD0589CD4D}" type="slidenum">
              <a:rPr lang="en-US"/>
              <a:pPr/>
              <a:t>101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14850" name="Rectangle 2"/>
          <p:cNvSpPr>
            <a:spLocks noGrp="1" noChangeArrowheads="1"/>
          </p:cNvSpPr>
          <p:nvPr>
            <p:ph type="title"/>
          </p:nvPr>
        </p:nvSpPr>
        <p:spPr/>
        <p:txBody>
          <a:bodyPr/>
          <a:lstStyle/>
          <a:p>
            <a:r>
              <a:rPr lang="en-US"/>
              <a:t>Embedding JavaScript</a:t>
            </a:r>
            <a:br>
              <a:rPr lang="en-US"/>
            </a:br>
            <a:r>
              <a:rPr lang="en-US"/>
              <a:t>in HTML Documents</a:t>
            </a:r>
          </a:p>
        </p:txBody>
      </p:sp>
      <p:sp>
        <p:nvSpPr>
          <p:cNvPr id="1614851" name="Rectangle 3"/>
          <p:cNvSpPr>
            <a:spLocks noGrp="1" noChangeArrowheads="1"/>
          </p:cNvSpPr>
          <p:nvPr>
            <p:ph type="body" idx="1"/>
          </p:nvPr>
        </p:nvSpPr>
        <p:spPr/>
        <p:txBody>
          <a:bodyPr/>
          <a:lstStyle/>
          <a:p>
            <a:pPr lvl="1"/>
            <a:r>
              <a:rPr lang="en-US"/>
              <a:t>Can also include the JavaScript version number with it, </a:t>
            </a:r>
          </a:p>
          <a:p>
            <a:pPr lvl="1">
              <a:buFontTx/>
              <a:buNone/>
            </a:pPr>
            <a:r>
              <a:rPr lang="en-US">
                <a:solidFill>
                  <a:srgbClr val="99FF99"/>
                </a:solidFill>
              </a:rPr>
              <a:t>	&lt;script language="JavaScript1.1"&gt;</a:t>
            </a:r>
          </a:p>
          <a:p>
            <a:pPr lvl="1">
              <a:buFontTx/>
              <a:buNone/>
            </a:pPr>
            <a:r>
              <a:rPr lang="en-US"/>
              <a:t>	to specify which features to support.</a:t>
            </a:r>
          </a:p>
          <a:p>
            <a:pPr lvl="1"/>
            <a:r>
              <a:rPr lang="en-US"/>
              <a:t>Unless you really understand the differences between how the browsers implement the different versions, it’s safer to leave the version number off.</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7A8C81F-3606-47AC-8456-45A20A874E10}" type="slidenum">
              <a:rPr lang="en-US"/>
              <a:pPr/>
              <a:t>102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15874" name="Rectangle 2"/>
          <p:cNvSpPr>
            <a:spLocks noGrp="1" noChangeArrowheads="1"/>
          </p:cNvSpPr>
          <p:nvPr>
            <p:ph type="title"/>
          </p:nvPr>
        </p:nvSpPr>
        <p:spPr/>
        <p:txBody>
          <a:bodyPr/>
          <a:lstStyle/>
          <a:p>
            <a:r>
              <a:rPr lang="en-US"/>
              <a:t>Example 1: A First Script</a:t>
            </a:r>
          </a:p>
        </p:txBody>
      </p:sp>
      <p:sp>
        <p:nvSpPr>
          <p:cNvPr id="1615875" name="Rectangle 3"/>
          <p:cNvSpPr>
            <a:spLocks noGrp="1" noChangeArrowheads="1"/>
          </p:cNvSpPr>
          <p:nvPr>
            <p:ph type="body" idx="1"/>
          </p:nvPr>
        </p:nvSpPr>
        <p:spPr/>
        <p:txBody>
          <a:bodyPr/>
          <a:lstStyle/>
          <a:p>
            <a:pPr>
              <a:spcBef>
                <a:spcPts val="500"/>
              </a:spcBef>
              <a:spcAft>
                <a:spcPts val="500"/>
              </a:spcAft>
            </a:pPr>
            <a:r>
              <a:rPr lang="en-US"/>
              <a:t>Let’s look at our first example of JavaScript...</a:t>
            </a:r>
          </a:p>
          <a:p>
            <a:pPr lvl="1">
              <a:spcBef>
                <a:spcPts val="500"/>
              </a:spcBef>
              <a:spcAft>
                <a:spcPts val="500"/>
              </a:spcAft>
              <a:buFontTx/>
              <a:buNone/>
            </a:pPr>
            <a:r>
              <a:rPr lang="en-US"/>
              <a:t>/JavaScriptExamples/js01.html</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16900" name="Rectangle 4"/>
          <p:cNvSpPr>
            <a:spLocks noGrp="1" noChangeArrowheads="1"/>
          </p:cNvSpPr>
          <p:nvPr>
            <p:ph type="body" idx="1"/>
          </p:nvPr>
        </p:nvSpPr>
        <p:spPr>
          <a:xfrm>
            <a:off x="685800" y="76200"/>
            <a:ext cx="7772400" cy="5410200"/>
          </a:xfrm>
        </p:spPr>
        <p:txBody>
          <a:bodyPr/>
          <a:lstStyle/>
          <a:p>
            <a:pPr>
              <a:lnSpc>
                <a:spcPct val="90000"/>
              </a:lnSpc>
              <a:buFontTx/>
              <a:buNone/>
            </a:pPr>
            <a:r>
              <a:rPr lang="en-US" sz="2000">
                <a:solidFill>
                  <a:srgbClr val="99FF99"/>
                </a:solidFill>
              </a:rPr>
              <a:t>&lt;html&gt;&lt;head&gt;&lt;title&gt;Fun with JavaScript, #1&lt;/title&gt;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&lt;script language="JavaScript"&gt;</a:t>
            </a:r>
          </a:p>
          <a:p>
            <a:pPr>
              <a:lnSpc>
                <a:spcPct val="90000"/>
              </a:lnSpc>
              <a:buFontTx/>
              <a:buNone/>
            </a:pPr>
            <a:r>
              <a:rPr lang="en-US" sz="2000">
                <a:solidFill>
                  <a:srgbClr val="99FF99"/>
                </a:solidFill>
              </a:rPr>
              <a:t>function  myFirstFunction()</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    alert(‘I\'ve fallen and I can\'t get up!’);</a:t>
            </a:r>
          </a:p>
          <a:p>
            <a:pPr>
              <a:lnSpc>
                <a:spcPct val="90000"/>
              </a:lnSpc>
              <a:buFontTx/>
              <a:buNone/>
            </a:pPr>
            <a:r>
              <a:rPr lang="en-US" sz="2000">
                <a:solidFill>
                  <a:srgbClr val="99FF99"/>
                </a:solidFill>
              </a:rPr>
              <a:t>    confirm(‘Will you help me?’);</a:t>
            </a:r>
          </a:p>
          <a:p>
            <a:pPr>
              <a:lnSpc>
                <a:spcPct val="90000"/>
              </a:lnSpc>
              <a:buFontTx/>
              <a:buNone/>
            </a:pPr>
            <a:r>
              <a:rPr lang="en-US" sz="2000">
                <a:solidFill>
                  <a:srgbClr val="99FF99"/>
                </a:solidFill>
              </a:rPr>
              <a:t>    prompt(‘How will you do that?’, ‘I don\’t know.’);</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&lt;/script&gt;</a:t>
            </a:r>
          </a:p>
          <a:p>
            <a:pPr>
              <a:lnSpc>
                <a:spcPct val="90000"/>
              </a:lnSpc>
              <a:buFontTx/>
              <a:buNone/>
            </a:pPr>
            <a:r>
              <a:rPr lang="en-US" sz="2000">
                <a:solidFill>
                  <a:srgbClr val="99FF99"/>
                </a:solidFill>
              </a:rPr>
              <a:t>&lt;/head&gt;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&lt;body&gt;</a:t>
            </a:r>
          </a:p>
          <a:p>
            <a:pPr>
              <a:lnSpc>
                <a:spcPct val="90000"/>
              </a:lnSpc>
              <a:buFontTx/>
              <a:buNone/>
            </a:pPr>
            <a:r>
              <a:rPr lang="en-US" sz="2000">
                <a:solidFill>
                  <a:srgbClr val="99FF99"/>
                </a:solidFill>
              </a:rPr>
              <a:t>&lt;h1&gt;This shows an alert box.&lt;/h1&gt;</a:t>
            </a:r>
          </a:p>
          <a:p>
            <a:pPr>
              <a:lnSpc>
                <a:spcPct val="90000"/>
              </a:lnSpc>
              <a:buFontTx/>
              <a:buNone/>
            </a:pPr>
            <a:r>
              <a:rPr lang="en-US" sz="2000">
                <a:solidFill>
                  <a:srgbClr val="99FF99"/>
                </a:solidFill>
              </a:rPr>
              <a:t>&lt;form&gt;</a:t>
            </a:r>
          </a:p>
          <a:p>
            <a:pPr>
              <a:lnSpc>
                <a:spcPct val="90000"/>
              </a:lnSpc>
              <a:buFontTx/>
              <a:buNone/>
            </a:pPr>
            <a:r>
              <a:rPr lang="en-US" sz="2000">
                <a:solidFill>
                  <a:srgbClr val="99FF99"/>
                </a:solidFill>
              </a:rPr>
              <a:t>    &lt;input  type=“button" value="Click to try a JS Function”</a:t>
            </a:r>
          </a:p>
          <a:p>
            <a:pPr>
              <a:lnSpc>
                <a:spcPct val="90000"/>
              </a:lnSpc>
              <a:buFontTx/>
              <a:buNone/>
            </a:pPr>
            <a:r>
              <a:rPr lang="en-US" sz="2000">
                <a:solidFill>
                  <a:srgbClr val="99FF99"/>
                </a:solidFill>
              </a:rPr>
              <a:t>           onclick="myFirstFunction()"&gt;</a:t>
            </a:r>
          </a:p>
          <a:p>
            <a:pPr>
              <a:lnSpc>
                <a:spcPct val="90000"/>
              </a:lnSpc>
              <a:buFontTx/>
              <a:buNone/>
            </a:pPr>
            <a:r>
              <a:rPr lang="en-US" sz="2000">
                <a:solidFill>
                  <a:srgbClr val="99FF99"/>
                </a:solidFill>
              </a:rPr>
              <a:t>&lt;/form&gt;</a:t>
            </a:r>
          </a:p>
          <a:p>
            <a:pPr>
              <a:lnSpc>
                <a:spcPct val="90000"/>
              </a:lnSpc>
              <a:buFontTx/>
              <a:buNone/>
            </a:pPr>
            <a:r>
              <a:rPr lang="en-US" sz="2000">
                <a:solidFill>
                  <a:srgbClr val="99FF99"/>
                </a:solidFill>
              </a:rPr>
              <a:t>&lt;/body&gt; </a:t>
            </a:r>
          </a:p>
          <a:p>
            <a:pPr>
              <a:lnSpc>
                <a:spcPct val="90000"/>
              </a:lnSpc>
              <a:buFontTx/>
              <a:buNone/>
            </a:pPr>
            <a:r>
              <a:rPr lang="en-US" sz="2000">
                <a:solidFill>
                  <a:srgbClr val="99FF99"/>
                </a:solidFill>
              </a:rPr>
              <a:t>&lt;/html&gt;</a:t>
            </a:r>
            <a:endParaRPr lang="en-US">
              <a:solidFill>
                <a:srgbClr val="99FF99"/>
              </a:solidFill>
            </a:endParaRPr>
          </a:p>
        </p:txBody>
      </p:sp>
      <p:sp>
        <p:nvSpPr>
          <p:cNvPr id="1616898" name="Rectangle 2"/>
          <p:cNvSpPr>
            <a:spLocks noChangeArrowheads="1"/>
          </p:cNvSpPr>
          <p:nvPr/>
        </p:nvSpPr>
        <p:spPr bwMode="auto">
          <a:xfrm>
            <a:off x="685800" y="5029200"/>
            <a:ext cx="7772400" cy="838200"/>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rgbClr val="3333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6899" name="Rectangle 3"/>
          <p:cNvSpPr>
            <a:spLocks noChangeArrowheads="1"/>
          </p:cNvSpPr>
          <p:nvPr/>
        </p:nvSpPr>
        <p:spPr bwMode="auto">
          <a:xfrm>
            <a:off x="685800" y="762000"/>
            <a:ext cx="7772400" cy="2667000"/>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rgbClr val="3333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6901" name="AutoShape 5"/>
          <p:cNvSpPr>
            <a:spLocks noChangeArrowheads="1"/>
          </p:cNvSpPr>
          <p:nvPr/>
        </p:nvSpPr>
        <p:spPr bwMode="auto">
          <a:xfrm>
            <a:off x="6781800" y="685800"/>
            <a:ext cx="2133600" cy="1676400"/>
          </a:xfrm>
          <a:prstGeom prst="wedgeRoundRectCallout">
            <a:avLst>
              <a:gd name="adj1" fmla="val -85713"/>
              <a:gd name="adj2" fmla="val 880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defines the function but doesn’t execute it.</a:t>
            </a:r>
          </a:p>
        </p:txBody>
      </p:sp>
      <p:sp>
        <p:nvSpPr>
          <p:cNvPr id="1616902" name="AutoShape 6"/>
          <p:cNvSpPr>
            <a:spLocks noChangeArrowheads="1"/>
          </p:cNvSpPr>
          <p:nvPr/>
        </p:nvSpPr>
        <p:spPr bwMode="auto">
          <a:xfrm>
            <a:off x="5334000" y="3505200"/>
            <a:ext cx="4038600" cy="1371600"/>
          </a:xfrm>
          <a:prstGeom prst="wedgeRoundRectCallout">
            <a:avLst>
              <a:gd name="adj1" fmla="val -78301"/>
              <a:gd name="adj2" fmla="val 6331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buFontTx/>
              <a:buChar char="•"/>
            </a:pPr>
            <a:r>
              <a:rPr lang="en-US"/>
              <a:t> Type=“button” bypasses </a:t>
            </a:r>
            <a:br>
              <a:rPr lang="en-US"/>
            </a:br>
            <a:r>
              <a:rPr lang="en-US"/>
              <a:t>   submitting the form.</a:t>
            </a:r>
          </a:p>
          <a:p>
            <a:pPr algn="l">
              <a:buFontTx/>
              <a:buChar char="•"/>
            </a:pPr>
            <a:r>
              <a:rPr lang="en-US"/>
              <a:t>The “onclick” event    </a:t>
            </a:r>
            <a:br>
              <a:rPr lang="en-US"/>
            </a:br>
            <a:r>
              <a:rPr lang="en-US"/>
              <a:t>   executes the function.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616899"/>
                                        </p:tgtEl>
                                        <p:attrNameLst>
                                          <p:attrName>style.visibility</p:attrName>
                                        </p:attrNameLst>
                                      </p:cBhvr>
                                      <p:to>
                                        <p:strVal val="visible"/>
                                      </p:to>
                                    </p:set>
                                  </p:childTnLst>
                                </p:cTn>
                              </p:par>
                            </p:childTnLst>
                          </p:cTn>
                        </p:par>
                        <p:par>
                          <p:cTn id="7" fill="hold" nodeType="afterGroup">
                            <p:stCondLst>
                              <p:cond delay="500"/>
                            </p:stCondLst>
                            <p:childTnLst>
                              <p:par>
                                <p:cTn id="8" presetID="3" presetClass="entr" presetSubtype="5" fill="hold" grpId="0" nodeType="afterEffect">
                                  <p:stCondLst>
                                    <p:cond delay="0"/>
                                  </p:stCondLst>
                                  <p:childTnLst>
                                    <p:set>
                                      <p:cBhvr>
                                        <p:cTn id="9" dur="1" fill="hold">
                                          <p:stCondLst>
                                            <p:cond delay="0"/>
                                          </p:stCondLst>
                                        </p:cTn>
                                        <p:tgtEl>
                                          <p:spTgt spid="1616901"/>
                                        </p:tgtEl>
                                        <p:attrNameLst>
                                          <p:attrName>style.visibility</p:attrName>
                                        </p:attrNameLst>
                                      </p:cBhvr>
                                      <p:to>
                                        <p:strVal val="visible"/>
                                      </p:to>
                                    </p:set>
                                    <p:animEffect transition="in" filter="blinds(vertical)">
                                      <p:cBhvr>
                                        <p:cTn id="10" dur="500"/>
                                        <p:tgtEl>
                                          <p:spTgt spid="161690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16898"/>
                                        </p:tgtEl>
                                        <p:attrNameLst>
                                          <p:attrName>style.visibility</p:attrName>
                                        </p:attrNameLst>
                                      </p:cBhvr>
                                      <p:to>
                                        <p:strVal val="visible"/>
                                      </p:to>
                                    </p:set>
                                  </p:childTnLst>
                                </p:cTn>
                              </p:par>
                            </p:childTnLst>
                          </p:cTn>
                        </p:par>
                        <p:par>
                          <p:cTn id="15" fill="hold" nodeType="afterGroup">
                            <p:stCondLst>
                              <p:cond delay="500"/>
                            </p:stCondLst>
                            <p:childTnLst>
                              <p:par>
                                <p:cTn id="16" presetID="3" presetClass="entr" presetSubtype="5" fill="hold" grpId="0" nodeType="afterEffect">
                                  <p:stCondLst>
                                    <p:cond delay="0"/>
                                  </p:stCondLst>
                                  <p:childTnLst>
                                    <p:set>
                                      <p:cBhvr>
                                        <p:cTn id="17" dur="1" fill="hold">
                                          <p:stCondLst>
                                            <p:cond delay="0"/>
                                          </p:stCondLst>
                                        </p:cTn>
                                        <p:tgtEl>
                                          <p:spTgt spid="1616902"/>
                                        </p:tgtEl>
                                        <p:attrNameLst>
                                          <p:attrName>style.visibility</p:attrName>
                                        </p:attrNameLst>
                                      </p:cBhvr>
                                      <p:to>
                                        <p:strVal val="visible"/>
                                      </p:to>
                                    </p:set>
                                    <p:animEffect transition="in" filter="blinds(vertical)">
                                      <p:cBhvr>
                                        <p:cTn id="18" dur="500"/>
                                        <p:tgtEl>
                                          <p:spTgt spid="1616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6898" grpId="0" animBg="1"/>
      <p:bldP spid="1616899" grpId="0" animBg="1"/>
      <p:bldP spid="1616901" grpId="0" animBg="1" autoUpdateAnimBg="0"/>
      <p:bldP spid="1616902" grpId="0" animBg="1"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D597420-5E1A-4AFC-B577-FDD7E95AE34D}" type="slidenum">
              <a:rPr lang="en-US"/>
              <a:pPr/>
              <a:t>104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17922" name="Rectangle 2"/>
          <p:cNvSpPr>
            <a:spLocks noGrp="1" noChangeArrowheads="1"/>
          </p:cNvSpPr>
          <p:nvPr>
            <p:ph type="title"/>
          </p:nvPr>
        </p:nvSpPr>
        <p:spPr/>
        <p:txBody>
          <a:bodyPr/>
          <a:lstStyle/>
          <a:p>
            <a:r>
              <a:rPr lang="en-US"/>
              <a:t>Example 1: A First Script</a:t>
            </a:r>
          </a:p>
        </p:txBody>
      </p:sp>
      <p:sp>
        <p:nvSpPr>
          <p:cNvPr id="1617923" name="Rectangle 3"/>
          <p:cNvSpPr>
            <a:spLocks noGrp="1" noChangeArrowheads="1"/>
          </p:cNvSpPr>
          <p:nvPr>
            <p:ph type="body" idx="1"/>
          </p:nvPr>
        </p:nvSpPr>
        <p:spPr/>
        <p:txBody>
          <a:bodyPr/>
          <a:lstStyle/>
          <a:p>
            <a:pPr>
              <a:tabLst>
                <a:tab pos="2395538" algn="l"/>
              </a:tabLst>
            </a:pPr>
            <a:r>
              <a:rPr lang="en-US"/>
              <a:t>Let’s look more closely at the function defined in the</a:t>
            </a:r>
            <a:r>
              <a:rPr lang="en-US">
                <a:solidFill>
                  <a:srgbClr val="99FF99"/>
                </a:solidFill>
              </a:rPr>
              <a:t> &lt;head&gt;</a:t>
            </a:r>
            <a:r>
              <a:rPr lang="en-US"/>
              <a:t>…</a:t>
            </a:r>
          </a:p>
          <a:p>
            <a:pPr lvl="1">
              <a:buFontTx/>
              <a:buNone/>
              <a:tabLst>
                <a:tab pos="2395538" algn="l"/>
              </a:tabLst>
            </a:pPr>
            <a:endParaRPr lang="en-US">
              <a:solidFill>
                <a:srgbClr val="99FF99"/>
              </a:solidFill>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Slide Number Placeholder 3"/>
          <p:cNvSpPr>
            <a:spLocks noGrp="1"/>
          </p:cNvSpPr>
          <p:nvPr>
            <p:ph type="sldNum" sz="quarter" idx="10"/>
          </p:nvPr>
        </p:nvSpPr>
        <p:spPr/>
        <p:txBody>
          <a:bodyPr/>
          <a:lstStyle/>
          <a:p>
            <a:fld id="{7544EB18-DA09-44EE-857E-5940166FC90A}" type="slidenum">
              <a:rPr lang="en-US"/>
              <a:pPr/>
              <a:t>105</a:t>
            </a:fld>
            <a:endParaRPr lang="en-US"/>
          </a:p>
        </p:txBody>
      </p:sp>
      <p:sp>
        <p:nvSpPr>
          <p:cNvPr id="14" name="Footer Placeholder 4"/>
          <p:cNvSpPr>
            <a:spLocks noGrp="1"/>
          </p:cNvSpPr>
          <p:nvPr>
            <p:ph type="ftr" sz="quarter" idx="11"/>
          </p:nvPr>
        </p:nvSpPr>
        <p:spPr/>
        <p:txBody>
          <a:bodyPr/>
          <a:lstStyle/>
          <a:p>
            <a:r>
              <a:rPr lang="en-US"/>
              <a:t>copyright Penny McIntire, 2007</a:t>
            </a:r>
          </a:p>
        </p:txBody>
      </p:sp>
      <p:sp>
        <p:nvSpPr>
          <p:cNvPr id="1618946" name="Rectangle 1026"/>
          <p:cNvSpPr>
            <a:spLocks noGrp="1" noChangeArrowheads="1"/>
          </p:cNvSpPr>
          <p:nvPr>
            <p:ph type="title"/>
          </p:nvPr>
        </p:nvSpPr>
        <p:spPr/>
        <p:txBody>
          <a:bodyPr/>
          <a:lstStyle/>
          <a:p>
            <a:pPr>
              <a:spcBef>
                <a:spcPts val="500"/>
              </a:spcBef>
              <a:spcAft>
                <a:spcPts val="500"/>
              </a:spcAft>
            </a:pPr>
            <a:r>
              <a:rPr lang="en-US"/>
              <a:t>Example 1: A First Script</a:t>
            </a:r>
          </a:p>
        </p:txBody>
      </p:sp>
      <p:sp>
        <p:nvSpPr>
          <p:cNvPr id="1618947" name="Rectangle 1027"/>
          <p:cNvSpPr>
            <a:spLocks noGrp="1" noChangeArrowheads="1"/>
          </p:cNvSpPr>
          <p:nvPr>
            <p:ph type="body" idx="1"/>
          </p:nvPr>
        </p:nvSpPr>
        <p:spPr>
          <a:ln/>
          <a:extLst>
            <a:ext uri="{91240B29-F687-4F45-9708-019B960494DF}">
              <a14:hiddenLine xmlns:a14="http://schemas.microsoft.com/office/drawing/2010/main" w="9525">
                <a:solidFill>
                  <a:schemeClr val="accent1"/>
                </a:solidFill>
                <a:miter lim="800000"/>
                <a:headEnd/>
                <a:tailEnd/>
              </a14:hiddenLine>
            </a:ext>
          </a:extLst>
        </p:spPr>
        <p:txBody>
          <a:bodyPr/>
          <a:lstStyle/>
          <a:p>
            <a:pPr>
              <a:buFontTx/>
              <a:buNone/>
            </a:pPr>
            <a:r>
              <a:rPr lang="en-US" sz="2000">
                <a:solidFill>
                  <a:srgbClr val="99FF99"/>
                </a:solidFill>
              </a:rPr>
              <a:t>&lt;script  language="JavaScript"&gt;</a:t>
            </a:r>
          </a:p>
          <a:p>
            <a:pPr>
              <a:buFontTx/>
              <a:buNone/>
            </a:pPr>
            <a:r>
              <a:rPr lang="en-US" sz="2000">
                <a:solidFill>
                  <a:srgbClr val="99FF99"/>
                </a:solidFill>
              </a:rPr>
              <a:t>// This function sequentially displays three dialog boxes.</a:t>
            </a:r>
          </a:p>
          <a:p>
            <a:pPr>
              <a:buFontTx/>
              <a:buNone/>
            </a:pPr>
            <a:r>
              <a:rPr lang="en-US" sz="2000">
                <a:solidFill>
                  <a:srgbClr val="99FF99"/>
                </a:solidFill>
              </a:rPr>
              <a:t>function  myFirstFunction()</a:t>
            </a:r>
          </a:p>
          <a:p>
            <a:pPr>
              <a:buFontTx/>
              <a:buNone/>
            </a:pPr>
            <a:r>
              <a:rPr lang="en-US" sz="2000">
                <a:solidFill>
                  <a:srgbClr val="99FF99"/>
                </a:solidFill>
              </a:rPr>
              <a:t>{</a:t>
            </a:r>
          </a:p>
          <a:p>
            <a:pPr>
              <a:buFontTx/>
              <a:buNone/>
            </a:pPr>
            <a:r>
              <a:rPr lang="en-US" sz="2000">
                <a:solidFill>
                  <a:srgbClr val="99FF99"/>
                </a:solidFill>
              </a:rPr>
              <a:t>    alert(‘I\'ve fallen and I can\'t get up!’);</a:t>
            </a:r>
          </a:p>
          <a:p>
            <a:pPr>
              <a:buFontTx/>
              <a:buNone/>
            </a:pPr>
            <a:r>
              <a:rPr lang="en-US" sz="2000">
                <a:solidFill>
                  <a:srgbClr val="99FF99"/>
                </a:solidFill>
              </a:rPr>
              <a:t>    confirm(‘Will you help me?’);</a:t>
            </a:r>
          </a:p>
          <a:p>
            <a:pPr>
              <a:buFontTx/>
              <a:buNone/>
            </a:pPr>
            <a:r>
              <a:rPr lang="en-US" sz="2000">
                <a:solidFill>
                  <a:srgbClr val="99FF99"/>
                </a:solidFill>
              </a:rPr>
              <a:t>    prompt(‘How will you do that?’, ‘I don\’t know.’);</a:t>
            </a:r>
          </a:p>
          <a:p>
            <a:pPr>
              <a:buFontTx/>
              <a:buNone/>
            </a:pPr>
            <a:r>
              <a:rPr lang="en-US" sz="2000">
                <a:solidFill>
                  <a:srgbClr val="99FF99"/>
                </a:solidFill>
              </a:rPr>
              <a:t>}</a:t>
            </a:r>
          </a:p>
          <a:p>
            <a:pPr>
              <a:buFontTx/>
              <a:buNone/>
            </a:pPr>
            <a:r>
              <a:rPr lang="en-US" sz="2000">
                <a:solidFill>
                  <a:srgbClr val="99FF99"/>
                </a:solidFill>
              </a:rPr>
              <a:t>&lt;/script&gt;</a:t>
            </a:r>
          </a:p>
        </p:txBody>
      </p:sp>
      <p:grpSp>
        <p:nvGrpSpPr>
          <p:cNvPr id="1618958" name="Group 1038"/>
          <p:cNvGrpSpPr>
            <a:grpSpLocks/>
          </p:cNvGrpSpPr>
          <p:nvPr/>
        </p:nvGrpSpPr>
        <p:grpSpPr bwMode="auto">
          <a:xfrm>
            <a:off x="4267200" y="1828800"/>
            <a:ext cx="4114800" cy="1143000"/>
            <a:chOff x="2688" y="1152"/>
            <a:chExt cx="2592" cy="720"/>
          </a:xfrm>
        </p:grpSpPr>
        <p:sp>
          <p:nvSpPr>
            <p:cNvPr id="1618949" name="AutoShape 1029"/>
            <p:cNvSpPr>
              <a:spLocks noChangeArrowheads="1"/>
            </p:cNvSpPr>
            <p:nvPr/>
          </p:nvSpPr>
          <p:spPr bwMode="auto">
            <a:xfrm>
              <a:off x="3504" y="1152"/>
              <a:ext cx="1776" cy="624"/>
            </a:xfrm>
            <a:prstGeom prst="wedgeRoundRectCallout">
              <a:avLst>
                <a:gd name="adj1" fmla="val -82037"/>
                <a:gd name="adj2" fmla="val 27722"/>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starts the function.</a:t>
              </a:r>
            </a:p>
          </p:txBody>
        </p:sp>
        <p:sp>
          <p:nvSpPr>
            <p:cNvPr id="1618950" name="AutoShape 1030"/>
            <p:cNvSpPr>
              <a:spLocks/>
            </p:cNvSpPr>
            <p:nvPr/>
          </p:nvSpPr>
          <p:spPr bwMode="auto">
            <a:xfrm>
              <a:off x="2688" y="1392"/>
              <a:ext cx="288" cy="480"/>
            </a:xfrm>
            <a:prstGeom prst="rightBrace">
              <a:avLst>
                <a:gd name="adj1" fmla="val 13889"/>
                <a:gd name="adj2" fmla="val 50000"/>
              </a:avLst>
            </a:prstGeom>
            <a:noFill/>
            <a:ln w="2857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18959" name="Group 1039"/>
          <p:cNvGrpSpPr>
            <a:grpSpLocks/>
          </p:cNvGrpSpPr>
          <p:nvPr/>
        </p:nvGrpSpPr>
        <p:grpSpPr bwMode="auto">
          <a:xfrm>
            <a:off x="5638800" y="2971800"/>
            <a:ext cx="2895600" cy="2819400"/>
            <a:chOff x="3552" y="1872"/>
            <a:chExt cx="1824" cy="1776"/>
          </a:xfrm>
        </p:grpSpPr>
        <p:sp>
          <p:nvSpPr>
            <p:cNvPr id="1618952" name="AutoShape 1032"/>
            <p:cNvSpPr>
              <a:spLocks noChangeArrowheads="1"/>
            </p:cNvSpPr>
            <p:nvPr/>
          </p:nvSpPr>
          <p:spPr bwMode="auto">
            <a:xfrm>
              <a:off x="3552" y="3024"/>
              <a:ext cx="1824" cy="624"/>
            </a:xfrm>
            <a:prstGeom prst="wedgeRoundRectCallout">
              <a:avLst>
                <a:gd name="adj1" fmla="val 0"/>
                <a:gd name="adj2" fmla="val -176921"/>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displays the three dialog boxes.</a:t>
              </a:r>
            </a:p>
          </p:txBody>
        </p:sp>
        <p:sp>
          <p:nvSpPr>
            <p:cNvPr id="1618953" name="AutoShape 1033"/>
            <p:cNvSpPr>
              <a:spLocks/>
            </p:cNvSpPr>
            <p:nvPr/>
          </p:nvSpPr>
          <p:spPr bwMode="auto">
            <a:xfrm>
              <a:off x="4144" y="1872"/>
              <a:ext cx="295" cy="720"/>
            </a:xfrm>
            <a:prstGeom prst="rightBrace">
              <a:avLst>
                <a:gd name="adj1" fmla="val 20339"/>
                <a:gd name="adj2" fmla="val 50000"/>
              </a:avLst>
            </a:prstGeom>
            <a:noFill/>
            <a:ln w="2857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18957" name="Group 1037"/>
          <p:cNvGrpSpPr>
            <a:grpSpLocks/>
          </p:cNvGrpSpPr>
          <p:nvPr/>
        </p:nvGrpSpPr>
        <p:grpSpPr bwMode="auto">
          <a:xfrm>
            <a:off x="2133600" y="4038600"/>
            <a:ext cx="3352800" cy="2438400"/>
            <a:chOff x="1344" y="2544"/>
            <a:chExt cx="2112" cy="1536"/>
          </a:xfrm>
        </p:grpSpPr>
        <p:sp>
          <p:nvSpPr>
            <p:cNvPr id="1618955" name="AutoShape 1035"/>
            <p:cNvSpPr>
              <a:spLocks noChangeArrowheads="1"/>
            </p:cNvSpPr>
            <p:nvPr/>
          </p:nvSpPr>
          <p:spPr bwMode="auto">
            <a:xfrm>
              <a:off x="1680" y="3456"/>
              <a:ext cx="1776" cy="624"/>
            </a:xfrm>
            <a:prstGeom prst="wedgeRoundRectCallout">
              <a:avLst>
                <a:gd name="adj1" fmla="val -59347"/>
                <a:gd name="adj2" fmla="val -17836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ends the function.</a:t>
              </a:r>
            </a:p>
          </p:txBody>
        </p:sp>
        <p:sp>
          <p:nvSpPr>
            <p:cNvPr id="1618956" name="AutoShape 1036"/>
            <p:cNvSpPr>
              <a:spLocks/>
            </p:cNvSpPr>
            <p:nvPr/>
          </p:nvSpPr>
          <p:spPr bwMode="auto">
            <a:xfrm>
              <a:off x="1344" y="2544"/>
              <a:ext cx="192" cy="240"/>
            </a:xfrm>
            <a:prstGeom prst="rightBrace">
              <a:avLst>
                <a:gd name="adj1" fmla="val 10417"/>
                <a:gd name="adj2" fmla="val 50000"/>
              </a:avLst>
            </a:prstGeom>
            <a:noFill/>
            <a:ln w="2857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189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61895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6189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8411EAC-40D5-429A-98BD-4D9BE44AACEE}" type="slidenum">
              <a:rPr lang="en-US"/>
              <a:pPr/>
              <a:t>106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19970" name="Rectangle 2"/>
          <p:cNvSpPr>
            <a:spLocks noGrp="1" noChangeArrowheads="1"/>
          </p:cNvSpPr>
          <p:nvPr>
            <p:ph type="title"/>
          </p:nvPr>
        </p:nvSpPr>
        <p:spPr/>
        <p:txBody>
          <a:bodyPr/>
          <a:lstStyle/>
          <a:p>
            <a:r>
              <a:rPr lang="en-US"/>
              <a:t>Example 1: A First Script</a:t>
            </a:r>
          </a:p>
        </p:txBody>
      </p:sp>
      <p:sp>
        <p:nvSpPr>
          <p:cNvPr id="1619971" name="Rectangle 3"/>
          <p:cNvSpPr>
            <a:spLocks noGrp="1" noChangeArrowheads="1"/>
          </p:cNvSpPr>
          <p:nvPr>
            <p:ph type="body" idx="1"/>
          </p:nvPr>
        </p:nvSpPr>
        <p:spPr/>
        <p:txBody>
          <a:bodyPr/>
          <a:lstStyle/>
          <a:p>
            <a:r>
              <a:rPr lang="en-US"/>
              <a:t>Not all JavaScript statements are required to end with a semi-colon (;), but always do it anyway – it’s good programming practice and avoids confusion.</a:t>
            </a:r>
          </a:p>
          <a:p>
            <a:r>
              <a:rPr lang="en-US"/>
              <a:t>Note the escape character, “</a:t>
            </a:r>
            <a:r>
              <a:rPr lang="en-US">
                <a:solidFill>
                  <a:srgbClr val="99FF99"/>
                </a:solidFill>
              </a:rPr>
              <a:t>\</a:t>
            </a:r>
            <a:r>
              <a:rPr lang="en-US"/>
              <a:t>”, embedded in the text – just like C:</a:t>
            </a:r>
          </a:p>
          <a:p>
            <a:pPr lvl="1">
              <a:buFontTx/>
              <a:buNone/>
            </a:pPr>
            <a:r>
              <a:rPr lang="en-US">
                <a:solidFill>
                  <a:srgbClr val="99FF99"/>
                </a:solidFill>
              </a:rPr>
              <a:t> alert(‘I\'ve fallen and I can\'t get up!’);</a:t>
            </a:r>
          </a:p>
          <a:p>
            <a:pPr lvl="1">
              <a:buFontTx/>
              <a:buNone/>
            </a:pPr>
            <a:endParaRPr lang="en-US" sz="2400">
              <a:latin typeface="Verdana" pitchFamily="34" charset="0"/>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3FAE2F4-0F7F-4929-9637-A416861A63C3}" type="slidenum">
              <a:rPr lang="en-US"/>
              <a:pPr/>
              <a:t>107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20994" name="Rectangle 2"/>
          <p:cNvSpPr>
            <a:spLocks noGrp="1" noChangeArrowheads="1"/>
          </p:cNvSpPr>
          <p:nvPr>
            <p:ph type="title"/>
          </p:nvPr>
        </p:nvSpPr>
        <p:spPr/>
        <p:txBody>
          <a:bodyPr/>
          <a:lstStyle/>
          <a:p>
            <a:r>
              <a:rPr lang="en-US"/>
              <a:t>alert, confirm, and prompt</a:t>
            </a:r>
          </a:p>
        </p:txBody>
      </p:sp>
      <p:sp>
        <p:nvSpPr>
          <p:cNvPr id="1620995" name="Rectangle 3"/>
          <p:cNvSpPr>
            <a:spLocks noGrp="1" noChangeArrowheads="1"/>
          </p:cNvSpPr>
          <p:nvPr>
            <p:ph type="body" idx="1"/>
          </p:nvPr>
        </p:nvSpPr>
        <p:spPr/>
        <p:txBody>
          <a:bodyPr/>
          <a:lstStyle/>
          <a:p>
            <a:r>
              <a:rPr lang="en-US">
                <a:solidFill>
                  <a:srgbClr val="99FF99"/>
                </a:solidFill>
              </a:rPr>
              <a:t>alert</a:t>
            </a:r>
            <a:r>
              <a:rPr lang="en-US"/>
              <a:t>, </a:t>
            </a:r>
            <a:r>
              <a:rPr lang="en-US">
                <a:solidFill>
                  <a:srgbClr val="99FF99"/>
                </a:solidFill>
              </a:rPr>
              <a:t>confirm</a:t>
            </a:r>
            <a:r>
              <a:rPr lang="en-US"/>
              <a:t>, and </a:t>
            </a:r>
            <a:r>
              <a:rPr lang="en-US">
                <a:solidFill>
                  <a:srgbClr val="99FF99"/>
                </a:solidFill>
              </a:rPr>
              <a:t>prompt</a:t>
            </a:r>
            <a:r>
              <a:rPr lang="en-US"/>
              <a:t> are special user-interface mechanisms defined in the DOM Window Object.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620994"/>
                                        </p:tgtEl>
                                        <p:attrNameLst>
                                          <p:attrName>style.visibility</p:attrName>
                                        </p:attrNameLst>
                                      </p:cBhvr>
                                      <p:to>
                                        <p:strVal val="visible"/>
                                      </p:to>
                                    </p:set>
                                    <p:anim calcmode="lin" valueType="num">
                                      <p:cBhvr>
                                        <p:cTn id="7" dur="500" fill="hold"/>
                                        <p:tgtEl>
                                          <p:spTgt spid="1620994"/>
                                        </p:tgtEl>
                                        <p:attrNameLst>
                                          <p:attrName>ppt_x</p:attrName>
                                        </p:attrNameLst>
                                      </p:cBhvr>
                                      <p:tavLst>
                                        <p:tav tm="0">
                                          <p:val>
                                            <p:strVal val="#ppt_x+#ppt_w/2"/>
                                          </p:val>
                                        </p:tav>
                                        <p:tav tm="100000">
                                          <p:val>
                                            <p:strVal val="#ppt_x"/>
                                          </p:val>
                                        </p:tav>
                                      </p:tavLst>
                                    </p:anim>
                                    <p:anim calcmode="lin" valueType="num">
                                      <p:cBhvr>
                                        <p:cTn id="8" dur="500" fill="hold"/>
                                        <p:tgtEl>
                                          <p:spTgt spid="1620994"/>
                                        </p:tgtEl>
                                        <p:attrNameLst>
                                          <p:attrName>ppt_y</p:attrName>
                                        </p:attrNameLst>
                                      </p:cBhvr>
                                      <p:tavLst>
                                        <p:tav tm="0">
                                          <p:val>
                                            <p:strVal val="#ppt_y"/>
                                          </p:val>
                                        </p:tav>
                                        <p:tav tm="100000">
                                          <p:val>
                                            <p:strVal val="#ppt_y"/>
                                          </p:val>
                                        </p:tav>
                                      </p:tavLst>
                                    </p:anim>
                                    <p:anim calcmode="lin" valueType="num">
                                      <p:cBhvr>
                                        <p:cTn id="9" dur="500" fill="hold"/>
                                        <p:tgtEl>
                                          <p:spTgt spid="1620994"/>
                                        </p:tgtEl>
                                        <p:attrNameLst>
                                          <p:attrName>ppt_w</p:attrName>
                                        </p:attrNameLst>
                                      </p:cBhvr>
                                      <p:tavLst>
                                        <p:tav tm="0">
                                          <p:val>
                                            <p:fltVal val="0"/>
                                          </p:val>
                                        </p:tav>
                                        <p:tav tm="100000">
                                          <p:val>
                                            <p:strVal val="#ppt_w"/>
                                          </p:val>
                                        </p:tav>
                                      </p:tavLst>
                                    </p:anim>
                                    <p:anim calcmode="lin" valueType="num">
                                      <p:cBhvr>
                                        <p:cTn id="10" dur="500" fill="hold"/>
                                        <p:tgtEl>
                                          <p:spTgt spid="1620994"/>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20995">
                                            <p:txEl>
                                              <p:pRg st="0" end="0"/>
                                            </p:txEl>
                                          </p:spTgt>
                                        </p:tgtEl>
                                        <p:attrNameLst>
                                          <p:attrName>style.visibility</p:attrName>
                                        </p:attrNameLst>
                                      </p:cBhvr>
                                      <p:to>
                                        <p:strVal val="visible"/>
                                      </p:to>
                                    </p:set>
                                    <p:anim calcmode="lin" valueType="num">
                                      <p:cBhvr>
                                        <p:cTn id="15" dur="500" fill="hold"/>
                                        <p:tgtEl>
                                          <p:spTgt spid="1620995">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20995">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2099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2099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0994" grpId="0" autoUpdateAnimBg="0"/>
      <p:bldP spid="1620995" grpId="0" build="p" bldLvl="5"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97DA1974-BBC8-4A28-A4BD-F0D0B3D9A525}" type="slidenum">
              <a:rPr lang="en-US"/>
              <a:pPr/>
              <a:t>108</a:t>
            </a:fld>
            <a:endParaRPr lang="en-US"/>
          </a:p>
        </p:txBody>
      </p:sp>
      <p:sp>
        <p:nvSpPr>
          <p:cNvPr id="8" name="Footer Placeholder 4"/>
          <p:cNvSpPr>
            <a:spLocks noGrp="1"/>
          </p:cNvSpPr>
          <p:nvPr>
            <p:ph type="ftr" sz="quarter" idx="11"/>
          </p:nvPr>
        </p:nvSpPr>
        <p:spPr/>
        <p:txBody>
          <a:bodyPr/>
          <a:lstStyle/>
          <a:p>
            <a:r>
              <a:rPr lang="en-US"/>
              <a:t>copyright Penny McIntire, 2007</a:t>
            </a:r>
          </a:p>
        </p:txBody>
      </p:sp>
      <p:sp>
        <p:nvSpPr>
          <p:cNvPr id="1622018" name="Rectangle 2"/>
          <p:cNvSpPr>
            <a:spLocks noGrp="1" noChangeArrowheads="1"/>
          </p:cNvSpPr>
          <p:nvPr>
            <p:ph type="title"/>
          </p:nvPr>
        </p:nvSpPr>
        <p:spPr/>
        <p:txBody>
          <a:bodyPr/>
          <a:lstStyle/>
          <a:p>
            <a:r>
              <a:rPr lang="en-US"/>
              <a:t>alert, confirm, and prompt</a:t>
            </a:r>
          </a:p>
        </p:txBody>
      </p:sp>
      <p:sp>
        <p:nvSpPr>
          <p:cNvPr id="1622019" name="Rectangle 3"/>
          <p:cNvSpPr>
            <a:spLocks noGrp="1" noChangeArrowheads="1"/>
          </p:cNvSpPr>
          <p:nvPr>
            <p:ph type="body" idx="1"/>
          </p:nvPr>
        </p:nvSpPr>
        <p:spPr/>
        <p:txBody>
          <a:bodyPr/>
          <a:lstStyle/>
          <a:p>
            <a:pPr lvl="1"/>
            <a:r>
              <a:rPr lang="en-US">
                <a:solidFill>
                  <a:srgbClr val="99FF99"/>
                </a:solidFill>
              </a:rPr>
              <a:t>alert</a:t>
            </a:r>
            <a:r>
              <a:rPr lang="en-US"/>
              <a:t> displays a message in a dialog box. </a:t>
            </a:r>
          </a:p>
          <a:p>
            <a:pPr lvl="2">
              <a:buFontTx/>
              <a:buNone/>
            </a:pPr>
            <a:r>
              <a:rPr lang="en-US">
                <a:solidFill>
                  <a:srgbClr val="99FF99"/>
                </a:solidFill>
              </a:rPr>
              <a:t>alert(‘I\'ve fallen and I can\'t get up!’);</a:t>
            </a:r>
          </a:p>
        </p:txBody>
      </p:sp>
      <p:sp>
        <p:nvSpPr>
          <p:cNvPr id="1622020" name="AutoShape 4"/>
          <p:cNvSpPr>
            <a:spLocks noChangeArrowheads="1"/>
          </p:cNvSpPr>
          <p:nvPr/>
        </p:nvSpPr>
        <p:spPr bwMode="auto">
          <a:xfrm>
            <a:off x="1066800" y="4648200"/>
            <a:ext cx="3581400" cy="1143000"/>
          </a:xfrm>
          <a:prstGeom prst="wedgeRoundRectCallout">
            <a:avLst>
              <a:gd name="adj1" fmla="val -12810"/>
              <a:gd name="adj2" fmla="val -234722"/>
              <a:gd name="adj3" fmla="val 16667"/>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Parentheses enclose the parameter(s) passed to alert().</a:t>
            </a:r>
          </a:p>
        </p:txBody>
      </p:sp>
      <p:sp>
        <p:nvSpPr>
          <p:cNvPr id="1622021" name="AutoShape 5"/>
          <p:cNvSpPr>
            <a:spLocks noChangeArrowheads="1"/>
          </p:cNvSpPr>
          <p:nvPr/>
        </p:nvSpPr>
        <p:spPr bwMode="auto">
          <a:xfrm>
            <a:off x="533400" y="3124200"/>
            <a:ext cx="2667000" cy="914400"/>
          </a:xfrm>
          <a:prstGeom prst="wedgeRoundRectCallout">
            <a:avLst>
              <a:gd name="adj1" fmla="val -1014"/>
              <a:gd name="adj2" fmla="val -118403"/>
              <a:gd name="adj3" fmla="val 16667"/>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Call to the alert()  method.</a:t>
            </a:r>
          </a:p>
        </p:txBody>
      </p:sp>
      <p:sp>
        <p:nvSpPr>
          <p:cNvPr id="1622022" name="AutoShape 6"/>
          <p:cNvSpPr>
            <a:spLocks noChangeArrowheads="1"/>
          </p:cNvSpPr>
          <p:nvPr/>
        </p:nvSpPr>
        <p:spPr bwMode="auto">
          <a:xfrm>
            <a:off x="3657600" y="2895600"/>
            <a:ext cx="2895600" cy="1143000"/>
          </a:xfrm>
          <a:prstGeom prst="wedgeRoundRectCallout">
            <a:avLst>
              <a:gd name="adj1" fmla="val -84977"/>
              <a:gd name="adj2" fmla="val -98611"/>
              <a:gd name="adj3" fmla="val 16667"/>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Quotes enclose the string parameter to be displayed.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622019">
                                            <p:txEl>
                                              <p:pRg st="0" end="0"/>
                                            </p:txEl>
                                          </p:spTgt>
                                        </p:tgtEl>
                                        <p:attrNameLst>
                                          <p:attrName>style.visibility</p:attrName>
                                        </p:attrNameLst>
                                      </p:cBhvr>
                                      <p:to>
                                        <p:strVal val="visible"/>
                                      </p:to>
                                    </p:set>
                                    <p:anim calcmode="lin" valueType="num">
                                      <p:cBhvr>
                                        <p:cTn id="7" dur="500" fill="hold"/>
                                        <p:tgtEl>
                                          <p:spTgt spid="1622019">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62201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622019">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62201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22019">
                                            <p:txEl>
                                              <p:pRg st="1" end="1"/>
                                            </p:txEl>
                                          </p:spTgt>
                                        </p:tgtEl>
                                        <p:attrNameLst>
                                          <p:attrName>style.visibility</p:attrName>
                                        </p:attrNameLst>
                                      </p:cBhvr>
                                      <p:to>
                                        <p:strVal val="visible"/>
                                      </p:to>
                                    </p:set>
                                    <p:anim calcmode="lin" valueType="num">
                                      <p:cBhvr>
                                        <p:cTn id="15" dur="500" fill="hold"/>
                                        <p:tgtEl>
                                          <p:spTgt spid="1622019">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622019">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6220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62201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1622021"/>
                                        </p:tgtEl>
                                        <p:attrNameLst>
                                          <p:attrName>style.visibility</p:attrName>
                                        </p:attrNameLst>
                                      </p:cBhvr>
                                      <p:to>
                                        <p:strVal val="visible"/>
                                      </p:to>
                                    </p:set>
                                    <p:animEffect transition="in" filter="blinds(vertical)">
                                      <p:cBhvr>
                                        <p:cTn id="23" dur="500"/>
                                        <p:tgtEl>
                                          <p:spTgt spid="1622021"/>
                                        </p:tgtEl>
                                      </p:cBhvr>
                                    </p:animEffect>
                                  </p:childTnLst>
                                  <p:subTnLst>
                                    <p:set>
                                      <p:cBhvr override="childStyle">
                                        <p:cTn dur="1" fill="hold" display="0" masterRel="nextClick" afterEffect="1"/>
                                        <p:tgtEl>
                                          <p:spTgt spid="1622021"/>
                                        </p:tgtEl>
                                        <p:attrNameLst>
                                          <p:attrName>style.visibility</p:attrName>
                                        </p:attrNameLst>
                                      </p:cBhvr>
                                      <p:to>
                                        <p:strVal val="hidden"/>
                                      </p:to>
                                    </p:set>
                                  </p:sub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1622020"/>
                                        </p:tgtEl>
                                        <p:attrNameLst>
                                          <p:attrName>style.visibility</p:attrName>
                                        </p:attrNameLst>
                                      </p:cBhvr>
                                      <p:to>
                                        <p:strVal val="visible"/>
                                      </p:to>
                                    </p:set>
                                    <p:animEffect transition="in" filter="blinds(vertical)">
                                      <p:cBhvr>
                                        <p:cTn id="28" dur="500"/>
                                        <p:tgtEl>
                                          <p:spTgt spid="1622020"/>
                                        </p:tgtEl>
                                      </p:cBhvr>
                                    </p:animEffect>
                                  </p:childTnLst>
                                  <p:subTnLst>
                                    <p:set>
                                      <p:cBhvr override="childStyle">
                                        <p:cTn dur="1" fill="hold" display="0" masterRel="nextClick" afterEffect="1"/>
                                        <p:tgtEl>
                                          <p:spTgt spid="1622020"/>
                                        </p:tgtEl>
                                        <p:attrNameLst>
                                          <p:attrName>style.visibility</p:attrName>
                                        </p:attrNameLst>
                                      </p:cBhvr>
                                      <p:to>
                                        <p:strVal val="hidden"/>
                                      </p:to>
                                    </p:set>
                                  </p:sub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5" fill="hold" grpId="0" nodeType="clickEffect">
                                  <p:stCondLst>
                                    <p:cond delay="0"/>
                                  </p:stCondLst>
                                  <p:childTnLst>
                                    <p:set>
                                      <p:cBhvr>
                                        <p:cTn id="32" dur="1" fill="hold">
                                          <p:stCondLst>
                                            <p:cond delay="0"/>
                                          </p:stCondLst>
                                        </p:cTn>
                                        <p:tgtEl>
                                          <p:spTgt spid="1622022"/>
                                        </p:tgtEl>
                                        <p:attrNameLst>
                                          <p:attrName>style.visibility</p:attrName>
                                        </p:attrNameLst>
                                      </p:cBhvr>
                                      <p:to>
                                        <p:strVal val="visible"/>
                                      </p:to>
                                    </p:set>
                                    <p:animEffect transition="in" filter="blinds(vertical)">
                                      <p:cBhvr>
                                        <p:cTn id="33" dur="500"/>
                                        <p:tgtEl>
                                          <p:spTgt spid="1622022"/>
                                        </p:tgtEl>
                                      </p:cBhvr>
                                    </p:animEffect>
                                  </p:childTnLst>
                                  <p:subTnLst>
                                    <p:set>
                                      <p:cBhvr override="childStyle">
                                        <p:cTn dur="1" fill="hold" display="0" masterRel="nextClick" afterEffect="1"/>
                                        <p:tgtEl>
                                          <p:spTgt spid="162202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2019" grpId="0" build="p" bldLvl="5" autoUpdateAnimBg="0"/>
      <p:bldP spid="1622020" grpId="0" animBg="1" autoUpdateAnimBg="0"/>
      <p:bldP spid="1622021" grpId="0" animBg="1" autoUpdateAnimBg="0"/>
      <p:bldP spid="1622022" grpId="0" animBg="1"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4E075F9-442C-41AE-AFB6-F5751E6C16A0}" type="slidenum">
              <a:rPr lang="en-US"/>
              <a:pPr/>
              <a:t>109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23042" name="Rectangle 2"/>
          <p:cNvSpPr>
            <a:spLocks noGrp="1" noChangeArrowheads="1"/>
          </p:cNvSpPr>
          <p:nvPr>
            <p:ph type="title"/>
          </p:nvPr>
        </p:nvSpPr>
        <p:spPr/>
        <p:txBody>
          <a:bodyPr/>
          <a:lstStyle/>
          <a:p>
            <a:pPr>
              <a:spcBef>
                <a:spcPts val="500"/>
              </a:spcBef>
              <a:spcAft>
                <a:spcPts val="500"/>
              </a:spcAft>
            </a:pPr>
            <a:r>
              <a:rPr lang="en-US"/>
              <a:t>alert, confirm, and prompt</a:t>
            </a:r>
          </a:p>
        </p:txBody>
      </p:sp>
      <p:sp>
        <p:nvSpPr>
          <p:cNvPr id="1623043" name="Rectangle 3"/>
          <p:cNvSpPr>
            <a:spLocks noGrp="1" noChangeArrowheads="1"/>
          </p:cNvSpPr>
          <p:nvPr>
            <p:ph type="body" idx="1"/>
          </p:nvPr>
        </p:nvSpPr>
        <p:spPr/>
        <p:txBody>
          <a:bodyPr/>
          <a:lstStyle/>
          <a:p>
            <a:pPr lvl="1">
              <a:spcBef>
                <a:spcPts val="500"/>
              </a:spcBef>
              <a:spcAft>
                <a:spcPts val="500"/>
              </a:spcAft>
            </a:pPr>
            <a:r>
              <a:rPr lang="en-US">
                <a:solidFill>
                  <a:srgbClr val="99FF99"/>
                </a:solidFill>
              </a:rPr>
              <a:t>confirm</a:t>
            </a:r>
            <a:r>
              <a:rPr lang="en-US"/>
              <a:t> returns a boolean </a:t>
            </a:r>
            <a:r>
              <a:rPr lang="en-US" i="1"/>
              <a:t>true</a:t>
            </a:r>
            <a:r>
              <a:rPr lang="en-US"/>
              <a:t> or </a:t>
            </a:r>
            <a:r>
              <a:rPr lang="en-US" i="1"/>
              <a:t>false</a:t>
            </a:r>
            <a:r>
              <a:rPr lang="en-US"/>
              <a:t>.</a:t>
            </a:r>
          </a:p>
          <a:p>
            <a:pPr lvl="1"/>
            <a:r>
              <a:rPr lang="en-US"/>
              <a:t>Right now, we aren’t doing anything with the returned value, but we could use it in a conditional statement like an “if” …</a:t>
            </a:r>
          </a:p>
          <a:p>
            <a:pPr lvl="1">
              <a:buFontTx/>
              <a:buNone/>
            </a:pPr>
            <a:endParaRPr lang="en-US"/>
          </a:p>
          <a:p>
            <a:pPr lvl="2">
              <a:buFontTx/>
              <a:buNone/>
            </a:pPr>
            <a:r>
              <a:rPr lang="en-US">
                <a:solidFill>
                  <a:srgbClr val="99FF99"/>
                </a:solidFill>
              </a:rPr>
              <a:t>if (confirm(‘Will you help me?’))</a:t>
            </a:r>
          </a:p>
          <a:p>
            <a:pPr lvl="2">
              <a:buFontTx/>
              <a:buNone/>
            </a:pPr>
            <a:r>
              <a:rPr lang="en-US">
                <a:solidFill>
                  <a:srgbClr val="99FF99"/>
                </a:solidFill>
              </a:rPr>
              <a:t>		do something nice…</a:t>
            </a:r>
          </a:p>
          <a:p>
            <a:pPr lvl="2">
              <a:buFontTx/>
              <a:buNone/>
            </a:pPr>
            <a:r>
              <a:rPr lang="en-US">
                <a:solidFill>
                  <a:srgbClr val="99FF99"/>
                </a:solidFill>
              </a:rPr>
              <a:t>else</a:t>
            </a:r>
          </a:p>
          <a:p>
            <a:pPr lvl="2">
              <a:buFontTx/>
              <a:buNone/>
            </a:pPr>
            <a:r>
              <a:rPr lang="en-US">
                <a:solidFill>
                  <a:srgbClr val="99FF99"/>
                </a:solidFill>
              </a:rPr>
              <a:t>		do something nasty …</a:t>
            </a:r>
          </a:p>
          <a:p>
            <a:pPr lvl="1">
              <a:buFontTx/>
              <a:buNone/>
            </a:pP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623043">
                                            <p:txEl>
                                              <p:pRg st="0" end="0"/>
                                            </p:txEl>
                                          </p:spTgt>
                                        </p:tgtEl>
                                        <p:attrNameLst>
                                          <p:attrName>style.visibility</p:attrName>
                                        </p:attrNameLst>
                                      </p:cBhvr>
                                      <p:to>
                                        <p:strVal val="visible"/>
                                      </p:to>
                                    </p:set>
                                    <p:anim calcmode="lin" valueType="num">
                                      <p:cBhvr>
                                        <p:cTn id="7" dur="500" fill="hold"/>
                                        <p:tgtEl>
                                          <p:spTgt spid="162304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62304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62304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6230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23043">
                                            <p:txEl>
                                              <p:pRg st="1" end="1"/>
                                            </p:txEl>
                                          </p:spTgt>
                                        </p:tgtEl>
                                        <p:attrNameLst>
                                          <p:attrName>style.visibility</p:attrName>
                                        </p:attrNameLst>
                                      </p:cBhvr>
                                      <p:to>
                                        <p:strVal val="visible"/>
                                      </p:to>
                                    </p:set>
                                    <p:anim calcmode="lin" valueType="num">
                                      <p:cBhvr>
                                        <p:cTn id="15" dur="500" fill="hold"/>
                                        <p:tgtEl>
                                          <p:spTgt spid="1623043">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623043">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62304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623043">
                                            <p:txEl>
                                              <p:pRg st="1" end="1"/>
                                            </p:txEl>
                                          </p:spTgt>
                                        </p:tgtEl>
                                        <p:attrNameLst>
                                          <p:attrName>ppt_h</p:attrName>
                                        </p:attrNameLst>
                                      </p:cBhvr>
                                      <p:tavLst>
                                        <p:tav tm="0">
                                          <p:val>
                                            <p:strVal val="#ppt_h"/>
                                          </p:val>
                                        </p:tav>
                                        <p:tav tm="100000">
                                          <p:val>
                                            <p:strVal val="#ppt_h"/>
                                          </p:val>
                                        </p:tav>
                                      </p:tavLst>
                                    </p:anim>
                                  </p:childTnLst>
                                </p:cTn>
                              </p:par>
                              <p:par>
                                <p:cTn id="19" presetID="17" presetClass="entr" presetSubtype="8" fill="hold" grpId="0" nodeType="withEffect">
                                  <p:stCondLst>
                                    <p:cond delay="0"/>
                                  </p:stCondLst>
                                  <p:childTnLst>
                                    <p:set>
                                      <p:cBhvr>
                                        <p:cTn id="20" dur="1" fill="hold">
                                          <p:stCondLst>
                                            <p:cond delay="0"/>
                                          </p:stCondLst>
                                        </p:cTn>
                                        <p:tgtEl>
                                          <p:spTgt spid="1623043">
                                            <p:txEl>
                                              <p:pRg st="3" end="3"/>
                                            </p:txEl>
                                          </p:spTgt>
                                        </p:tgtEl>
                                        <p:attrNameLst>
                                          <p:attrName>style.visibility</p:attrName>
                                        </p:attrNameLst>
                                      </p:cBhvr>
                                      <p:to>
                                        <p:strVal val="visible"/>
                                      </p:to>
                                    </p:set>
                                    <p:anim calcmode="lin" valueType="num">
                                      <p:cBhvr>
                                        <p:cTn id="21" dur="500" fill="hold"/>
                                        <p:tgtEl>
                                          <p:spTgt spid="1623043">
                                            <p:txEl>
                                              <p:pRg st="3" end="3"/>
                                            </p:txEl>
                                          </p:spTgt>
                                        </p:tgtEl>
                                        <p:attrNameLst>
                                          <p:attrName>ppt_x</p:attrName>
                                        </p:attrNameLst>
                                      </p:cBhvr>
                                      <p:tavLst>
                                        <p:tav tm="0">
                                          <p:val>
                                            <p:strVal val="#ppt_x-#ppt_w/2"/>
                                          </p:val>
                                        </p:tav>
                                        <p:tav tm="100000">
                                          <p:val>
                                            <p:strVal val="#ppt_x"/>
                                          </p:val>
                                        </p:tav>
                                      </p:tavLst>
                                    </p:anim>
                                    <p:anim calcmode="lin" valueType="num">
                                      <p:cBhvr>
                                        <p:cTn id="22" dur="500" fill="hold"/>
                                        <p:tgtEl>
                                          <p:spTgt spid="1623043">
                                            <p:txEl>
                                              <p:pRg st="3" end="3"/>
                                            </p:txEl>
                                          </p:spTgt>
                                        </p:tgtEl>
                                        <p:attrNameLst>
                                          <p:attrName>ppt_y</p:attrName>
                                        </p:attrNameLst>
                                      </p:cBhvr>
                                      <p:tavLst>
                                        <p:tav tm="0">
                                          <p:val>
                                            <p:strVal val="#ppt_y"/>
                                          </p:val>
                                        </p:tav>
                                        <p:tav tm="100000">
                                          <p:val>
                                            <p:strVal val="#ppt_y"/>
                                          </p:val>
                                        </p:tav>
                                      </p:tavLst>
                                    </p:anim>
                                    <p:anim calcmode="lin" valueType="num">
                                      <p:cBhvr>
                                        <p:cTn id="23" dur="500" fill="hold"/>
                                        <p:tgtEl>
                                          <p:spTgt spid="162304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623043">
                                            <p:txEl>
                                              <p:pRg st="3" end="3"/>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623043">
                                            <p:txEl>
                                              <p:pRg st="4" end="4"/>
                                            </p:txEl>
                                          </p:spTgt>
                                        </p:tgtEl>
                                        <p:attrNameLst>
                                          <p:attrName>style.visibility</p:attrName>
                                        </p:attrNameLst>
                                      </p:cBhvr>
                                      <p:to>
                                        <p:strVal val="visible"/>
                                      </p:to>
                                    </p:set>
                                    <p:anim calcmode="lin" valueType="num">
                                      <p:cBhvr>
                                        <p:cTn id="27" dur="500" fill="hold"/>
                                        <p:tgtEl>
                                          <p:spTgt spid="1623043">
                                            <p:txEl>
                                              <p:pRg st="4" end="4"/>
                                            </p:txEl>
                                          </p:spTgt>
                                        </p:tgtEl>
                                        <p:attrNameLst>
                                          <p:attrName>ppt_x</p:attrName>
                                        </p:attrNameLst>
                                      </p:cBhvr>
                                      <p:tavLst>
                                        <p:tav tm="0">
                                          <p:val>
                                            <p:strVal val="#ppt_x-#ppt_w/2"/>
                                          </p:val>
                                        </p:tav>
                                        <p:tav tm="100000">
                                          <p:val>
                                            <p:strVal val="#ppt_x"/>
                                          </p:val>
                                        </p:tav>
                                      </p:tavLst>
                                    </p:anim>
                                    <p:anim calcmode="lin" valueType="num">
                                      <p:cBhvr>
                                        <p:cTn id="28" dur="500" fill="hold"/>
                                        <p:tgtEl>
                                          <p:spTgt spid="1623043">
                                            <p:txEl>
                                              <p:pRg st="4" end="4"/>
                                            </p:txEl>
                                          </p:spTgt>
                                        </p:tgtEl>
                                        <p:attrNameLst>
                                          <p:attrName>ppt_y</p:attrName>
                                        </p:attrNameLst>
                                      </p:cBhvr>
                                      <p:tavLst>
                                        <p:tav tm="0">
                                          <p:val>
                                            <p:strVal val="#ppt_y"/>
                                          </p:val>
                                        </p:tav>
                                        <p:tav tm="100000">
                                          <p:val>
                                            <p:strVal val="#ppt_y"/>
                                          </p:val>
                                        </p:tav>
                                      </p:tavLst>
                                    </p:anim>
                                    <p:anim calcmode="lin" valueType="num">
                                      <p:cBhvr>
                                        <p:cTn id="29" dur="500" fill="hold"/>
                                        <p:tgtEl>
                                          <p:spTgt spid="162304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1623043">
                                            <p:txEl>
                                              <p:pRg st="4" end="4"/>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623043">
                                            <p:txEl>
                                              <p:pRg st="5" end="5"/>
                                            </p:txEl>
                                          </p:spTgt>
                                        </p:tgtEl>
                                        <p:attrNameLst>
                                          <p:attrName>style.visibility</p:attrName>
                                        </p:attrNameLst>
                                      </p:cBhvr>
                                      <p:to>
                                        <p:strVal val="visible"/>
                                      </p:to>
                                    </p:set>
                                    <p:anim calcmode="lin" valueType="num">
                                      <p:cBhvr>
                                        <p:cTn id="33" dur="500" fill="hold"/>
                                        <p:tgtEl>
                                          <p:spTgt spid="1623043">
                                            <p:txEl>
                                              <p:pRg st="5" end="5"/>
                                            </p:txEl>
                                          </p:spTgt>
                                        </p:tgtEl>
                                        <p:attrNameLst>
                                          <p:attrName>ppt_x</p:attrName>
                                        </p:attrNameLst>
                                      </p:cBhvr>
                                      <p:tavLst>
                                        <p:tav tm="0">
                                          <p:val>
                                            <p:strVal val="#ppt_x-#ppt_w/2"/>
                                          </p:val>
                                        </p:tav>
                                        <p:tav tm="100000">
                                          <p:val>
                                            <p:strVal val="#ppt_x"/>
                                          </p:val>
                                        </p:tav>
                                      </p:tavLst>
                                    </p:anim>
                                    <p:anim calcmode="lin" valueType="num">
                                      <p:cBhvr>
                                        <p:cTn id="34" dur="500" fill="hold"/>
                                        <p:tgtEl>
                                          <p:spTgt spid="1623043">
                                            <p:txEl>
                                              <p:pRg st="5" end="5"/>
                                            </p:txEl>
                                          </p:spTgt>
                                        </p:tgtEl>
                                        <p:attrNameLst>
                                          <p:attrName>ppt_y</p:attrName>
                                        </p:attrNameLst>
                                      </p:cBhvr>
                                      <p:tavLst>
                                        <p:tav tm="0">
                                          <p:val>
                                            <p:strVal val="#ppt_y"/>
                                          </p:val>
                                        </p:tav>
                                        <p:tav tm="100000">
                                          <p:val>
                                            <p:strVal val="#ppt_y"/>
                                          </p:val>
                                        </p:tav>
                                      </p:tavLst>
                                    </p:anim>
                                    <p:anim calcmode="lin" valueType="num">
                                      <p:cBhvr>
                                        <p:cTn id="35" dur="500" fill="hold"/>
                                        <p:tgtEl>
                                          <p:spTgt spid="162304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1623043">
                                            <p:txEl>
                                              <p:pRg st="5" end="5"/>
                                            </p:txEl>
                                          </p:spTgt>
                                        </p:tgtEl>
                                        <p:attrNameLst>
                                          <p:attrName>ppt_h</p:attrName>
                                        </p:attrNameLst>
                                      </p:cBhvr>
                                      <p:tavLst>
                                        <p:tav tm="0">
                                          <p:val>
                                            <p:strVal val="#ppt_h"/>
                                          </p:val>
                                        </p:tav>
                                        <p:tav tm="100000">
                                          <p:val>
                                            <p:strVal val="#ppt_h"/>
                                          </p:val>
                                        </p:tav>
                                      </p:tavLst>
                                    </p:anim>
                                  </p:childTnLst>
                                </p:cTn>
                              </p:par>
                              <p:par>
                                <p:cTn id="37" presetID="17" presetClass="entr" presetSubtype="8" fill="hold" grpId="0" nodeType="withEffect">
                                  <p:stCondLst>
                                    <p:cond delay="0"/>
                                  </p:stCondLst>
                                  <p:childTnLst>
                                    <p:set>
                                      <p:cBhvr>
                                        <p:cTn id="38" dur="1" fill="hold">
                                          <p:stCondLst>
                                            <p:cond delay="0"/>
                                          </p:stCondLst>
                                        </p:cTn>
                                        <p:tgtEl>
                                          <p:spTgt spid="1623043">
                                            <p:txEl>
                                              <p:pRg st="6" end="6"/>
                                            </p:txEl>
                                          </p:spTgt>
                                        </p:tgtEl>
                                        <p:attrNameLst>
                                          <p:attrName>style.visibility</p:attrName>
                                        </p:attrNameLst>
                                      </p:cBhvr>
                                      <p:to>
                                        <p:strVal val="visible"/>
                                      </p:to>
                                    </p:set>
                                    <p:anim calcmode="lin" valueType="num">
                                      <p:cBhvr>
                                        <p:cTn id="39" dur="500" fill="hold"/>
                                        <p:tgtEl>
                                          <p:spTgt spid="1623043">
                                            <p:txEl>
                                              <p:pRg st="6" end="6"/>
                                            </p:txEl>
                                          </p:spTgt>
                                        </p:tgtEl>
                                        <p:attrNameLst>
                                          <p:attrName>ppt_x</p:attrName>
                                        </p:attrNameLst>
                                      </p:cBhvr>
                                      <p:tavLst>
                                        <p:tav tm="0">
                                          <p:val>
                                            <p:strVal val="#ppt_x-#ppt_w/2"/>
                                          </p:val>
                                        </p:tav>
                                        <p:tav tm="100000">
                                          <p:val>
                                            <p:strVal val="#ppt_x"/>
                                          </p:val>
                                        </p:tav>
                                      </p:tavLst>
                                    </p:anim>
                                    <p:anim calcmode="lin" valueType="num">
                                      <p:cBhvr>
                                        <p:cTn id="40" dur="500" fill="hold"/>
                                        <p:tgtEl>
                                          <p:spTgt spid="1623043">
                                            <p:txEl>
                                              <p:pRg st="6" end="6"/>
                                            </p:txEl>
                                          </p:spTgt>
                                        </p:tgtEl>
                                        <p:attrNameLst>
                                          <p:attrName>ppt_y</p:attrName>
                                        </p:attrNameLst>
                                      </p:cBhvr>
                                      <p:tavLst>
                                        <p:tav tm="0">
                                          <p:val>
                                            <p:strVal val="#ppt_y"/>
                                          </p:val>
                                        </p:tav>
                                        <p:tav tm="100000">
                                          <p:val>
                                            <p:strVal val="#ppt_y"/>
                                          </p:val>
                                        </p:tav>
                                      </p:tavLst>
                                    </p:anim>
                                    <p:anim calcmode="lin" valueType="num">
                                      <p:cBhvr>
                                        <p:cTn id="41" dur="500" fill="hold"/>
                                        <p:tgtEl>
                                          <p:spTgt spid="1623043">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162304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304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EC3515-806E-4A60-89B1-00B877799033}" type="slidenum">
              <a:rPr lang="en-US"/>
              <a:pPr/>
              <a:t>11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10052" name="Rectangle 4"/>
          <p:cNvSpPr>
            <a:spLocks noGrp="1" noChangeArrowheads="1"/>
          </p:cNvSpPr>
          <p:nvPr>
            <p:ph type="title"/>
          </p:nvPr>
        </p:nvSpPr>
        <p:spPr/>
        <p:txBody>
          <a:bodyPr/>
          <a:lstStyle/>
          <a:p>
            <a:r>
              <a:rPr lang="en-US"/>
              <a:t>Similarities to C syntax</a:t>
            </a:r>
          </a:p>
        </p:txBody>
      </p:sp>
      <p:sp>
        <p:nvSpPr>
          <p:cNvPr id="1410053" name="Rectangle 5"/>
          <p:cNvSpPr>
            <a:spLocks noGrp="1" noChangeArrowheads="1"/>
          </p:cNvSpPr>
          <p:nvPr>
            <p:ph type="body" idx="1"/>
          </p:nvPr>
        </p:nvSpPr>
        <p:spPr/>
        <p:txBody>
          <a:bodyPr/>
          <a:lstStyle/>
          <a:p>
            <a:r>
              <a:rPr lang="en-US"/>
              <a:t>If you know C/C++ (and all of you folks do), you know most of the JavaScript syntax.</a:t>
            </a:r>
          </a:p>
          <a:p>
            <a:r>
              <a:rPr lang="en-US"/>
              <a:t>So, first we are going to take a quick look at the syntax that is </a:t>
            </a:r>
            <a:r>
              <a:rPr lang="en-US" i="1"/>
              <a:t>identical</a:t>
            </a:r>
            <a:r>
              <a:rPr lang="en-US"/>
              <a:t> to C++, as a review…</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B8373A7-D783-4B5F-B086-7D7FF49ED357}" type="slidenum">
              <a:rPr lang="en-US"/>
              <a:pPr/>
              <a:t>110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24066" name="Rectangle 2"/>
          <p:cNvSpPr>
            <a:spLocks noGrp="1" noChangeArrowheads="1"/>
          </p:cNvSpPr>
          <p:nvPr>
            <p:ph type="title"/>
          </p:nvPr>
        </p:nvSpPr>
        <p:spPr/>
        <p:txBody>
          <a:bodyPr/>
          <a:lstStyle/>
          <a:p>
            <a:r>
              <a:rPr lang="en-US"/>
              <a:t>alert, confirm, and prompt</a:t>
            </a:r>
          </a:p>
        </p:txBody>
      </p:sp>
      <p:sp>
        <p:nvSpPr>
          <p:cNvPr id="1624067" name="Rectangle 3"/>
          <p:cNvSpPr>
            <a:spLocks noGrp="1" noChangeArrowheads="1"/>
          </p:cNvSpPr>
          <p:nvPr>
            <p:ph type="body" idx="1"/>
          </p:nvPr>
        </p:nvSpPr>
        <p:spPr/>
        <p:txBody>
          <a:bodyPr/>
          <a:lstStyle/>
          <a:p>
            <a:pPr lvl="1">
              <a:spcBef>
                <a:spcPts val="500"/>
              </a:spcBef>
              <a:spcAft>
                <a:spcPts val="500"/>
              </a:spcAft>
            </a:pPr>
            <a:r>
              <a:rPr lang="en-US">
                <a:solidFill>
                  <a:srgbClr val="99FF99"/>
                </a:solidFill>
              </a:rPr>
              <a:t>prompt </a:t>
            </a:r>
            <a:r>
              <a:rPr lang="en-US"/>
              <a:t>is a dialog which contains a text field used to retrieve user input and returns it. </a:t>
            </a:r>
          </a:p>
          <a:p>
            <a:pPr lvl="2">
              <a:spcBef>
                <a:spcPts val="500"/>
              </a:spcBef>
              <a:spcAft>
                <a:spcPts val="500"/>
              </a:spcAft>
              <a:buFontTx/>
              <a:buNone/>
            </a:pPr>
            <a:r>
              <a:rPr lang="en-US">
                <a:solidFill>
                  <a:srgbClr val="99FF99"/>
                </a:solidFill>
              </a:rPr>
              <a:t>prompt(‘How will you do that?’, ‘I don\’t know.’);</a:t>
            </a:r>
          </a:p>
          <a:p>
            <a:pPr lvl="2"/>
            <a:r>
              <a:rPr lang="en-US"/>
              <a:t>The first parameter, </a:t>
            </a:r>
            <a:r>
              <a:rPr lang="en-US">
                <a:solidFill>
                  <a:srgbClr val="99FF99"/>
                </a:solidFill>
              </a:rPr>
              <a:t>‘How will you do that?’</a:t>
            </a:r>
            <a:r>
              <a:rPr lang="en-US"/>
              <a:t>,</a:t>
            </a:r>
            <a:r>
              <a:rPr lang="en-US">
                <a:solidFill>
                  <a:srgbClr val="99FF99"/>
                </a:solidFill>
              </a:rPr>
              <a:t> </a:t>
            </a:r>
            <a:r>
              <a:rPr lang="en-US"/>
              <a:t>is the static message string to be displayed.</a:t>
            </a:r>
          </a:p>
          <a:p>
            <a:pPr lvl="2"/>
            <a:r>
              <a:rPr lang="en-US"/>
              <a:t>The second string, </a:t>
            </a:r>
            <a:r>
              <a:rPr lang="en-US">
                <a:solidFill>
                  <a:srgbClr val="99FF99"/>
                </a:solidFill>
              </a:rPr>
              <a:t>‘I don\’t know.’</a:t>
            </a:r>
            <a:r>
              <a:rPr lang="en-US"/>
              <a:t>, is the (optional) default value in the text field. </a:t>
            </a:r>
          </a:p>
          <a:p>
            <a:pPr lvl="2"/>
            <a:r>
              <a:rPr lang="en-US"/>
              <a:t>Again, we aren’t yet doing anything with the returned value, but it is the user-entered string. </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45CD5F9-2B29-4BEA-BBF5-652257A931D3}" type="slidenum">
              <a:rPr lang="en-US"/>
              <a:pPr/>
              <a:t>111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25090" name="Rectangle 2"/>
          <p:cNvSpPr>
            <a:spLocks noGrp="1" noChangeArrowheads="1"/>
          </p:cNvSpPr>
          <p:nvPr>
            <p:ph type="title"/>
          </p:nvPr>
        </p:nvSpPr>
        <p:spPr/>
        <p:txBody>
          <a:bodyPr/>
          <a:lstStyle/>
          <a:p>
            <a:r>
              <a:rPr lang="en-US"/>
              <a:t>alert, confirm, and prompt</a:t>
            </a:r>
          </a:p>
        </p:txBody>
      </p:sp>
      <p:sp>
        <p:nvSpPr>
          <p:cNvPr id="1625091" name="Rectangle 3"/>
          <p:cNvSpPr>
            <a:spLocks noGrp="1" noChangeArrowheads="1"/>
          </p:cNvSpPr>
          <p:nvPr>
            <p:ph type="body" idx="1"/>
          </p:nvPr>
        </p:nvSpPr>
        <p:spPr/>
        <p:txBody>
          <a:bodyPr/>
          <a:lstStyle/>
          <a:p>
            <a:r>
              <a:rPr lang="en-US"/>
              <a:t>You can’t do standard html (tag-based) formatting within </a:t>
            </a:r>
            <a:r>
              <a:rPr lang="en-US">
                <a:solidFill>
                  <a:srgbClr val="99FF99"/>
                </a:solidFill>
              </a:rPr>
              <a:t>alert</a:t>
            </a:r>
            <a:r>
              <a:rPr lang="en-US"/>
              <a:t>, </a:t>
            </a:r>
            <a:r>
              <a:rPr lang="en-US">
                <a:solidFill>
                  <a:srgbClr val="99FF99"/>
                </a:solidFill>
              </a:rPr>
              <a:t>confirm</a:t>
            </a:r>
            <a:r>
              <a:rPr lang="en-US"/>
              <a:t>, and </a:t>
            </a:r>
            <a:r>
              <a:rPr lang="en-US">
                <a:solidFill>
                  <a:srgbClr val="99FF99"/>
                </a:solidFill>
              </a:rPr>
              <a:t>prompt</a:t>
            </a:r>
            <a:r>
              <a:rPr lang="en-US"/>
              <a:t> boxes; you are restricted to spaces, newlines, and punctuation characters. </a:t>
            </a:r>
          </a:p>
          <a:p>
            <a:r>
              <a:rPr lang="en-US"/>
              <a:t>So, this won’t work the way you might think:</a:t>
            </a:r>
          </a:p>
          <a:p>
            <a:pPr lvl="1">
              <a:buFontTx/>
              <a:buNone/>
            </a:pPr>
            <a:r>
              <a:rPr lang="en-US">
                <a:solidFill>
                  <a:srgbClr val="99FF99"/>
                </a:solidFill>
              </a:rPr>
              <a:t>alert(“&lt;EM&gt;Hello there!&lt;/EM&gt;”);</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5211116-9CD9-4DED-A3D3-FA8ED10A0ABF}" type="slidenum">
              <a:rPr lang="en-US"/>
              <a:pPr/>
              <a:t>112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26114" name="Rectangle 2"/>
          <p:cNvSpPr>
            <a:spLocks noGrp="1" noChangeArrowheads="1"/>
          </p:cNvSpPr>
          <p:nvPr>
            <p:ph type="title"/>
          </p:nvPr>
        </p:nvSpPr>
        <p:spPr/>
        <p:txBody>
          <a:bodyPr/>
          <a:lstStyle/>
          <a:p>
            <a:r>
              <a:rPr lang="en-US"/>
              <a:t>Example: A First Script</a:t>
            </a:r>
          </a:p>
        </p:txBody>
      </p:sp>
      <p:sp>
        <p:nvSpPr>
          <p:cNvPr id="1626115" name="Rectangle 3"/>
          <p:cNvSpPr>
            <a:spLocks noGrp="1" noChangeArrowheads="1"/>
          </p:cNvSpPr>
          <p:nvPr>
            <p:ph type="body" idx="1"/>
          </p:nvPr>
        </p:nvSpPr>
        <p:spPr/>
        <p:txBody>
          <a:bodyPr/>
          <a:lstStyle/>
          <a:p>
            <a:r>
              <a:rPr lang="en-US"/>
              <a:t>Now let’s look briefly at the JavaScript in the </a:t>
            </a:r>
            <a:r>
              <a:rPr lang="en-US">
                <a:solidFill>
                  <a:srgbClr val="99FF99"/>
                </a:solidFill>
              </a:rPr>
              <a:t>&lt;body&gt;</a:t>
            </a:r>
            <a:r>
              <a:rPr lang="en-US"/>
              <a:t>…</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27139" name="Rectangle 3"/>
          <p:cNvSpPr>
            <a:spLocks noGrp="1" noChangeArrowheads="1"/>
          </p:cNvSpPr>
          <p:nvPr>
            <p:ph type="body" idx="1"/>
          </p:nvPr>
        </p:nvSpPr>
        <p:spPr>
          <a:xfrm>
            <a:off x="685800" y="76200"/>
            <a:ext cx="7772400" cy="5410200"/>
          </a:xfrm>
        </p:spPr>
        <p:txBody>
          <a:bodyPr/>
          <a:lstStyle/>
          <a:p>
            <a:pPr>
              <a:lnSpc>
                <a:spcPct val="90000"/>
              </a:lnSpc>
              <a:buFontTx/>
              <a:buNone/>
            </a:pPr>
            <a:r>
              <a:rPr lang="en-US" sz="2000">
                <a:solidFill>
                  <a:srgbClr val="99FF99"/>
                </a:solidFill>
              </a:rPr>
              <a:t>&lt;html&gt;&lt;head&gt;&lt;title&gt;Fun with JavaScript, #1&lt;/title&gt;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&lt;script language="JavaScript"&gt;</a:t>
            </a:r>
          </a:p>
          <a:p>
            <a:pPr>
              <a:lnSpc>
                <a:spcPct val="90000"/>
              </a:lnSpc>
              <a:buFontTx/>
              <a:buNone/>
            </a:pPr>
            <a:r>
              <a:rPr lang="en-US" sz="2000">
                <a:solidFill>
                  <a:srgbClr val="99FF99"/>
                </a:solidFill>
              </a:rPr>
              <a:t>function  myFirstFunction()</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    alert(‘I\'ve fallen and I can\'t get up!’);</a:t>
            </a:r>
          </a:p>
          <a:p>
            <a:pPr>
              <a:lnSpc>
                <a:spcPct val="90000"/>
              </a:lnSpc>
              <a:buFontTx/>
              <a:buNone/>
            </a:pPr>
            <a:r>
              <a:rPr lang="en-US" sz="2000">
                <a:solidFill>
                  <a:srgbClr val="99FF99"/>
                </a:solidFill>
              </a:rPr>
              <a:t>    confirm(‘Will you help me?’);</a:t>
            </a:r>
          </a:p>
          <a:p>
            <a:pPr>
              <a:lnSpc>
                <a:spcPct val="90000"/>
              </a:lnSpc>
              <a:buFontTx/>
              <a:buNone/>
            </a:pPr>
            <a:r>
              <a:rPr lang="en-US" sz="2000">
                <a:solidFill>
                  <a:srgbClr val="99FF99"/>
                </a:solidFill>
              </a:rPr>
              <a:t>    prompt(‘How will you do that?’, ‘I don\’t know.’);</a:t>
            </a:r>
          </a:p>
          <a:p>
            <a:pPr>
              <a:lnSpc>
                <a:spcPct val="90000"/>
              </a:lnSpc>
              <a:buFontTx/>
              <a:buNone/>
            </a:pPr>
            <a:r>
              <a:rPr lang="en-US" sz="2000">
                <a:solidFill>
                  <a:srgbClr val="99FF99"/>
                </a:solidFill>
              </a:rPr>
              <a:t>}</a:t>
            </a:r>
          </a:p>
          <a:p>
            <a:pPr>
              <a:lnSpc>
                <a:spcPct val="90000"/>
              </a:lnSpc>
              <a:buFontTx/>
              <a:buNone/>
            </a:pPr>
            <a:r>
              <a:rPr lang="en-US" sz="2000">
                <a:solidFill>
                  <a:srgbClr val="99FF99"/>
                </a:solidFill>
              </a:rPr>
              <a:t>&lt;/script&gt;</a:t>
            </a:r>
          </a:p>
          <a:p>
            <a:pPr>
              <a:lnSpc>
                <a:spcPct val="90000"/>
              </a:lnSpc>
              <a:buFontTx/>
              <a:buNone/>
            </a:pPr>
            <a:r>
              <a:rPr lang="en-US" sz="2000">
                <a:solidFill>
                  <a:srgbClr val="99FF99"/>
                </a:solidFill>
              </a:rPr>
              <a:t>&lt;/head&gt;</a:t>
            </a:r>
          </a:p>
          <a:p>
            <a:pPr>
              <a:lnSpc>
                <a:spcPct val="90000"/>
              </a:lnSpc>
              <a:buFontTx/>
              <a:buNone/>
            </a:pPr>
            <a:endParaRPr lang="en-US" sz="2000">
              <a:solidFill>
                <a:srgbClr val="99FF99"/>
              </a:solidFill>
            </a:endParaRPr>
          </a:p>
          <a:p>
            <a:pPr>
              <a:lnSpc>
                <a:spcPct val="90000"/>
              </a:lnSpc>
              <a:buFontTx/>
              <a:buNone/>
            </a:pPr>
            <a:r>
              <a:rPr lang="en-US" sz="2000">
                <a:solidFill>
                  <a:srgbClr val="99FF99"/>
                </a:solidFill>
              </a:rPr>
              <a:t>&lt;body&gt;</a:t>
            </a:r>
          </a:p>
          <a:p>
            <a:pPr>
              <a:lnSpc>
                <a:spcPct val="90000"/>
              </a:lnSpc>
              <a:buFontTx/>
              <a:buNone/>
            </a:pPr>
            <a:r>
              <a:rPr lang="en-US" sz="2000">
                <a:solidFill>
                  <a:srgbClr val="99FF99"/>
                </a:solidFill>
              </a:rPr>
              <a:t>&lt;h1&gt;This shows an alert box.&lt;/h1&gt;</a:t>
            </a:r>
          </a:p>
          <a:p>
            <a:pPr>
              <a:lnSpc>
                <a:spcPct val="90000"/>
              </a:lnSpc>
              <a:buFontTx/>
              <a:buNone/>
            </a:pPr>
            <a:r>
              <a:rPr lang="en-US" sz="2000">
                <a:solidFill>
                  <a:srgbClr val="99FF99"/>
                </a:solidFill>
              </a:rPr>
              <a:t>&lt;form&gt;</a:t>
            </a:r>
          </a:p>
          <a:p>
            <a:pPr>
              <a:lnSpc>
                <a:spcPct val="90000"/>
              </a:lnSpc>
              <a:buFontTx/>
              <a:buNone/>
            </a:pPr>
            <a:r>
              <a:rPr lang="en-US" sz="2000">
                <a:solidFill>
                  <a:srgbClr val="99FF99"/>
                </a:solidFill>
              </a:rPr>
              <a:t>&lt;input  type=“button" value="Click to try a JS Function”</a:t>
            </a:r>
          </a:p>
          <a:p>
            <a:pPr>
              <a:lnSpc>
                <a:spcPct val="90000"/>
              </a:lnSpc>
              <a:buFontTx/>
              <a:buNone/>
            </a:pPr>
            <a:r>
              <a:rPr lang="en-US" sz="2000">
                <a:solidFill>
                  <a:srgbClr val="99FF99"/>
                </a:solidFill>
              </a:rPr>
              <a:t>         onclick="myFirstFunction()"&gt;</a:t>
            </a:r>
          </a:p>
          <a:p>
            <a:pPr>
              <a:lnSpc>
                <a:spcPct val="90000"/>
              </a:lnSpc>
              <a:buFontTx/>
              <a:buNone/>
            </a:pPr>
            <a:r>
              <a:rPr lang="en-US" sz="2000">
                <a:solidFill>
                  <a:srgbClr val="99FF99"/>
                </a:solidFill>
              </a:rPr>
              <a:t>&lt;/form&gt;</a:t>
            </a:r>
          </a:p>
          <a:p>
            <a:pPr>
              <a:lnSpc>
                <a:spcPct val="90000"/>
              </a:lnSpc>
              <a:buFontTx/>
              <a:buNone/>
            </a:pPr>
            <a:r>
              <a:rPr lang="en-US" sz="2000">
                <a:solidFill>
                  <a:srgbClr val="99FF99"/>
                </a:solidFill>
              </a:rPr>
              <a:t>&lt;/body&gt; </a:t>
            </a:r>
          </a:p>
          <a:p>
            <a:pPr>
              <a:lnSpc>
                <a:spcPct val="90000"/>
              </a:lnSpc>
              <a:buFontTx/>
              <a:buNone/>
            </a:pPr>
            <a:r>
              <a:rPr lang="en-US" sz="2000">
                <a:solidFill>
                  <a:srgbClr val="99FF99"/>
                </a:solidFill>
              </a:rPr>
              <a:t>&lt;/html&gt;</a:t>
            </a:r>
            <a:endParaRPr lang="en-US">
              <a:solidFill>
                <a:srgbClr val="99FF99"/>
              </a:solidFill>
            </a:endParaRPr>
          </a:p>
        </p:txBody>
      </p:sp>
      <p:sp>
        <p:nvSpPr>
          <p:cNvPr id="1627138" name="Rectangle 2"/>
          <p:cNvSpPr>
            <a:spLocks noChangeArrowheads="1"/>
          </p:cNvSpPr>
          <p:nvPr/>
        </p:nvSpPr>
        <p:spPr bwMode="auto">
          <a:xfrm>
            <a:off x="685800" y="5029200"/>
            <a:ext cx="7772400" cy="838200"/>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rgbClr val="3333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27140" name="AutoShape 4"/>
          <p:cNvSpPr>
            <a:spLocks noChangeArrowheads="1"/>
          </p:cNvSpPr>
          <p:nvPr/>
        </p:nvSpPr>
        <p:spPr bwMode="auto">
          <a:xfrm>
            <a:off x="6019800" y="2895600"/>
            <a:ext cx="2743200" cy="1676400"/>
          </a:xfrm>
          <a:prstGeom prst="wedgeRoundRectCallout">
            <a:avLst>
              <a:gd name="adj1" fmla="val -91495"/>
              <a:gd name="adj2" fmla="val 73389"/>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The “onclick” event executes the function.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27138"/>
                                        </p:tgtEl>
                                        <p:attrNameLst>
                                          <p:attrName>style.visibility</p:attrName>
                                        </p:attrNameLst>
                                      </p:cBhvr>
                                      <p:to>
                                        <p:strVal val="visible"/>
                                      </p:to>
                                    </p:set>
                                  </p:childTnLst>
                                </p:cTn>
                              </p:par>
                            </p:childTnLst>
                          </p:cTn>
                        </p:par>
                        <p:par>
                          <p:cTn id="7" fill="hold" nodeType="afterGroup">
                            <p:stCondLst>
                              <p:cond delay="500"/>
                            </p:stCondLst>
                            <p:childTnLst>
                              <p:par>
                                <p:cTn id="8" presetID="3" presetClass="entr" presetSubtype="5" fill="hold" grpId="0" nodeType="afterEffect">
                                  <p:stCondLst>
                                    <p:cond delay="0"/>
                                  </p:stCondLst>
                                  <p:childTnLst>
                                    <p:set>
                                      <p:cBhvr>
                                        <p:cTn id="9" dur="1" fill="hold">
                                          <p:stCondLst>
                                            <p:cond delay="0"/>
                                          </p:stCondLst>
                                        </p:cTn>
                                        <p:tgtEl>
                                          <p:spTgt spid="1627140"/>
                                        </p:tgtEl>
                                        <p:attrNameLst>
                                          <p:attrName>style.visibility</p:attrName>
                                        </p:attrNameLst>
                                      </p:cBhvr>
                                      <p:to>
                                        <p:strVal val="visible"/>
                                      </p:to>
                                    </p:set>
                                    <p:animEffect transition="in" filter="blinds(vertical)">
                                      <p:cBhvr>
                                        <p:cTn id="10" dur="500"/>
                                        <p:tgtEl>
                                          <p:spTgt spid="1627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7138" grpId="0" animBg="1"/>
      <p:bldP spid="1627140" grpId="0" animBg="1"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B8BB367-8B4F-49BD-9907-79D38DE57032}" type="slidenum">
              <a:rPr lang="en-US"/>
              <a:pPr/>
              <a:t>114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28162" name="Rectangle 1026"/>
          <p:cNvSpPr>
            <a:spLocks noGrp="1" noChangeArrowheads="1"/>
          </p:cNvSpPr>
          <p:nvPr>
            <p:ph type="title"/>
          </p:nvPr>
        </p:nvSpPr>
        <p:spPr/>
        <p:txBody>
          <a:bodyPr/>
          <a:lstStyle/>
          <a:p>
            <a:r>
              <a:rPr lang="en-US"/>
              <a:t>Example: A First Script</a:t>
            </a:r>
          </a:p>
        </p:txBody>
      </p:sp>
      <p:sp>
        <p:nvSpPr>
          <p:cNvPr id="1628163" name="Rectangle 1027"/>
          <p:cNvSpPr>
            <a:spLocks noGrp="1" noChangeArrowheads="1"/>
          </p:cNvSpPr>
          <p:nvPr>
            <p:ph type="body" idx="1"/>
          </p:nvPr>
        </p:nvSpPr>
        <p:spPr/>
        <p:txBody>
          <a:bodyPr/>
          <a:lstStyle/>
          <a:p>
            <a:r>
              <a:rPr lang="en-US"/>
              <a:t>Note that there aren’t any </a:t>
            </a:r>
            <a:r>
              <a:rPr lang="en-US">
                <a:solidFill>
                  <a:srgbClr val="99FF99"/>
                </a:solidFill>
              </a:rPr>
              <a:t>&lt;script&gt;</a:t>
            </a:r>
            <a:r>
              <a:rPr lang="en-US"/>
              <a:t> tags here.</a:t>
            </a:r>
          </a:p>
          <a:p>
            <a:r>
              <a:rPr lang="en-US"/>
              <a:t>When an event handler like </a:t>
            </a:r>
            <a:r>
              <a:rPr lang="en-US">
                <a:solidFill>
                  <a:srgbClr val="99FF99"/>
                </a:solidFill>
              </a:rPr>
              <a:t>onclick</a:t>
            </a:r>
            <a:r>
              <a:rPr lang="en-US"/>
              <a:t> is used, statements within the quotes are assumed to execute some JavaScript, most often to call a function.</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20606E7-4894-44C3-827A-3E461B6326E1}" type="slidenum">
              <a:rPr lang="en-US"/>
              <a:pPr/>
              <a:t>115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96066" name="Rectangle 1026"/>
          <p:cNvSpPr>
            <a:spLocks noGrp="1" noChangeArrowheads="1"/>
          </p:cNvSpPr>
          <p:nvPr>
            <p:ph type="title"/>
          </p:nvPr>
        </p:nvSpPr>
        <p:spPr/>
        <p:txBody>
          <a:bodyPr/>
          <a:lstStyle/>
          <a:p>
            <a:r>
              <a:rPr lang="en-US"/>
              <a:t>Example: Introduction</a:t>
            </a:r>
          </a:p>
        </p:txBody>
      </p:sp>
      <p:sp>
        <p:nvSpPr>
          <p:cNvPr id="1496067" name="Rectangle 1027"/>
          <p:cNvSpPr>
            <a:spLocks noGrp="1" noChangeArrowheads="1"/>
          </p:cNvSpPr>
          <p:nvPr>
            <p:ph type="body" idx="1"/>
          </p:nvPr>
        </p:nvSpPr>
        <p:spPr/>
        <p:txBody>
          <a:bodyPr/>
          <a:lstStyle/>
          <a:p>
            <a:r>
              <a:rPr lang="en-US"/>
              <a:t>Next, we’ll look at a more representative example of the topics we have been discussing. </a:t>
            </a:r>
          </a:p>
          <a:p>
            <a:endParaRPr lang="en-US"/>
          </a:p>
          <a:p>
            <a:pPr>
              <a:buFontTx/>
              <a:buNone/>
            </a:pPr>
            <a:endParaRPr lang="en-US"/>
          </a:p>
          <a:p>
            <a:endParaRPr lang="en-US"/>
          </a:p>
          <a:p>
            <a:endParaRPr lang="en-US"/>
          </a:p>
          <a:p>
            <a:pPr lvl="1">
              <a:buFontTx/>
              <a:buNone/>
            </a:pPr>
            <a:r>
              <a:rPr lang="en-US"/>
              <a:t>/JavaScriptExamples/js02.html</a:t>
            </a:r>
          </a:p>
          <a:p>
            <a:endParaRPr lang="en-US"/>
          </a:p>
          <a:p>
            <a:endParaRPr lang="en-US"/>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0210" name="Rectangle 2"/>
          <p:cNvSpPr>
            <a:spLocks noGrp="1" noChangeArrowheads="1"/>
          </p:cNvSpPr>
          <p:nvPr>
            <p:ph type="body" idx="1"/>
          </p:nvPr>
        </p:nvSpPr>
        <p:spPr>
          <a:xfrm>
            <a:off x="685800" y="381000"/>
            <a:ext cx="7772400" cy="5410200"/>
          </a:xfrm>
        </p:spPr>
        <p:txBody>
          <a:bodyPr/>
          <a:lstStyle/>
          <a:p>
            <a:pPr>
              <a:buFontTx/>
              <a:buNone/>
            </a:pPr>
            <a:r>
              <a:rPr lang="en-US" sz="2000">
                <a:solidFill>
                  <a:srgbClr val="99FF99"/>
                </a:solidFill>
              </a:rPr>
              <a:t>&lt;html&gt;</a:t>
            </a:r>
          </a:p>
          <a:p>
            <a:pPr>
              <a:buFontTx/>
              <a:buNone/>
            </a:pPr>
            <a:r>
              <a:rPr lang="en-US" sz="2000">
                <a:solidFill>
                  <a:srgbClr val="99FF99"/>
                </a:solidFill>
              </a:rPr>
              <a:t>&lt;head&gt;</a:t>
            </a:r>
          </a:p>
          <a:p>
            <a:pPr>
              <a:buFontTx/>
              <a:buNone/>
            </a:pPr>
            <a:r>
              <a:rPr lang="en-US" sz="2000">
                <a:solidFill>
                  <a:srgbClr val="99FF99"/>
                </a:solidFill>
              </a:rPr>
              <a:t>&lt;title&gt;Fun with JavaScript, #2&lt;/title&gt;</a:t>
            </a:r>
          </a:p>
          <a:p>
            <a:pPr>
              <a:buFontTx/>
              <a:buNone/>
            </a:pPr>
            <a:r>
              <a:rPr lang="en-US" sz="2000">
                <a:solidFill>
                  <a:srgbClr val="99FF99"/>
                </a:solidFill>
              </a:rPr>
              <a:t>&lt;script  language = "JavaScript"&gt;</a:t>
            </a:r>
          </a:p>
          <a:p>
            <a:pPr>
              <a:buFontTx/>
              <a:buNone/>
            </a:pPr>
            <a:r>
              <a:rPr lang="en-US" sz="2000">
                <a:solidFill>
                  <a:srgbClr val="99FF99"/>
                </a:solidFill>
              </a:rPr>
              <a:t>      // This script converts Irish pounds into American dollars.</a:t>
            </a:r>
          </a:p>
          <a:p>
            <a:pPr>
              <a:buFontTx/>
              <a:buNone/>
            </a:pPr>
            <a:r>
              <a:rPr lang="en-US" sz="2000">
                <a:solidFill>
                  <a:srgbClr val="99FF99"/>
                </a:solidFill>
              </a:rPr>
              <a:t>      var  exchangeRate = 1.25;</a:t>
            </a:r>
          </a:p>
          <a:p>
            <a:pPr>
              <a:buFontTx/>
              <a:buNone/>
            </a:pPr>
            <a:r>
              <a:rPr lang="en-US" sz="2000">
                <a:solidFill>
                  <a:srgbClr val="99FF99"/>
                </a:solidFill>
              </a:rPr>
              <a:t>      var  irishPounds = 150;</a:t>
            </a:r>
          </a:p>
          <a:p>
            <a:pPr>
              <a:buFontTx/>
              <a:buNone/>
            </a:pPr>
            <a:r>
              <a:rPr lang="en-US" sz="2000">
                <a:solidFill>
                  <a:srgbClr val="99FF99"/>
                </a:solidFill>
              </a:rPr>
              <a:t>      var  americanDollars = exchangeRate * irishPounds;</a:t>
            </a:r>
          </a:p>
          <a:p>
            <a:pPr>
              <a:buFontTx/>
              <a:buNone/>
            </a:pPr>
            <a:r>
              <a:rPr lang="en-US" sz="2000">
                <a:solidFill>
                  <a:srgbClr val="99FF99"/>
                </a:solidFill>
              </a:rPr>
              <a:t>&lt;/script&gt;</a:t>
            </a:r>
          </a:p>
          <a:p>
            <a:pPr>
              <a:buFontTx/>
              <a:buNone/>
            </a:pPr>
            <a:r>
              <a:rPr lang="en-US" sz="2000">
                <a:solidFill>
                  <a:srgbClr val="99FF99"/>
                </a:solidFill>
              </a:rPr>
              <a:t>&lt;/head&gt;</a:t>
            </a:r>
          </a:p>
        </p:txBody>
      </p:sp>
      <p:sp>
        <p:nvSpPr>
          <p:cNvPr id="1630211" name="AutoShape 3"/>
          <p:cNvSpPr>
            <a:spLocks noChangeArrowheads="1"/>
          </p:cNvSpPr>
          <p:nvPr/>
        </p:nvSpPr>
        <p:spPr bwMode="auto">
          <a:xfrm>
            <a:off x="381000" y="4343400"/>
            <a:ext cx="4648200" cy="2133600"/>
          </a:xfrm>
          <a:prstGeom prst="wedgeRoundRectCallout">
            <a:avLst>
              <a:gd name="adj1" fmla="val 27935"/>
              <a:gd name="adj2" fmla="val 2492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script in the head sets up hard-coded variables needed to convert Irish pounds to American dollars, but doesn’t display anything.</a:t>
            </a:r>
          </a:p>
        </p:txBody>
      </p:sp>
      <p:sp>
        <p:nvSpPr>
          <p:cNvPr id="1630212" name="AutoShape 4"/>
          <p:cNvSpPr>
            <a:spLocks noChangeArrowheads="1"/>
          </p:cNvSpPr>
          <p:nvPr/>
        </p:nvSpPr>
        <p:spPr bwMode="auto">
          <a:xfrm>
            <a:off x="5867400" y="3962400"/>
            <a:ext cx="2971800" cy="609600"/>
          </a:xfrm>
          <a:prstGeom prst="wedgeRoundRectCallout">
            <a:avLst>
              <a:gd name="adj1" fmla="val 7264"/>
              <a:gd name="adj2" fmla="val -241148"/>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var declarations</a:t>
            </a:r>
          </a:p>
        </p:txBody>
      </p:sp>
      <p:sp>
        <p:nvSpPr>
          <p:cNvPr id="1630213" name="AutoShape 5"/>
          <p:cNvSpPr>
            <a:spLocks/>
          </p:cNvSpPr>
          <p:nvPr/>
        </p:nvSpPr>
        <p:spPr bwMode="auto">
          <a:xfrm>
            <a:off x="7086600" y="2286000"/>
            <a:ext cx="457200" cy="1066800"/>
          </a:xfrm>
          <a:prstGeom prst="rightBrace">
            <a:avLst>
              <a:gd name="adj1" fmla="val 19444"/>
              <a:gd name="adj2" fmla="val 50000"/>
            </a:avLst>
          </a:pr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630211"/>
                                        </p:tgtEl>
                                        <p:attrNameLst>
                                          <p:attrName>style.visibility</p:attrName>
                                        </p:attrNameLst>
                                      </p:cBhvr>
                                      <p:to>
                                        <p:strVal val="visible"/>
                                      </p:to>
                                    </p:set>
                                    <p:animEffect transition="in" filter="blinds(vertical)">
                                      <p:cBhvr>
                                        <p:cTn id="7" dur="500"/>
                                        <p:tgtEl>
                                          <p:spTgt spid="16302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1630213"/>
                                        </p:tgtEl>
                                        <p:attrNameLst>
                                          <p:attrName>style.visibility</p:attrName>
                                        </p:attrNameLst>
                                      </p:cBhvr>
                                      <p:to>
                                        <p:strVal val="visible"/>
                                      </p:to>
                                    </p:set>
                                    <p:anim calcmode="lin" valueType="num">
                                      <p:cBhvr>
                                        <p:cTn id="12" dur="500" fill="hold"/>
                                        <p:tgtEl>
                                          <p:spTgt spid="1630213"/>
                                        </p:tgtEl>
                                        <p:attrNameLst>
                                          <p:attrName>ppt_x</p:attrName>
                                        </p:attrNameLst>
                                      </p:cBhvr>
                                      <p:tavLst>
                                        <p:tav tm="0">
                                          <p:val>
                                            <p:strVal val="#ppt_x-#ppt_w/2"/>
                                          </p:val>
                                        </p:tav>
                                        <p:tav tm="100000">
                                          <p:val>
                                            <p:strVal val="#ppt_x"/>
                                          </p:val>
                                        </p:tav>
                                      </p:tavLst>
                                    </p:anim>
                                    <p:anim calcmode="lin" valueType="num">
                                      <p:cBhvr>
                                        <p:cTn id="13" dur="500" fill="hold"/>
                                        <p:tgtEl>
                                          <p:spTgt spid="1630213"/>
                                        </p:tgtEl>
                                        <p:attrNameLst>
                                          <p:attrName>ppt_y</p:attrName>
                                        </p:attrNameLst>
                                      </p:cBhvr>
                                      <p:tavLst>
                                        <p:tav tm="0">
                                          <p:val>
                                            <p:strVal val="#ppt_y"/>
                                          </p:val>
                                        </p:tav>
                                        <p:tav tm="100000">
                                          <p:val>
                                            <p:strVal val="#ppt_y"/>
                                          </p:val>
                                        </p:tav>
                                      </p:tavLst>
                                    </p:anim>
                                    <p:anim calcmode="lin" valueType="num">
                                      <p:cBhvr>
                                        <p:cTn id="14" dur="500" fill="hold"/>
                                        <p:tgtEl>
                                          <p:spTgt spid="1630213"/>
                                        </p:tgtEl>
                                        <p:attrNameLst>
                                          <p:attrName>ppt_w</p:attrName>
                                        </p:attrNameLst>
                                      </p:cBhvr>
                                      <p:tavLst>
                                        <p:tav tm="0">
                                          <p:val>
                                            <p:fltVal val="0"/>
                                          </p:val>
                                        </p:tav>
                                        <p:tav tm="100000">
                                          <p:val>
                                            <p:strVal val="#ppt_w"/>
                                          </p:val>
                                        </p:tav>
                                      </p:tavLst>
                                    </p:anim>
                                    <p:anim calcmode="lin" valueType="num">
                                      <p:cBhvr>
                                        <p:cTn id="15" dur="500" fill="hold"/>
                                        <p:tgtEl>
                                          <p:spTgt spid="1630213"/>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3" presetClass="entr" presetSubtype="5" fill="hold" grpId="0" nodeType="afterEffect">
                                  <p:stCondLst>
                                    <p:cond delay="0"/>
                                  </p:stCondLst>
                                  <p:childTnLst>
                                    <p:set>
                                      <p:cBhvr>
                                        <p:cTn id="18" dur="1" fill="hold">
                                          <p:stCondLst>
                                            <p:cond delay="0"/>
                                          </p:stCondLst>
                                        </p:cTn>
                                        <p:tgtEl>
                                          <p:spTgt spid="1630212"/>
                                        </p:tgtEl>
                                        <p:attrNameLst>
                                          <p:attrName>style.visibility</p:attrName>
                                        </p:attrNameLst>
                                      </p:cBhvr>
                                      <p:to>
                                        <p:strVal val="visible"/>
                                      </p:to>
                                    </p:set>
                                    <p:animEffect transition="in" filter="blinds(vertical)">
                                      <p:cBhvr>
                                        <p:cTn id="19" dur="500"/>
                                        <p:tgtEl>
                                          <p:spTgt spid="1630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0211" grpId="0" animBg="1" autoUpdateAnimBg="0"/>
      <p:bldP spid="1630212" grpId="0" animBg="1" autoUpdateAnimBg="0"/>
      <p:bldP spid="1630213" grpId="0" animBg="1"/>
    </p:bldLst>
  </p:timing>
</p:sld>
</file>

<file path=ppt/slides/slide1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1234" name="Rectangle 1026"/>
          <p:cNvSpPr>
            <a:spLocks noGrp="1" noChangeArrowheads="1"/>
          </p:cNvSpPr>
          <p:nvPr>
            <p:ph type="body" idx="1"/>
          </p:nvPr>
        </p:nvSpPr>
        <p:spPr>
          <a:xfrm>
            <a:off x="685800" y="609600"/>
            <a:ext cx="7772400" cy="5410200"/>
          </a:xfrm>
        </p:spPr>
        <p:txBody>
          <a:bodyPr/>
          <a:lstStyle/>
          <a:p>
            <a:pPr>
              <a:buFontTx/>
              <a:buNone/>
            </a:pPr>
            <a:r>
              <a:rPr lang="en-US" sz="2000">
                <a:solidFill>
                  <a:srgbClr val="99FF99"/>
                </a:solidFill>
              </a:rPr>
              <a:t>&lt;body&gt;</a:t>
            </a:r>
          </a:p>
          <a:p>
            <a:pPr>
              <a:buFontTx/>
              <a:buNone/>
            </a:pPr>
            <a:r>
              <a:rPr lang="en-US" sz="2000">
                <a:solidFill>
                  <a:srgbClr val="99FF99"/>
                </a:solidFill>
              </a:rPr>
              <a:t>&lt;h1&gt;This screen converts Irish pounds to American dollars&lt;/h1&gt;</a:t>
            </a:r>
          </a:p>
          <a:p>
            <a:pPr>
              <a:buFontTx/>
              <a:buNone/>
            </a:pPr>
            <a:r>
              <a:rPr lang="en-US" sz="2000">
                <a:solidFill>
                  <a:srgbClr val="99FF99"/>
                </a:solidFill>
              </a:rPr>
              <a:t>&lt;script  language = "JavaScript"&gt;</a:t>
            </a:r>
          </a:p>
          <a:p>
            <a:pPr>
              <a:buFontTx/>
              <a:buNone/>
            </a:pPr>
            <a:r>
              <a:rPr lang="en-US" sz="2000">
                <a:solidFill>
                  <a:srgbClr val="99FF99"/>
                </a:solidFill>
              </a:rPr>
              <a:t>      document.writeln(‘With an exchange rate of ’ + </a:t>
            </a:r>
          </a:p>
          <a:p>
            <a:pPr>
              <a:buFontTx/>
              <a:buNone/>
            </a:pPr>
            <a:r>
              <a:rPr lang="en-US" sz="2000">
                <a:solidFill>
                  <a:srgbClr val="99FF99"/>
                </a:solidFill>
              </a:rPr>
              <a:t>			          exchangeRate + ‘, &lt;br&gt;’);</a:t>
            </a:r>
          </a:p>
          <a:p>
            <a:pPr>
              <a:buFontTx/>
              <a:buNone/>
            </a:pPr>
            <a:r>
              <a:rPr lang="en-US" sz="2000">
                <a:solidFill>
                  <a:srgbClr val="99FF99"/>
                </a:solidFill>
              </a:rPr>
              <a:t>	 document.writeln(irishPounds + ‘ Irish pounds are equal to 			        &lt;br&gt;’);</a:t>
            </a:r>
          </a:p>
          <a:p>
            <a:pPr>
              <a:buFontTx/>
              <a:buNone/>
            </a:pPr>
            <a:r>
              <a:rPr lang="en-US" sz="2000">
                <a:solidFill>
                  <a:srgbClr val="99FF99"/>
                </a:solidFill>
              </a:rPr>
              <a:t>      document.writeln(americanDollars + ‘ American dollars.’);</a:t>
            </a:r>
          </a:p>
          <a:p>
            <a:pPr>
              <a:buFontTx/>
              <a:buNone/>
            </a:pPr>
            <a:r>
              <a:rPr lang="en-US" sz="2000">
                <a:solidFill>
                  <a:srgbClr val="99FF99"/>
                </a:solidFill>
              </a:rPr>
              <a:t>&lt;/script&gt;</a:t>
            </a:r>
          </a:p>
          <a:p>
            <a:pPr>
              <a:buFontTx/>
              <a:buNone/>
            </a:pPr>
            <a:endParaRPr lang="en-US" sz="2000">
              <a:solidFill>
                <a:srgbClr val="99FF99"/>
              </a:solidFill>
            </a:endParaRPr>
          </a:p>
          <a:p>
            <a:pPr>
              <a:buFontTx/>
              <a:buNone/>
            </a:pPr>
            <a:r>
              <a:rPr lang="en-US" sz="2000">
                <a:solidFill>
                  <a:srgbClr val="99FF99"/>
                </a:solidFill>
              </a:rPr>
              <a:t>&lt;p&gt;That's all, folks!&lt;/p&gt;</a:t>
            </a:r>
          </a:p>
          <a:p>
            <a:pPr>
              <a:buFontTx/>
              <a:buNone/>
            </a:pPr>
            <a:r>
              <a:rPr lang="en-US" sz="2000">
                <a:solidFill>
                  <a:srgbClr val="99FF99"/>
                </a:solidFill>
              </a:rPr>
              <a:t>&lt;/body&gt;</a:t>
            </a:r>
          </a:p>
          <a:p>
            <a:pPr>
              <a:buFontTx/>
              <a:buNone/>
            </a:pPr>
            <a:r>
              <a:rPr lang="en-US" sz="2000">
                <a:solidFill>
                  <a:srgbClr val="99FF99"/>
                </a:solidFill>
              </a:rPr>
              <a:t>&lt;/html&gt;</a:t>
            </a:r>
          </a:p>
        </p:txBody>
      </p:sp>
      <p:sp>
        <p:nvSpPr>
          <p:cNvPr id="1631235" name="AutoShape 1027"/>
          <p:cNvSpPr>
            <a:spLocks noChangeArrowheads="1"/>
          </p:cNvSpPr>
          <p:nvPr/>
        </p:nvSpPr>
        <p:spPr bwMode="auto">
          <a:xfrm>
            <a:off x="2133600" y="152400"/>
            <a:ext cx="6400800" cy="838200"/>
          </a:xfrm>
          <a:prstGeom prst="wedgeRoundRectCallout">
            <a:avLst>
              <a:gd name="adj1" fmla="val -14782"/>
              <a:gd name="adj2" fmla="val 5000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This script in the &lt;body&gt; displays the variables as well as the calculated value. </a:t>
            </a:r>
          </a:p>
        </p:txBody>
      </p:sp>
      <p:sp>
        <p:nvSpPr>
          <p:cNvPr id="1631236" name="AutoShape 1028"/>
          <p:cNvSpPr>
            <a:spLocks noChangeArrowheads="1"/>
          </p:cNvSpPr>
          <p:nvPr/>
        </p:nvSpPr>
        <p:spPr bwMode="auto">
          <a:xfrm>
            <a:off x="381000" y="5334000"/>
            <a:ext cx="4419600" cy="1371600"/>
          </a:xfrm>
          <a:prstGeom prst="wedgeRoundRectCallout">
            <a:avLst>
              <a:gd name="adj1" fmla="val -6787"/>
              <a:gd name="adj2" fmla="val -101852"/>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Display some text at the end of your document while you are debugging, then delete. </a:t>
            </a:r>
          </a:p>
        </p:txBody>
      </p:sp>
      <p:sp>
        <p:nvSpPr>
          <p:cNvPr id="1631237" name="AutoShape 1029"/>
          <p:cNvSpPr>
            <a:spLocks noChangeArrowheads="1"/>
          </p:cNvSpPr>
          <p:nvPr/>
        </p:nvSpPr>
        <p:spPr bwMode="auto">
          <a:xfrm>
            <a:off x="5105400" y="5334000"/>
            <a:ext cx="3886200" cy="1219200"/>
          </a:xfrm>
          <a:prstGeom prst="wedgeRoundRectCallout">
            <a:avLst>
              <a:gd name="adj1" fmla="val -103634"/>
              <a:gd name="adj2" fmla="val -194532"/>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document.writeln( ) writes whatever is between the parentheses.</a:t>
            </a:r>
          </a:p>
        </p:txBody>
      </p:sp>
      <p:sp>
        <p:nvSpPr>
          <p:cNvPr id="1631238" name="AutoShape 1030"/>
          <p:cNvSpPr>
            <a:spLocks noChangeArrowheads="1"/>
          </p:cNvSpPr>
          <p:nvPr/>
        </p:nvSpPr>
        <p:spPr bwMode="auto">
          <a:xfrm>
            <a:off x="5410200" y="3962400"/>
            <a:ext cx="3429000" cy="838200"/>
          </a:xfrm>
          <a:prstGeom prst="wedgeRoundRectCallout">
            <a:avLst>
              <a:gd name="adj1" fmla="val -52639"/>
              <a:gd name="adj2" fmla="val -11212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Plus sign here means “concatenate”...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631235"/>
                                        </p:tgtEl>
                                        <p:attrNameLst>
                                          <p:attrName>style.visibility</p:attrName>
                                        </p:attrNameLst>
                                      </p:cBhvr>
                                      <p:to>
                                        <p:strVal val="visible"/>
                                      </p:to>
                                    </p:set>
                                    <p:animEffect transition="in" filter="blinds(vertical)">
                                      <p:cBhvr>
                                        <p:cTn id="7" dur="500"/>
                                        <p:tgtEl>
                                          <p:spTgt spid="16312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631237"/>
                                        </p:tgtEl>
                                        <p:attrNameLst>
                                          <p:attrName>style.visibility</p:attrName>
                                        </p:attrNameLst>
                                      </p:cBhvr>
                                      <p:to>
                                        <p:strVal val="visible"/>
                                      </p:to>
                                    </p:set>
                                    <p:animEffect transition="in" filter="blinds(vertical)">
                                      <p:cBhvr>
                                        <p:cTn id="12" dur="500"/>
                                        <p:tgtEl>
                                          <p:spTgt spid="16312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631238"/>
                                        </p:tgtEl>
                                        <p:attrNameLst>
                                          <p:attrName>style.visibility</p:attrName>
                                        </p:attrNameLst>
                                      </p:cBhvr>
                                      <p:to>
                                        <p:strVal val="visible"/>
                                      </p:to>
                                    </p:set>
                                    <p:animEffect transition="in" filter="blinds(vertical)">
                                      <p:cBhvr>
                                        <p:cTn id="17" dur="500"/>
                                        <p:tgtEl>
                                          <p:spTgt spid="16312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631236"/>
                                        </p:tgtEl>
                                        <p:attrNameLst>
                                          <p:attrName>style.visibility</p:attrName>
                                        </p:attrNameLst>
                                      </p:cBhvr>
                                      <p:to>
                                        <p:strVal val="visible"/>
                                      </p:to>
                                    </p:set>
                                    <p:animEffect transition="in" filter="blinds(vertical)">
                                      <p:cBhvr>
                                        <p:cTn id="22" dur="500"/>
                                        <p:tgtEl>
                                          <p:spTgt spid="1631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1235" grpId="0" animBg="1" autoUpdateAnimBg="0"/>
      <p:bldP spid="1631236" grpId="0" animBg="1" autoUpdateAnimBg="0"/>
      <p:bldP spid="1631237" grpId="0" animBg="1" autoUpdateAnimBg="0"/>
      <p:bldP spid="1631238" grpId="0" animBg="1"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5A56126-B1C2-4DA5-AC3A-F8AAF047FB66}" type="slidenum">
              <a:rPr lang="en-US"/>
              <a:pPr/>
              <a:t>118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08322" name="Rectangle 2"/>
          <p:cNvSpPr>
            <a:spLocks noGrp="1" noChangeArrowheads="1"/>
          </p:cNvSpPr>
          <p:nvPr>
            <p:ph type="title"/>
          </p:nvPr>
        </p:nvSpPr>
        <p:spPr/>
        <p:txBody>
          <a:bodyPr/>
          <a:lstStyle/>
          <a:p>
            <a:r>
              <a:rPr lang="en-US"/>
              <a:t>Location of JavaScript</a:t>
            </a:r>
          </a:p>
        </p:txBody>
      </p:sp>
      <p:sp>
        <p:nvSpPr>
          <p:cNvPr id="1208323" name="Rectangle 3"/>
          <p:cNvSpPr>
            <a:spLocks noGrp="1" noChangeArrowheads="1"/>
          </p:cNvSpPr>
          <p:nvPr>
            <p:ph type="body" idx="1"/>
          </p:nvPr>
        </p:nvSpPr>
        <p:spPr/>
        <p:txBody>
          <a:bodyPr/>
          <a:lstStyle/>
          <a:p>
            <a:r>
              <a:rPr lang="en-US"/>
              <a:t>What JavaScript goes in the </a:t>
            </a:r>
            <a:r>
              <a:rPr lang="en-US">
                <a:solidFill>
                  <a:srgbClr val="99FF99"/>
                </a:solidFill>
              </a:rPr>
              <a:t>&lt;head&gt;</a:t>
            </a:r>
            <a:r>
              <a:rPr lang="en-US"/>
              <a:t> of a page and what goes in the </a:t>
            </a:r>
            <a:r>
              <a:rPr lang="en-US">
                <a:solidFill>
                  <a:srgbClr val="99FF99"/>
                </a:solidFill>
              </a:rPr>
              <a:t>&lt;body&gt;</a:t>
            </a:r>
            <a:r>
              <a:rPr lang="en-US"/>
              <a:t>?</a:t>
            </a:r>
          </a:p>
          <a:p>
            <a:r>
              <a:rPr lang="en-US"/>
              <a:t>Most of your JavaScript, particularly variable and function definitions, should be contained in the </a:t>
            </a:r>
            <a:r>
              <a:rPr lang="en-US">
                <a:solidFill>
                  <a:srgbClr val="99FF99"/>
                </a:solidFill>
              </a:rPr>
              <a:t>&lt;head&gt;</a:t>
            </a:r>
            <a:r>
              <a:rPr lang="en-US"/>
              <a:t>. </a:t>
            </a:r>
          </a:p>
          <a:p>
            <a:pPr lvl="1"/>
            <a:r>
              <a:rPr lang="en-US">
                <a:solidFill>
                  <a:srgbClr val="99FF99"/>
                </a:solidFill>
              </a:rPr>
              <a:t>&lt;head&gt;</a:t>
            </a:r>
            <a:r>
              <a:rPr lang="en-US"/>
              <a:t> elements are loaded before </a:t>
            </a:r>
            <a:r>
              <a:rPr lang="en-US">
                <a:solidFill>
                  <a:srgbClr val="99FF99"/>
                </a:solidFill>
              </a:rPr>
              <a:t>&lt;body&gt;</a:t>
            </a:r>
            <a:r>
              <a:rPr lang="en-US"/>
              <a:t> elements, so variables (like </a:t>
            </a:r>
            <a:r>
              <a:rPr lang="en-US">
                <a:solidFill>
                  <a:srgbClr val="99FF99"/>
                </a:solidFill>
              </a:rPr>
              <a:t>exchangeRate</a:t>
            </a:r>
            <a:r>
              <a:rPr lang="en-US"/>
              <a:t>) initialized in the </a:t>
            </a:r>
            <a:r>
              <a:rPr lang="en-US">
                <a:solidFill>
                  <a:srgbClr val="99FF99"/>
                </a:solidFill>
              </a:rPr>
              <a:t>&lt;head&gt;</a:t>
            </a:r>
            <a:r>
              <a:rPr lang="en-US"/>
              <a:t> are available to JavaScript located within the </a:t>
            </a:r>
            <a:r>
              <a:rPr lang="en-US">
                <a:solidFill>
                  <a:srgbClr val="99FF99"/>
                </a:solidFill>
              </a:rPr>
              <a:t>&lt;body&gt;</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208322"/>
                                        </p:tgtEl>
                                        <p:attrNameLst>
                                          <p:attrName>style.visibility</p:attrName>
                                        </p:attrNameLst>
                                      </p:cBhvr>
                                      <p:to>
                                        <p:strVal val="visible"/>
                                      </p:to>
                                    </p:set>
                                    <p:anim calcmode="lin" valueType="num">
                                      <p:cBhvr>
                                        <p:cTn id="7" dur="500" fill="hold"/>
                                        <p:tgtEl>
                                          <p:spTgt spid="1208322"/>
                                        </p:tgtEl>
                                        <p:attrNameLst>
                                          <p:attrName>ppt_x</p:attrName>
                                        </p:attrNameLst>
                                      </p:cBhvr>
                                      <p:tavLst>
                                        <p:tav tm="0">
                                          <p:val>
                                            <p:strVal val="#ppt_x+#ppt_w/2"/>
                                          </p:val>
                                        </p:tav>
                                        <p:tav tm="100000">
                                          <p:val>
                                            <p:strVal val="#ppt_x"/>
                                          </p:val>
                                        </p:tav>
                                      </p:tavLst>
                                    </p:anim>
                                    <p:anim calcmode="lin" valueType="num">
                                      <p:cBhvr>
                                        <p:cTn id="8" dur="500" fill="hold"/>
                                        <p:tgtEl>
                                          <p:spTgt spid="1208322"/>
                                        </p:tgtEl>
                                        <p:attrNameLst>
                                          <p:attrName>ppt_y</p:attrName>
                                        </p:attrNameLst>
                                      </p:cBhvr>
                                      <p:tavLst>
                                        <p:tav tm="0">
                                          <p:val>
                                            <p:strVal val="#ppt_y"/>
                                          </p:val>
                                        </p:tav>
                                        <p:tav tm="100000">
                                          <p:val>
                                            <p:strVal val="#ppt_y"/>
                                          </p:val>
                                        </p:tav>
                                      </p:tavLst>
                                    </p:anim>
                                    <p:anim calcmode="lin" valueType="num">
                                      <p:cBhvr>
                                        <p:cTn id="9" dur="500" fill="hold"/>
                                        <p:tgtEl>
                                          <p:spTgt spid="1208322"/>
                                        </p:tgtEl>
                                        <p:attrNameLst>
                                          <p:attrName>ppt_w</p:attrName>
                                        </p:attrNameLst>
                                      </p:cBhvr>
                                      <p:tavLst>
                                        <p:tav tm="0">
                                          <p:val>
                                            <p:fltVal val="0"/>
                                          </p:val>
                                        </p:tav>
                                        <p:tav tm="100000">
                                          <p:val>
                                            <p:strVal val="#ppt_w"/>
                                          </p:val>
                                        </p:tav>
                                      </p:tavLst>
                                    </p:anim>
                                    <p:anim calcmode="lin" valueType="num">
                                      <p:cBhvr>
                                        <p:cTn id="10" dur="500" fill="hold"/>
                                        <p:tgtEl>
                                          <p:spTgt spid="120832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208323">
                                            <p:txEl>
                                              <p:pRg st="0" end="0"/>
                                            </p:txEl>
                                          </p:spTgt>
                                        </p:tgtEl>
                                        <p:attrNameLst>
                                          <p:attrName>style.visibility</p:attrName>
                                        </p:attrNameLst>
                                      </p:cBhvr>
                                      <p:to>
                                        <p:strVal val="visible"/>
                                      </p:to>
                                    </p:set>
                                    <p:anim calcmode="lin" valueType="num">
                                      <p:cBhvr>
                                        <p:cTn id="15" dur="500" fill="hold"/>
                                        <p:tgtEl>
                                          <p:spTgt spid="1208323">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208323">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20832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20832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208323">
                                            <p:txEl>
                                              <p:pRg st="1" end="1"/>
                                            </p:txEl>
                                          </p:spTgt>
                                        </p:tgtEl>
                                        <p:attrNameLst>
                                          <p:attrName>style.visibility</p:attrName>
                                        </p:attrNameLst>
                                      </p:cBhvr>
                                      <p:to>
                                        <p:strVal val="visible"/>
                                      </p:to>
                                    </p:set>
                                    <p:anim calcmode="lin" valueType="num">
                                      <p:cBhvr>
                                        <p:cTn id="23" dur="500" fill="hold"/>
                                        <p:tgtEl>
                                          <p:spTgt spid="1208323">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20832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20832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20832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208323">
                                            <p:txEl>
                                              <p:pRg st="2" end="2"/>
                                            </p:txEl>
                                          </p:spTgt>
                                        </p:tgtEl>
                                        <p:attrNameLst>
                                          <p:attrName>style.visibility</p:attrName>
                                        </p:attrNameLst>
                                      </p:cBhvr>
                                      <p:to>
                                        <p:strVal val="visible"/>
                                      </p:to>
                                    </p:set>
                                    <p:anim calcmode="lin" valueType="num">
                                      <p:cBhvr>
                                        <p:cTn id="31" dur="500" fill="hold"/>
                                        <p:tgtEl>
                                          <p:spTgt spid="1208323">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208323">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20832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20832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22" grpId="0" autoUpdateAnimBg="0"/>
      <p:bldP spid="1208323" grpId="0" build="p" bldLvl="5"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B595744-8916-4D46-9F45-B361DA53D08A}" type="slidenum">
              <a:rPr lang="en-US"/>
              <a:pPr/>
              <a:t>119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09346" name="Rectangle 2"/>
          <p:cNvSpPr>
            <a:spLocks noGrp="1" noChangeArrowheads="1"/>
          </p:cNvSpPr>
          <p:nvPr>
            <p:ph type="title"/>
          </p:nvPr>
        </p:nvSpPr>
        <p:spPr/>
        <p:txBody>
          <a:bodyPr/>
          <a:lstStyle/>
          <a:p>
            <a:r>
              <a:rPr lang="en-US"/>
              <a:t>Location of JavaScript</a:t>
            </a:r>
          </a:p>
        </p:txBody>
      </p:sp>
      <p:sp>
        <p:nvSpPr>
          <p:cNvPr id="1209347" name="Rectangle 3"/>
          <p:cNvSpPr>
            <a:spLocks noGrp="1" noChangeArrowheads="1"/>
          </p:cNvSpPr>
          <p:nvPr>
            <p:ph type="body" idx="1"/>
          </p:nvPr>
        </p:nvSpPr>
        <p:spPr>
          <a:xfrm>
            <a:off x="685800" y="1447800"/>
            <a:ext cx="7924800" cy="5410200"/>
          </a:xfrm>
        </p:spPr>
        <p:txBody>
          <a:bodyPr/>
          <a:lstStyle/>
          <a:p>
            <a:pPr lvl="1">
              <a:lnSpc>
                <a:spcPct val="90000"/>
              </a:lnSpc>
            </a:pPr>
            <a:r>
              <a:rPr lang="en-US"/>
              <a:t>If you try to use a variable within a </a:t>
            </a:r>
            <a:r>
              <a:rPr lang="en-US">
                <a:solidFill>
                  <a:srgbClr val="99FF99"/>
                </a:solidFill>
              </a:rPr>
              <a:t>document.writeln()</a:t>
            </a:r>
            <a:r>
              <a:rPr lang="en-US"/>
              <a:t> before it is defined, you'd get an “undefined” JavaScript error.</a:t>
            </a:r>
          </a:p>
          <a:p>
            <a:pPr>
              <a:lnSpc>
                <a:spcPct val="90000"/>
              </a:lnSpc>
            </a:pPr>
            <a:r>
              <a:rPr lang="en-US"/>
              <a:t>On the other hand, JavaScript that is used to generate the actual content of the page, like the </a:t>
            </a:r>
            <a:r>
              <a:rPr lang="en-US">
                <a:solidFill>
                  <a:schemeClr val="accent1"/>
                </a:solidFill>
              </a:rPr>
              <a:t>writeln()</a:t>
            </a:r>
            <a:r>
              <a:rPr lang="en-US"/>
              <a:t> commands, can be in the body, where content is actually generated.</a:t>
            </a:r>
          </a:p>
          <a:p>
            <a:pPr>
              <a:lnSpc>
                <a:spcPct val="90000"/>
              </a:lnSpc>
            </a:pPr>
            <a:r>
              <a:rPr lang="en-US"/>
              <a:t>Rule of thumb: if it concerns display on the page, it perhaps can go in the body. Otherwise, best if in the head.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09A10CB-F083-4042-AC6E-2867F0A38216}" type="slidenum">
              <a:rPr lang="en-US"/>
              <a:pPr/>
              <a:t>12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11074" name="Rectangle 2"/>
          <p:cNvSpPr>
            <a:spLocks noGrp="1" noChangeArrowheads="1"/>
          </p:cNvSpPr>
          <p:nvPr>
            <p:ph type="title"/>
          </p:nvPr>
        </p:nvSpPr>
        <p:spPr/>
        <p:txBody>
          <a:bodyPr/>
          <a:lstStyle/>
          <a:p>
            <a:r>
              <a:rPr lang="en-US"/>
              <a:t>Expressions and Operators </a:t>
            </a:r>
          </a:p>
        </p:txBody>
      </p:sp>
      <p:sp>
        <p:nvSpPr>
          <p:cNvPr id="1411075" name="Rectangle 3"/>
          <p:cNvSpPr>
            <a:spLocks noGrp="1" noChangeArrowheads="1"/>
          </p:cNvSpPr>
          <p:nvPr>
            <p:ph type="body" idx="1"/>
          </p:nvPr>
        </p:nvSpPr>
        <p:spPr/>
        <p:txBody>
          <a:bodyPr/>
          <a:lstStyle/>
          <a:p>
            <a:r>
              <a:rPr lang="en-US"/>
              <a:t>An </a:t>
            </a:r>
            <a:r>
              <a:rPr lang="en-US">
                <a:solidFill>
                  <a:schemeClr val="accent1"/>
                </a:solidFill>
              </a:rPr>
              <a:t>expression</a:t>
            </a:r>
            <a:r>
              <a:rPr lang="en-US"/>
              <a:t> is merely a phrase that the JavaScript interpreter evaluates to produce a value. </a:t>
            </a:r>
          </a:p>
          <a:p>
            <a:r>
              <a:rPr lang="en-US"/>
              <a:t>Examples of expressions: </a:t>
            </a:r>
          </a:p>
          <a:p>
            <a:pPr lvl="1"/>
            <a:r>
              <a:rPr lang="en-US"/>
              <a:t>a variable name like </a:t>
            </a:r>
            <a:r>
              <a:rPr lang="en-US">
                <a:solidFill>
                  <a:srgbClr val="99FF99"/>
                </a:solidFill>
              </a:rPr>
              <a:t>myNumber</a:t>
            </a:r>
            <a:endParaRPr lang="en-US"/>
          </a:p>
          <a:p>
            <a:pPr lvl="1"/>
            <a:r>
              <a:rPr lang="en-US"/>
              <a:t>string literal </a:t>
            </a:r>
            <a:r>
              <a:rPr lang="en-US">
                <a:solidFill>
                  <a:srgbClr val="99FF99"/>
                </a:solidFill>
              </a:rPr>
              <a:t>‘Hello World’</a:t>
            </a:r>
            <a:endParaRPr lang="en-US"/>
          </a:p>
          <a:p>
            <a:pPr lvl="1"/>
            <a:r>
              <a:rPr lang="en-US"/>
              <a:t>numeric literal  </a:t>
            </a:r>
            <a:r>
              <a:rPr lang="en-US">
                <a:solidFill>
                  <a:srgbClr val="99FF99"/>
                </a:solidFill>
              </a:rPr>
              <a:t>89.1</a:t>
            </a:r>
            <a:endParaRPr lang="en-US"/>
          </a:p>
          <a:p>
            <a:pPr lvl="1"/>
            <a:r>
              <a:rPr lang="en-US"/>
              <a:t>Boolean literal </a:t>
            </a:r>
            <a:r>
              <a:rPr lang="en-US">
                <a:solidFill>
                  <a:srgbClr val="99FF99"/>
                </a:solidFill>
              </a:rPr>
              <a:t>true</a:t>
            </a:r>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23E3EC7-0FAF-4C7A-913C-6B9AF076A4E9}" type="slidenum">
              <a:rPr lang="en-US"/>
              <a:pPr/>
              <a:t>120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52738" name="Rectangle 2"/>
          <p:cNvSpPr>
            <a:spLocks noGrp="1" noChangeArrowheads="1"/>
          </p:cNvSpPr>
          <p:nvPr>
            <p:ph type="title"/>
          </p:nvPr>
        </p:nvSpPr>
        <p:spPr/>
        <p:txBody>
          <a:bodyPr/>
          <a:lstStyle/>
          <a:p>
            <a:r>
              <a:rPr lang="en-US"/>
              <a:t>Example 2a: Moving Formatting </a:t>
            </a:r>
            <a:br>
              <a:rPr lang="en-US"/>
            </a:br>
            <a:r>
              <a:rPr lang="en-US"/>
              <a:t>to the &lt;head&gt;</a:t>
            </a:r>
          </a:p>
        </p:txBody>
      </p:sp>
      <p:sp>
        <p:nvSpPr>
          <p:cNvPr id="1652739" name="Rectangle 3"/>
          <p:cNvSpPr>
            <a:spLocks noGrp="1" noChangeArrowheads="1"/>
          </p:cNvSpPr>
          <p:nvPr>
            <p:ph type="body" idx="1"/>
          </p:nvPr>
        </p:nvSpPr>
        <p:spPr/>
        <p:txBody>
          <a:bodyPr/>
          <a:lstStyle/>
          <a:p>
            <a:r>
              <a:rPr lang="en-US"/>
              <a:t>Let’s look at another version of this same script, this time </a:t>
            </a:r>
            <a:r>
              <a:rPr lang="en-US" i="1"/>
              <a:t>formatting</a:t>
            </a:r>
            <a:r>
              <a:rPr lang="en-US"/>
              <a:t> the displayed text in the </a:t>
            </a:r>
            <a:r>
              <a:rPr lang="en-US">
                <a:solidFill>
                  <a:srgbClr val="99FF99"/>
                </a:solidFill>
              </a:rPr>
              <a:t>&lt;head&gt;</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652738"/>
                                        </p:tgtEl>
                                        <p:attrNameLst>
                                          <p:attrName>style.visibility</p:attrName>
                                        </p:attrNameLst>
                                      </p:cBhvr>
                                      <p:to>
                                        <p:strVal val="visible"/>
                                      </p:to>
                                    </p:set>
                                    <p:anim calcmode="lin" valueType="num">
                                      <p:cBhvr>
                                        <p:cTn id="7" dur="500" fill="hold"/>
                                        <p:tgtEl>
                                          <p:spTgt spid="1652738"/>
                                        </p:tgtEl>
                                        <p:attrNameLst>
                                          <p:attrName>ppt_x</p:attrName>
                                        </p:attrNameLst>
                                      </p:cBhvr>
                                      <p:tavLst>
                                        <p:tav tm="0">
                                          <p:val>
                                            <p:strVal val="#ppt_x+#ppt_w/2"/>
                                          </p:val>
                                        </p:tav>
                                        <p:tav tm="100000">
                                          <p:val>
                                            <p:strVal val="#ppt_x"/>
                                          </p:val>
                                        </p:tav>
                                      </p:tavLst>
                                    </p:anim>
                                    <p:anim calcmode="lin" valueType="num">
                                      <p:cBhvr>
                                        <p:cTn id="8" dur="500" fill="hold"/>
                                        <p:tgtEl>
                                          <p:spTgt spid="1652738"/>
                                        </p:tgtEl>
                                        <p:attrNameLst>
                                          <p:attrName>ppt_y</p:attrName>
                                        </p:attrNameLst>
                                      </p:cBhvr>
                                      <p:tavLst>
                                        <p:tav tm="0">
                                          <p:val>
                                            <p:strVal val="#ppt_y"/>
                                          </p:val>
                                        </p:tav>
                                        <p:tav tm="100000">
                                          <p:val>
                                            <p:strVal val="#ppt_y"/>
                                          </p:val>
                                        </p:tav>
                                      </p:tavLst>
                                    </p:anim>
                                    <p:anim calcmode="lin" valueType="num">
                                      <p:cBhvr>
                                        <p:cTn id="9" dur="500" fill="hold"/>
                                        <p:tgtEl>
                                          <p:spTgt spid="1652738"/>
                                        </p:tgtEl>
                                        <p:attrNameLst>
                                          <p:attrName>ppt_w</p:attrName>
                                        </p:attrNameLst>
                                      </p:cBhvr>
                                      <p:tavLst>
                                        <p:tav tm="0">
                                          <p:val>
                                            <p:fltVal val="0"/>
                                          </p:val>
                                        </p:tav>
                                        <p:tav tm="100000">
                                          <p:val>
                                            <p:strVal val="#ppt_w"/>
                                          </p:val>
                                        </p:tav>
                                      </p:tavLst>
                                    </p:anim>
                                    <p:anim calcmode="lin" valueType="num">
                                      <p:cBhvr>
                                        <p:cTn id="10" dur="500" fill="hold"/>
                                        <p:tgtEl>
                                          <p:spTgt spid="1652738"/>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52739">
                                            <p:txEl>
                                              <p:pRg st="0" end="0"/>
                                            </p:txEl>
                                          </p:spTgt>
                                        </p:tgtEl>
                                        <p:attrNameLst>
                                          <p:attrName>style.visibility</p:attrName>
                                        </p:attrNameLst>
                                      </p:cBhvr>
                                      <p:to>
                                        <p:strVal val="visible"/>
                                      </p:to>
                                    </p:set>
                                    <p:anim calcmode="lin" valueType="num">
                                      <p:cBhvr>
                                        <p:cTn id="15" dur="500" fill="hold"/>
                                        <p:tgtEl>
                                          <p:spTgt spid="1652739">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52739">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5273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52739">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2738" grpId="0" autoUpdateAnimBg="0"/>
      <p:bldP spid="1652739" grpId="0" build="p" bldLvl="5"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50690" name="Rectangle 2"/>
          <p:cNvSpPr>
            <a:spLocks noGrp="1" noChangeArrowheads="1"/>
          </p:cNvSpPr>
          <p:nvPr>
            <p:ph type="body" idx="1"/>
          </p:nvPr>
        </p:nvSpPr>
        <p:spPr>
          <a:xfrm>
            <a:off x="685800" y="381000"/>
            <a:ext cx="7772400" cy="5410200"/>
          </a:xfrm>
        </p:spPr>
        <p:txBody>
          <a:bodyPr/>
          <a:lstStyle/>
          <a:p>
            <a:pPr>
              <a:buFontTx/>
              <a:buNone/>
            </a:pPr>
            <a:r>
              <a:rPr lang="en-US" sz="2000">
                <a:solidFill>
                  <a:srgbClr val="99FF99"/>
                </a:solidFill>
              </a:rPr>
              <a:t>&lt;html&gt;&lt;head&gt;&lt;title&gt;Fun with JavaScript, #13&lt;/title&gt;</a:t>
            </a:r>
          </a:p>
          <a:p>
            <a:pPr>
              <a:buFontTx/>
              <a:buNone/>
            </a:pPr>
            <a:r>
              <a:rPr lang="en-US" sz="2000">
                <a:solidFill>
                  <a:srgbClr val="99FF99"/>
                </a:solidFill>
              </a:rPr>
              <a:t>&lt;script  language = "JavaScript"&gt;</a:t>
            </a:r>
          </a:p>
          <a:p>
            <a:pPr>
              <a:buFontTx/>
              <a:buNone/>
            </a:pPr>
            <a:r>
              <a:rPr lang="en-US" sz="2000">
                <a:solidFill>
                  <a:srgbClr val="99FF99"/>
                </a:solidFill>
              </a:rPr>
              <a:t>      // This script converts Irish pounds into American dollars.</a:t>
            </a:r>
          </a:p>
          <a:p>
            <a:pPr>
              <a:buFontTx/>
              <a:buNone/>
            </a:pPr>
            <a:r>
              <a:rPr lang="en-US" sz="2000">
                <a:solidFill>
                  <a:srgbClr val="99FF99"/>
                </a:solidFill>
              </a:rPr>
              <a:t>      var  exchangeRate = 1.25;</a:t>
            </a:r>
          </a:p>
          <a:p>
            <a:pPr>
              <a:buFontTx/>
              <a:buNone/>
            </a:pPr>
            <a:r>
              <a:rPr lang="en-US" sz="2000">
                <a:solidFill>
                  <a:srgbClr val="99FF99"/>
                </a:solidFill>
              </a:rPr>
              <a:t>      var  irishPounds = 150;</a:t>
            </a:r>
          </a:p>
          <a:p>
            <a:pPr>
              <a:buFontTx/>
              <a:buNone/>
            </a:pPr>
            <a:r>
              <a:rPr lang="en-US" sz="2000">
                <a:solidFill>
                  <a:srgbClr val="99FF99"/>
                </a:solidFill>
              </a:rPr>
              <a:t>      var  americanDollars = exchangeRate * irishPounds;</a:t>
            </a:r>
          </a:p>
          <a:p>
            <a:pPr>
              <a:buFontTx/>
              <a:buNone/>
            </a:pPr>
            <a:r>
              <a:rPr lang="en-US" sz="2000">
                <a:solidFill>
                  <a:srgbClr val="99FF99"/>
                </a:solidFill>
              </a:rPr>
              <a:t>      </a:t>
            </a:r>
            <a:r>
              <a:rPr lang="en-US" sz="2000">
                <a:solidFill>
                  <a:srgbClr val="33CC33"/>
                </a:solidFill>
              </a:rPr>
              <a:t>var myLine = (‘With an exchange rate of ’ + </a:t>
            </a:r>
          </a:p>
          <a:p>
            <a:pPr>
              <a:buFontTx/>
              <a:buNone/>
            </a:pPr>
            <a:r>
              <a:rPr lang="en-US" sz="2000">
                <a:solidFill>
                  <a:srgbClr val="33CC33"/>
                </a:solidFill>
              </a:rPr>
              <a:t>			          exchangeRate + ‘, &lt;br&gt;’);</a:t>
            </a:r>
          </a:p>
          <a:p>
            <a:pPr>
              <a:buFontTx/>
              <a:buNone/>
            </a:pPr>
            <a:r>
              <a:rPr lang="en-US" sz="2000">
                <a:solidFill>
                  <a:srgbClr val="33CC33"/>
                </a:solidFill>
              </a:rPr>
              <a:t>      myLine </a:t>
            </a:r>
            <a:r>
              <a:rPr lang="en-US" sz="2000" b="1">
                <a:solidFill>
                  <a:srgbClr val="33CC33"/>
                </a:solidFill>
              </a:rPr>
              <a:t>+=</a:t>
            </a:r>
            <a:r>
              <a:rPr lang="en-US" sz="2000">
                <a:solidFill>
                  <a:srgbClr val="33CC33"/>
                </a:solidFill>
              </a:rPr>
              <a:t> (irishPounds + ‘ Irish pounds are equal to 			        &lt;br&gt;’);</a:t>
            </a:r>
          </a:p>
          <a:p>
            <a:pPr>
              <a:buFontTx/>
              <a:buNone/>
            </a:pPr>
            <a:r>
              <a:rPr lang="en-US" sz="2000">
                <a:solidFill>
                  <a:srgbClr val="33CC33"/>
                </a:solidFill>
              </a:rPr>
              <a:t>      myLine </a:t>
            </a:r>
            <a:r>
              <a:rPr lang="en-US" sz="2000" b="1">
                <a:solidFill>
                  <a:srgbClr val="33CC33"/>
                </a:solidFill>
              </a:rPr>
              <a:t>+=</a:t>
            </a:r>
            <a:r>
              <a:rPr lang="en-US" sz="2000">
                <a:solidFill>
                  <a:srgbClr val="33CC33"/>
                </a:solidFill>
              </a:rPr>
              <a:t> (americanDollars + ‘ American dollars.’);</a:t>
            </a:r>
          </a:p>
          <a:p>
            <a:pPr>
              <a:buFontTx/>
              <a:buNone/>
            </a:pPr>
            <a:r>
              <a:rPr lang="en-US" sz="2000">
                <a:solidFill>
                  <a:srgbClr val="99FF99"/>
                </a:solidFill>
              </a:rPr>
              <a:t>&lt;/script&gt;&lt;/head&gt;</a:t>
            </a:r>
          </a:p>
        </p:txBody>
      </p:sp>
      <p:sp>
        <p:nvSpPr>
          <p:cNvPr id="1650691" name="AutoShape 3"/>
          <p:cNvSpPr>
            <a:spLocks noChangeArrowheads="1"/>
          </p:cNvSpPr>
          <p:nvPr/>
        </p:nvSpPr>
        <p:spPr bwMode="auto">
          <a:xfrm>
            <a:off x="4419600" y="4648200"/>
            <a:ext cx="3505200" cy="1600200"/>
          </a:xfrm>
          <a:prstGeom prst="wedgeRoundRectCallout">
            <a:avLst>
              <a:gd name="adj1" fmla="val -105435"/>
              <a:gd name="adj2" fmla="val -70634"/>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This uses </a:t>
            </a:r>
            <a:r>
              <a:rPr lang="en-US" b="1">
                <a:solidFill>
                  <a:schemeClr val="bg1"/>
                </a:solidFill>
              </a:rPr>
              <a:t>+= </a:t>
            </a:r>
            <a:r>
              <a:rPr lang="en-US">
                <a:solidFill>
                  <a:schemeClr val="bg1"/>
                </a:solidFill>
              </a:rPr>
              <a:t>to concatenate all of the displayed text into one variable.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650691"/>
                                        </p:tgtEl>
                                        <p:attrNameLst>
                                          <p:attrName>style.visibility</p:attrName>
                                        </p:attrNameLst>
                                      </p:cBhvr>
                                      <p:to>
                                        <p:strVal val="visible"/>
                                      </p:to>
                                    </p:set>
                                    <p:animEffect transition="in" filter="blinds(vertical)">
                                      <p:cBhvr>
                                        <p:cTn id="7" dur="500"/>
                                        <p:tgtEl>
                                          <p:spTgt spid="1650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0691" grpId="0" animBg="1"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51714" name="Rectangle 2"/>
          <p:cNvSpPr>
            <a:spLocks noGrp="1" noChangeArrowheads="1"/>
          </p:cNvSpPr>
          <p:nvPr>
            <p:ph type="body" idx="1"/>
          </p:nvPr>
        </p:nvSpPr>
        <p:spPr>
          <a:xfrm>
            <a:off x="685800" y="609600"/>
            <a:ext cx="7772400" cy="5410200"/>
          </a:xfrm>
        </p:spPr>
        <p:txBody>
          <a:bodyPr/>
          <a:lstStyle/>
          <a:p>
            <a:pPr>
              <a:buFontTx/>
              <a:buNone/>
            </a:pPr>
            <a:r>
              <a:rPr lang="en-US" sz="2000">
                <a:solidFill>
                  <a:srgbClr val="99FF99"/>
                </a:solidFill>
              </a:rPr>
              <a:t>&lt;body&gt;</a:t>
            </a:r>
          </a:p>
          <a:p>
            <a:pPr>
              <a:buFontTx/>
              <a:buNone/>
            </a:pPr>
            <a:r>
              <a:rPr lang="en-US" sz="2000">
                <a:solidFill>
                  <a:srgbClr val="99FF99"/>
                </a:solidFill>
              </a:rPr>
              <a:t>&lt;h1&gt;This screen converts Irish pounds to American dollars&lt;/h1&gt;</a:t>
            </a:r>
          </a:p>
          <a:p>
            <a:pPr>
              <a:buFontTx/>
              <a:buNone/>
            </a:pPr>
            <a:r>
              <a:rPr lang="en-US" sz="2000">
                <a:solidFill>
                  <a:srgbClr val="99FF99"/>
                </a:solidFill>
              </a:rPr>
              <a:t>&lt;script  language = "JavaScript"&gt;</a:t>
            </a:r>
          </a:p>
          <a:p>
            <a:pPr>
              <a:buFontTx/>
              <a:buNone/>
            </a:pPr>
            <a:r>
              <a:rPr lang="en-US" sz="2000">
                <a:solidFill>
                  <a:srgbClr val="99FF99"/>
                </a:solidFill>
              </a:rPr>
              <a:t>      </a:t>
            </a:r>
            <a:r>
              <a:rPr lang="en-US" sz="2000">
                <a:solidFill>
                  <a:srgbClr val="33CC33"/>
                </a:solidFill>
              </a:rPr>
              <a:t>document.writeln(myLine);</a:t>
            </a:r>
          </a:p>
          <a:p>
            <a:pPr>
              <a:buFontTx/>
              <a:buNone/>
            </a:pPr>
            <a:r>
              <a:rPr lang="en-US" sz="2000">
                <a:solidFill>
                  <a:srgbClr val="99FF99"/>
                </a:solidFill>
              </a:rPr>
              <a:t>&lt;/script&gt;</a:t>
            </a:r>
          </a:p>
          <a:p>
            <a:pPr>
              <a:buFontTx/>
              <a:buNone/>
            </a:pPr>
            <a:r>
              <a:rPr lang="en-US" sz="2000">
                <a:solidFill>
                  <a:srgbClr val="99FF99"/>
                </a:solidFill>
              </a:rPr>
              <a:t>&lt;p&gt;That's all, folks!&lt;/p&gt;</a:t>
            </a:r>
          </a:p>
          <a:p>
            <a:pPr>
              <a:buFontTx/>
              <a:buNone/>
            </a:pPr>
            <a:r>
              <a:rPr lang="en-US" sz="2000">
                <a:solidFill>
                  <a:srgbClr val="99FF99"/>
                </a:solidFill>
              </a:rPr>
              <a:t>&lt;/body&gt;</a:t>
            </a:r>
          </a:p>
          <a:p>
            <a:pPr>
              <a:buFontTx/>
              <a:buNone/>
            </a:pPr>
            <a:r>
              <a:rPr lang="en-US" sz="2000">
                <a:solidFill>
                  <a:srgbClr val="99FF99"/>
                </a:solidFill>
              </a:rPr>
              <a:t>&lt;/html&gt;</a:t>
            </a:r>
          </a:p>
        </p:txBody>
      </p:sp>
      <p:sp>
        <p:nvSpPr>
          <p:cNvPr id="1651715" name="AutoShape 3"/>
          <p:cNvSpPr>
            <a:spLocks noChangeArrowheads="1"/>
          </p:cNvSpPr>
          <p:nvPr/>
        </p:nvSpPr>
        <p:spPr bwMode="auto">
          <a:xfrm>
            <a:off x="4419600" y="4648200"/>
            <a:ext cx="3505200" cy="1600200"/>
          </a:xfrm>
          <a:prstGeom prst="wedgeRoundRectCallout">
            <a:avLst>
              <a:gd name="adj1" fmla="val -63181"/>
              <a:gd name="adj2" fmla="val -204958"/>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Now, a single document.writeln() is used, which is more efficient.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651715"/>
                                        </p:tgtEl>
                                        <p:attrNameLst>
                                          <p:attrName>style.visibility</p:attrName>
                                        </p:attrNameLst>
                                      </p:cBhvr>
                                      <p:to>
                                        <p:strVal val="visible"/>
                                      </p:to>
                                    </p:set>
                                    <p:animEffect transition="in" filter="blinds(vertical)">
                                      <p:cBhvr>
                                        <p:cTn id="7" dur="500"/>
                                        <p:tgtEl>
                                          <p:spTgt spid="1651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1715" grpId="0" animBg="1"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B365EA6-7AFA-4C29-BAA8-9C0D171CFD12}" type="slidenum">
              <a:rPr lang="en-US"/>
              <a:pPr/>
              <a:t>123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53762" name="Rectangle 2"/>
          <p:cNvSpPr>
            <a:spLocks noGrp="1" noChangeArrowheads="1"/>
          </p:cNvSpPr>
          <p:nvPr>
            <p:ph type="title"/>
          </p:nvPr>
        </p:nvSpPr>
        <p:spPr/>
        <p:txBody>
          <a:bodyPr/>
          <a:lstStyle/>
          <a:p>
            <a:r>
              <a:rPr lang="en-US"/>
              <a:t>Example: Prompt for Variables </a:t>
            </a:r>
          </a:p>
        </p:txBody>
      </p:sp>
      <p:sp>
        <p:nvSpPr>
          <p:cNvPr id="1653763" name="Rectangle 3"/>
          <p:cNvSpPr>
            <a:spLocks noGrp="1" noChangeArrowheads="1"/>
          </p:cNvSpPr>
          <p:nvPr>
            <p:ph type="body" idx="1"/>
          </p:nvPr>
        </p:nvSpPr>
        <p:spPr/>
        <p:txBody>
          <a:bodyPr/>
          <a:lstStyle/>
          <a:p>
            <a:r>
              <a:rPr lang="en-US"/>
              <a:t>Let’s look at another example of JavaScript, this time using the </a:t>
            </a:r>
            <a:r>
              <a:rPr lang="en-US">
                <a:solidFill>
                  <a:srgbClr val="99FF99"/>
                </a:solidFill>
              </a:rPr>
              <a:t>prompt</a:t>
            </a:r>
            <a:r>
              <a:rPr lang="en-US"/>
              <a:t> to get the variables, and storing the displayed lines as variables...</a:t>
            </a:r>
          </a:p>
          <a:p>
            <a:endParaRPr lang="en-US"/>
          </a:p>
          <a:p>
            <a:pPr lvl="1">
              <a:buFontTx/>
              <a:buNone/>
            </a:pPr>
            <a:r>
              <a:rPr lang="en-US"/>
              <a:t>js03.html</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54786" name="Rectangle 1026"/>
          <p:cNvSpPr>
            <a:spLocks noGrp="1" noChangeArrowheads="1"/>
          </p:cNvSpPr>
          <p:nvPr>
            <p:ph type="body" idx="1"/>
          </p:nvPr>
        </p:nvSpPr>
        <p:spPr>
          <a:xfrm>
            <a:off x="152400" y="228600"/>
            <a:ext cx="8991600" cy="6553200"/>
          </a:xfrm>
        </p:spPr>
        <p:txBody>
          <a:bodyPr/>
          <a:lstStyle/>
          <a:p>
            <a:pPr>
              <a:buFontTx/>
              <a:buNone/>
            </a:pPr>
            <a:r>
              <a:rPr lang="en-US" sz="2000">
                <a:solidFill>
                  <a:srgbClr val="99FF99"/>
                </a:solidFill>
              </a:rPr>
              <a:t>&lt;html&gt;&lt;head&gt;&lt;title&gt;Fun with JavaScript, #3&lt;/title&gt;</a:t>
            </a:r>
          </a:p>
          <a:p>
            <a:pPr>
              <a:buFontTx/>
              <a:buNone/>
            </a:pPr>
            <a:r>
              <a:rPr lang="en-US" sz="2000">
                <a:solidFill>
                  <a:srgbClr val="99FF99"/>
                </a:solidFill>
              </a:rPr>
              <a:t>&lt;script language = "JavaScript"&gt;</a:t>
            </a:r>
          </a:p>
          <a:p>
            <a:pPr>
              <a:buFontTx/>
              <a:buNone/>
            </a:pPr>
            <a:r>
              <a:rPr lang="en-US" sz="2000">
                <a:solidFill>
                  <a:srgbClr val="99FF99"/>
                </a:solidFill>
              </a:rPr>
              <a:t>    var exchangeRate = </a:t>
            </a:r>
            <a:r>
              <a:rPr lang="en-US" sz="2000">
                <a:solidFill>
                  <a:srgbClr val="33CC33"/>
                </a:solidFill>
              </a:rPr>
              <a:t>prompt('Enter exchange rate', '1.25')</a:t>
            </a:r>
            <a:r>
              <a:rPr lang="en-US" sz="2000">
                <a:solidFill>
                  <a:srgbClr val="99FF99"/>
                </a:solidFill>
              </a:rPr>
              <a:t>;</a:t>
            </a:r>
          </a:p>
          <a:p>
            <a:pPr>
              <a:buFontTx/>
              <a:buNone/>
            </a:pPr>
            <a:r>
              <a:rPr lang="en-US" sz="2000">
                <a:solidFill>
                  <a:srgbClr val="99FF99"/>
                </a:solidFill>
              </a:rPr>
              <a:t>    var irishPounds = </a:t>
            </a:r>
            <a:r>
              <a:rPr lang="en-US" sz="2000">
                <a:solidFill>
                  <a:srgbClr val="33CC33"/>
                </a:solidFill>
              </a:rPr>
              <a:t>prompt('Enter Irish pounds', '1')</a:t>
            </a:r>
            <a:r>
              <a:rPr lang="en-US" sz="2000">
                <a:solidFill>
                  <a:srgbClr val="99FF99"/>
                </a:solidFill>
              </a:rPr>
              <a:t>;</a:t>
            </a:r>
          </a:p>
          <a:p>
            <a:pPr>
              <a:buFontTx/>
              <a:buNone/>
            </a:pPr>
            <a:r>
              <a:rPr lang="en-US" sz="2000">
                <a:solidFill>
                  <a:srgbClr val="99FF99"/>
                </a:solidFill>
              </a:rPr>
              <a:t>    var americanDollars = exchangeRate * irishPounds;</a:t>
            </a:r>
          </a:p>
          <a:p>
            <a:pPr>
              <a:buFontTx/>
              <a:buNone/>
            </a:pPr>
            <a:r>
              <a:rPr lang="en-US" sz="2000">
                <a:solidFill>
                  <a:srgbClr val="99FF99"/>
                </a:solidFill>
              </a:rPr>
              <a:t>    var myLine = 'With an exchange rate of ' + exchangeRate + ',&lt;br&gt;'</a:t>
            </a:r>
          </a:p>
          <a:p>
            <a:pPr>
              <a:buFontTx/>
              <a:buNone/>
            </a:pPr>
            <a:r>
              <a:rPr lang="en-US" sz="2000">
                <a:solidFill>
                  <a:srgbClr val="99FF99"/>
                </a:solidFill>
              </a:rPr>
              <a:t>    myLine += irishPounds + ' Irish pounds are equal to &lt;br&gt;'</a:t>
            </a:r>
          </a:p>
          <a:p>
            <a:pPr>
              <a:buFontTx/>
              <a:buNone/>
            </a:pPr>
            <a:r>
              <a:rPr lang="en-US" sz="2000">
                <a:solidFill>
                  <a:srgbClr val="99FF99"/>
                </a:solidFill>
              </a:rPr>
              <a:t>    myLine += americanDollars + ' American dollars.'&lt;/script&gt;</a:t>
            </a:r>
          </a:p>
          <a:p>
            <a:pPr>
              <a:buFontTx/>
              <a:buNone/>
            </a:pPr>
            <a:r>
              <a:rPr lang="en-US" sz="2000">
                <a:solidFill>
                  <a:srgbClr val="99FF99"/>
                </a:solidFill>
              </a:rPr>
              <a:t>&lt;/head&gt;</a:t>
            </a:r>
          </a:p>
          <a:p>
            <a:pPr>
              <a:buFontTx/>
              <a:buNone/>
            </a:pPr>
            <a:endParaRPr lang="en-US" sz="2000">
              <a:solidFill>
                <a:srgbClr val="99FF99"/>
              </a:solidFill>
            </a:endParaRPr>
          </a:p>
          <a:p>
            <a:pPr>
              <a:buFontTx/>
              <a:buNone/>
            </a:pPr>
            <a:r>
              <a:rPr lang="en-US" sz="2000">
                <a:solidFill>
                  <a:srgbClr val="99FF99"/>
                </a:solidFill>
              </a:rPr>
              <a:t>&lt;body&gt;</a:t>
            </a:r>
          </a:p>
          <a:p>
            <a:pPr>
              <a:buFontTx/>
              <a:buNone/>
            </a:pPr>
            <a:r>
              <a:rPr lang="en-US" sz="2000">
                <a:solidFill>
                  <a:srgbClr val="99FF99"/>
                </a:solidFill>
              </a:rPr>
              <a:t>&lt;h1&gt;This screen converts Irish pounds to American dollars&lt;/h1&gt;</a:t>
            </a:r>
          </a:p>
          <a:p>
            <a:pPr>
              <a:buFontTx/>
              <a:buNone/>
            </a:pPr>
            <a:r>
              <a:rPr lang="en-US" sz="2000">
                <a:solidFill>
                  <a:srgbClr val="99FF99"/>
                </a:solidFill>
              </a:rPr>
              <a:t>&lt;script language="JavaScript"&gt;</a:t>
            </a:r>
          </a:p>
          <a:p>
            <a:pPr>
              <a:buFontTx/>
              <a:buNone/>
            </a:pPr>
            <a:r>
              <a:rPr lang="en-US" sz="2000">
                <a:solidFill>
                  <a:srgbClr val="99FF99"/>
                </a:solidFill>
              </a:rPr>
              <a:t>    document.writeln(myLine);</a:t>
            </a:r>
          </a:p>
          <a:p>
            <a:pPr>
              <a:buFontTx/>
              <a:buNone/>
            </a:pPr>
            <a:r>
              <a:rPr lang="en-US" sz="2000">
                <a:solidFill>
                  <a:srgbClr val="99FF99"/>
                </a:solidFill>
              </a:rPr>
              <a:t>&lt;/script&gt; </a:t>
            </a:r>
          </a:p>
          <a:p>
            <a:pPr>
              <a:buFontTx/>
              <a:buNone/>
            </a:pPr>
            <a:r>
              <a:rPr lang="en-US" sz="2000">
                <a:solidFill>
                  <a:srgbClr val="99FF99"/>
                </a:solidFill>
              </a:rPr>
              <a:t>&lt;p&gt;That's all, folks!&lt;/p&gt;</a:t>
            </a:r>
          </a:p>
          <a:p>
            <a:pPr>
              <a:buFontTx/>
              <a:buNone/>
            </a:pPr>
            <a:r>
              <a:rPr lang="en-US" sz="2000">
                <a:solidFill>
                  <a:srgbClr val="99FF99"/>
                </a:solidFill>
              </a:rPr>
              <a:t>&lt;/body&gt;&lt;/html&gt;</a:t>
            </a:r>
          </a:p>
          <a:p>
            <a:pPr>
              <a:buFontTx/>
              <a:buNone/>
            </a:pPr>
            <a:endParaRPr lang="en-US" sz="2000">
              <a:solidFill>
                <a:srgbClr val="99FF99"/>
              </a:solidFill>
            </a:endParaRPr>
          </a:p>
          <a:p>
            <a:pPr>
              <a:buFontTx/>
              <a:buNone/>
            </a:pPr>
            <a:endParaRPr lang="en-US" sz="2000">
              <a:solidFill>
                <a:srgbClr val="99FF99"/>
              </a:solidFill>
            </a:endParaRPr>
          </a:p>
        </p:txBody>
      </p:sp>
      <p:sp>
        <p:nvSpPr>
          <p:cNvPr id="1654787" name="AutoShape 1027"/>
          <p:cNvSpPr>
            <a:spLocks noChangeArrowheads="1"/>
          </p:cNvSpPr>
          <p:nvPr/>
        </p:nvSpPr>
        <p:spPr bwMode="auto">
          <a:xfrm>
            <a:off x="1524000" y="3352800"/>
            <a:ext cx="6629400" cy="914400"/>
          </a:xfrm>
          <a:prstGeom prst="wedgeRoundRectCallout">
            <a:avLst>
              <a:gd name="adj1" fmla="val -16667"/>
              <a:gd name="adj2" fmla="val -230731"/>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Now, we use the prompt to get the two necessary variables, each with a default value.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withEffect">
                                  <p:stCondLst>
                                    <p:cond delay="0"/>
                                  </p:stCondLst>
                                  <p:childTnLst>
                                    <p:set>
                                      <p:cBhvr>
                                        <p:cTn id="6" dur="1" fill="hold">
                                          <p:stCondLst>
                                            <p:cond delay="0"/>
                                          </p:stCondLst>
                                        </p:cTn>
                                        <p:tgtEl>
                                          <p:spTgt spid="1654786">
                                            <p:txEl>
                                              <p:pRg st="0" end="0"/>
                                            </p:txEl>
                                          </p:spTgt>
                                        </p:tgtEl>
                                        <p:attrNameLst>
                                          <p:attrName>style.visibility</p:attrName>
                                        </p:attrNameLst>
                                      </p:cBhvr>
                                      <p:to>
                                        <p:strVal val="visible"/>
                                      </p:to>
                                    </p:set>
                                    <p:anim calcmode="lin" valueType="num">
                                      <p:cBhvr>
                                        <p:cTn id="7" dur="500" fill="hold"/>
                                        <p:tgtEl>
                                          <p:spTgt spid="1654786">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654786">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654786">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654786">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654786">
                                            <p:txEl>
                                              <p:pRg st="1" end="1"/>
                                            </p:txEl>
                                          </p:spTgt>
                                        </p:tgtEl>
                                        <p:attrNameLst>
                                          <p:attrName>style.visibility</p:attrName>
                                        </p:attrNameLst>
                                      </p:cBhvr>
                                      <p:to>
                                        <p:strVal val="visible"/>
                                      </p:to>
                                    </p:set>
                                    <p:anim calcmode="lin" valueType="num">
                                      <p:cBhvr>
                                        <p:cTn id="13" dur="500" fill="hold"/>
                                        <p:tgtEl>
                                          <p:spTgt spid="1654786">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654786">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65478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654786">
                                            <p:txEl>
                                              <p:pRg st="1" end="1"/>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654786">
                                            <p:txEl>
                                              <p:pRg st="2" end="2"/>
                                            </p:txEl>
                                          </p:spTgt>
                                        </p:tgtEl>
                                        <p:attrNameLst>
                                          <p:attrName>style.visibility</p:attrName>
                                        </p:attrNameLst>
                                      </p:cBhvr>
                                      <p:to>
                                        <p:strVal val="visible"/>
                                      </p:to>
                                    </p:set>
                                    <p:anim calcmode="lin" valueType="num">
                                      <p:cBhvr>
                                        <p:cTn id="19" dur="500" fill="hold"/>
                                        <p:tgtEl>
                                          <p:spTgt spid="1654786">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1654786">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1654786">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654786">
                                            <p:txEl>
                                              <p:pRg st="2" end="2"/>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654786">
                                            <p:txEl>
                                              <p:pRg st="3" end="3"/>
                                            </p:txEl>
                                          </p:spTgt>
                                        </p:tgtEl>
                                        <p:attrNameLst>
                                          <p:attrName>style.visibility</p:attrName>
                                        </p:attrNameLst>
                                      </p:cBhvr>
                                      <p:to>
                                        <p:strVal val="visible"/>
                                      </p:to>
                                    </p:set>
                                    <p:anim calcmode="lin" valueType="num">
                                      <p:cBhvr>
                                        <p:cTn id="25" dur="500" fill="hold"/>
                                        <p:tgtEl>
                                          <p:spTgt spid="1654786">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1654786">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1654786">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654786">
                                            <p:txEl>
                                              <p:pRg st="3" end="3"/>
                                            </p:txEl>
                                          </p:spTgt>
                                        </p:tgtEl>
                                        <p:attrNameLst>
                                          <p:attrName>ppt_h</p:attrName>
                                        </p:attrNameLst>
                                      </p:cBhvr>
                                      <p:tavLst>
                                        <p:tav tm="0">
                                          <p:val>
                                            <p:strVal val="#ppt_h"/>
                                          </p:val>
                                        </p:tav>
                                        <p:tav tm="100000">
                                          <p:val>
                                            <p:strVal val="#ppt_h"/>
                                          </p:val>
                                        </p:tav>
                                      </p:tavLst>
                                    </p:anim>
                                  </p:childTnLst>
                                </p:cTn>
                              </p:par>
                              <p:par>
                                <p:cTn id="29" presetID="17" presetClass="entr" presetSubtype="8" fill="hold" grpId="0" nodeType="withEffect">
                                  <p:stCondLst>
                                    <p:cond delay="0"/>
                                  </p:stCondLst>
                                  <p:childTnLst>
                                    <p:set>
                                      <p:cBhvr>
                                        <p:cTn id="30" dur="1" fill="hold">
                                          <p:stCondLst>
                                            <p:cond delay="0"/>
                                          </p:stCondLst>
                                        </p:cTn>
                                        <p:tgtEl>
                                          <p:spTgt spid="1654786">
                                            <p:txEl>
                                              <p:pRg st="4" end="4"/>
                                            </p:txEl>
                                          </p:spTgt>
                                        </p:tgtEl>
                                        <p:attrNameLst>
                                          <p:attrName>style.visibility</p:attrName>
                                        </p:attrNameLst>
                                      </p:cBhvr>
                                      <p:to>
                                        <p:strVal val="visible"/>
                                      </p:to>
                                    </p:set>
                                    <p:anim calcmode="lin" valueType="num">
                                      <p:cBhvr>
                                        <p:cTn id="31" dur="500" fill="hold"/>
                                        <p:tgtEl>
                                          <p:spTgt spid="1654786">
                                            <p:txEl>
                                              <p:pRg st="4" end="4"/>
                                            </p:txEl>
                                          </p:spTgt>
                                        </p:tgtEl>
                                        <p:attrNameLst>
                                          <p:attrName>ppt_x</p:attrName>
                                        </p:attrNameLst>
                                      </p:cBhvr>
                                      <p:tavLst>
                                        <p:tav tm="0">
                                          <p:val>
                                            <p:strVal val="#ppt_x-#ppt_w/2"/>
                                          </p:val>
                                        </p:tav>
                                        <p:tav tm="100000">
                                          <p:val>
                                            <p:strVal val="#ppt_x"/>
                                          </p:val>
                                        </p:tav>
                                      </p:tavLst>
                                    </p:anim>
                                    <p:anim calcmode="lin" valueType="num">
                                      <p:cBhvr>
                                        <p:cTn id="32" dur="500" fill="hold"/>
                                        <p:tgtEl>
                                          <p:spTgt spid="1654786">
                                            <p:txEl>
                                              <p:pRg st="4" end="4"/>
                                            </p:txEl>
                                          </p:spTgt>
                                        </p:tgtEl>
                                        <p:attrNameLst>
                                          <p:attrName>ppt_y</p:attrName>
                                        </p:attrNameLst>
                                      </p:cBhvr>
                                      <p:tavLst>
                                        <p:tav tm="0">
                                          <p:val>
                                            <p:strVal val="#ppt_y"/>
                                          </p:val>
                                        </p:tav>
                                        <p:tav tm="100000">
                                          <p:val>
                                            <p:strVal val="#ppt_y"/>
                                          </p:val>
                                        </p:tav>
                                      </p:tavLst>
                                    </p:anim>
                                    <p:anim calcmode="lin" valueType="num">
                                      <p:cBhvr>
                                        <p:cTn id="33" dur="500" fill="hold"/>
                                        <p:tgtEl>
                                          <p:spTgt spid="1654786">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1654786">
                                            <p:txEl>
                                              <p:pRg st="4" end="4"/>
                                            </p:txEl>
                                          </p:spTgt>
                                        </p:tgtEl>
                                        <p:attrNameLst>
                                          <p:attrName>ppt_h</p:attrName>
                                        </p:attrNameLst>
                                      </p:cBhvr>
                                      <p:tavLst>
                                        <p:tav tm="0">
                                          <p:val>
                                            <p:strVal val="#ppt_h"/>
                                          </p:val>
                                        </p:tav>
                                        <p:tav tm="100000">
                                          <p:val>
                                            <p:strVal val="#ppt_h"/>
                                          </p:val>
                                        </p:tav>
                                      </p:tavLst>
                                    </p:anim>
                                  </p:childTnLst>
                                </p:cTn>
                              </p:par>
                              <p:par>
                                <p:cTn id="35" presetID="17" presetClass="entr" presetSubtype="8" fill="hold" grpId="0" nodeType="withEffect">
                                  <p:stCondLst>
                                    <p:cond delay="0"/>
                                  </p:stCondLst>
                                  <p:childTnLst>
                                    <p:set>
                                      <p:cBhvr>
                                        <p:cTn id="36" dur="1" fill="hold">
                                          <p:stCondLst>
                                            <p:cond delay="0"/>
                                          </p:stCondLst>
                                        </p:cTn>
                                        <p:tgtEl>
                                          <p:spTgt spid="1654786">
                                            <p:txEl>
                                              <p:pRg st="5" end="5"/>
                                            </p:txEl>
                                          </p:spTgt>
                                        </p:tgtEl>
                                        <p:attrNameLst>
                                          <p:attrName>style.visibility</p:attrName>
                                        </p:attrNameLst>
                                      </p:cBhvr>
                                      <p:to>
                                        <p:strVal val="visible"/>
                                      </p:to>
                                    </p:set>
                                    <p:anim calcmode="lin" valueType="num">
                                      <p:cBhvr>
                                        <p:cTn id="37" dur="500" fill="hold"/>
                                        <p:tgtEl>
                                          <p:spTgt spid="1654786">
                                            <p:txEl>
                                              <p:pRg st="5" end="5"/>
                                            </p:txEl>
                                          </p:spTgt>
                                        </p:tgtEl>
                                        <p:attrNameLst>
                                          <p:attrName>ppt_x</p:attrName>
                                        </p:attrNameLst>
                                      </p:cBhvr>
                                      <p:tavLst>
                                        <p:tav tm="0">
                                          <p:val>
                                            <p:strVal val="#ppt_x-#ppt_w/2"/>
                                          </p:val>
                                        </p:tav>
                                        <p:tav tm="100000">
                                          <p:val>
                                            <p:strVal val="#ppt_x"/>
                                          </p:val>
                                        </p:tav>
                                      </p:tavLst>
                                    </p:anim>
                                    <p:anim calcmode="lin" valueType="num">
                                      <p:cBhvr>
                                        <p:cTn id="38" dur="500" fill="hold"/>
                                        <p:tgtEl>
                                          <p:spTgt spid="1654786">
                                            <p:txEl>
                                              <p:pRg st="5" end="5"/>
                                            </p:txEl>
                                          </p:spTgt>
                                        </p:tgtEl>
                                        <p:attrNameLst>
                                          <p:attrName>ppt_y</p:attrName>
                                        </p:attrNameLst>
                                      </p:cBhvr>
                                      <p:tavLst>
                                        <p:tav tm="0">
                                          <p:val>
                                            <p:strVal val="#ppt_y"/>
                                          </p:val>
                                        </p:tav>
                                        <p:tav tm="100000">
                                          <p:val>
                                            <p:strVal val="#ppt_y"/>
                                          </p:val>
                                        </p:tav>
                                      </p:tavLst>
                                    </p:anim>
                                    <p:anim calcmode="lin" valueType="num">
                                      <p:cBhvr>
                                        <p:cTn id="39" dur="500" fill="hold"/>
                                        <p:tgtEl>
                                          <p:spTgt spid="1654786">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1654786">
                                            <p:txEl>
                                              <p:pRg st="5" end="5"/>
                                            </p:txEl>
                                          </p:spTgt>
                                        </p:tgtEl>
                                        <p:attrNameLst>
                                          <p:attrName>ppt_h</p:attrName>
                                        </p:attrNameLst>
                                      </p:cBhvr>
                                      <p:tavLst>
                                        <p:tav tm="0">
                                          <p:val>
                                            <p:strVal val="#ppt_h"/>
                                          </p:val>
                                        </p:tav>
                                        <p:tav tm="100000">
                                          <p:val>
                                            <p:strVal val="#ppt_h"/>
                                          </p:val>
                                        </p:tav>
                                      </p:tavLst>
                                    </p:anim>
                                  </p:childTnLst>
                                </p:cTn>
                              </p:par>
                              <p:par>
                                <p:cTn id="41" presetID="17" presetClass="entr" presetSubtype="8" fill="hold" grpId="0" nodeType="withEffect">
                                  <p:stCondLst>
                                    <p:cond delay="0"/>
                                  </p:stCondLst>
                                  <p:childTnLst>
                                    <p:set>
                                      <p:cBhvr>
                                        <p:cTn id="42" dur="1" fill="hold">
                                          <p:stCondLst>
                                            <p:cond delay="0"/>
                                          </p:stCondLst>
                                        </p:cTn>
                                        <p:tgtEl>
                                          <p:spTgt spid="1654786">
                                            <p:txEl>
                                              <p:pRg st="6" end="6"/>
                                            </p:txEl>
                                          </p:spTgt>
                                        </p:tgtEl>
                                        <p:attrNameLst>
                                          <p:attrName>style.visibility</p:attrName>
                                        </p:attrNameLst>
                                      </p:cBhvr>
                                      <p:to>
                                        <p:strVal val="visible"/>
                                      </p:to>
                                    </p:set>
                                    <p:anim calcmode="lin" valueType="num">
                                      <p:cBhvr>
                                        <p:cTn id="43" dur="500" fill="hold"/>
                                        <p:tgtEl>
                                          <p:spTgt spid="1654786">
                                            <p:txEl>
                                              <p:pRg st="6" end="6"/>
                                            </p:txEl>
                                          </p:spTgt>
                                        </p:tgtEl>
                                        <p:attrNameLst>
                                          <p:attrName>ppt_x</p:attrName>
                                        </p:attrNameLst>
                                      </p:cBhvr>
                                      <p:tavLst>
                                        <p:tav tm="0">
                                          <p:val>
                                            <p:strVal val="#ppt_x-#ppt_w/2"/>
                                          </p:val>
                                        </p:tav>
                                        <p:tav tm="100000">
                                          <p:val>
                                            <p:strVal val="#ppt_x"/>
                                          </p:val>
                                        </p:tav>
                                      </p:tavLst>
                                    </p:anim>
                                    <p:anim calcmode="lin" valueType="num">
                                      <p:cBhvr>
                                        <p:cTn id="44" dur="500" fill="hold"/>
                                        <p:tgtEl>
                                          <p:spTgt spid="1654786">
                                            <p:txEl>
                                              <p:pRg st="6" end="6"/>
                                            </p:txEl>
                                          </p:spTgt>
                                        </p:tgtEl>
                                        <p:attrNameLst>
                                          <p:attrName>ppt_y</p:attrName>
                                        </p:attrNameLst>
                                      </p:cBhvr>
                                      <p:tavLst>
                                        <p:tav tm="0">
                                          <p:val>
                                            <p:strVal val="#ppt_y"/>
                                          </p:val>
                                        </p:tav>
                                        <p:tav tm="100000">
                                          <p:val>
                                            <p:strVal val="#ppt_y"/>
                                          </p:val>
                                        </p:tav>
                                      </p:tavLst>
                                    </p:anim>
                                    <p:anim calcmode="lin" valueType="num">
                                      <p:cBhvr>
                                        <p:cTn id="45" dur="500" fill="hold"/>
                                        <p:tgtEl>
                                          <p:spTgt spid="1654786">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1654786">
                                            <p:txEl>
                                              <p:pRg st="6" end="6"/>
                                            </p:txEl>
                                          </p:spTgt>
                                        </p:tgtEl>
                                        <p:attrNameLst>
                                          <p:attrName>ppt_h</p:attrName>
                                        </p:attrNameLst>
                                      </p:cBhvr>
                                      <p:tavLst>
                                        <p:tav tm="0">
                                          <p:val>
                                            <p:strVal val="#ppt_h"/>
                                          </p:val>
                                        </p:tav>
                                        <p:tav tm="100000">
                                          <p:val>
                                            <p:strVal val="#ppt_h"/>
                                          </p:val>
                                        </p:tav>
                                      </p:tavLst>
                                    </p:anim>
                                  </p:childTnLst>
                                </p:cTn>
                              </p:par>
                              <p:par>
                                <p:cTn id="47" presetID="17" presetClass="entr" presetSubtype="8" fill="hold" grpId="0" nodeType="withEffect">
                                  <p:stCondLst>
                                    <p:cond delay="0"/>
                                  </p:stCondLst>
                                  <p:childTnLst>
                                    <p:set>
                                      <p:cBhvr>
                                        <p:cTn id="48" dur="1" fill="hold">
                                          <p:stCondLst>
                                            <p:cond delay="0"/>
                                          </p:stCondLst>
                                        </p:cTn>
                                        <p:tgtEl>
                                          <p:spTgt spid="1654786">
                                            <p:txEl>
                                              <p:pRg st="7" end="7"/>
                                            </p:txEl>
                                          </p:spTgt>
                                        </p:tgtEl>
                                        <p:attrNameLst>
                                          <p:attrName>style.visibility</p:attrName>
                                        </p:attrNameLst>
                                      </p:cBhvr>
                                      <p:to>
                                        <p:strVal val="visible"/>
                                      </p:to>
                                    </p:set>
                                    <p:anim calcmode="lin" valueType="num">
                                      <p:cBhvr>
                                        <p:cTn id="49" dur="500" fill="hold"/>
                                        <p:tgtEl>
                                          <p:spTgt spid="1654786">
                                            <p:txEl>
                                              <p:pRg st="7" end="7"/>
                                            </p:txEl>
                                          </p:spTgt>
                                        </p:tgtEl>
                                        <p:attrNameLst>
                                          <p:attrName>ppt_x</p:attrName>
                                        </p:attrNameLst>
                                      </p:cBhvr>
                                      <p:tavLst>
                                        <p:tav tm="0">
                                          <p:val>
                                            <p:strVal val="#ppt_x-#ppt_w/2"/>
                                          </p:val>
                                        </p:tav>
                                        <p:tav tm="100000">
                                          <p:val>
                                            <p:strVal val="#ppt_x"/>
                                          </p:val>
                                        </p:tav>
                                      </p:tavLst>
                                    </p:anim>
                                    <p:anim calcmode="lin" valueType="num">
                                      <p:cBhvr>
                                        <p:cTn id="50" dur="500" fill="hold"/>
                                        <p:tgtEl>
                                          <p:spTgt spid="1654786">
                                            <p:txEl>
                                              <p:pRg st="7" end="7"/>
                                            </p:txEl>
                                          </p:spTgt>
                                        </p:tgtEl>
                                        <p:attrNameLst>
                                          <p:attrName>ppt_y</p:attrName>
                                        </p:attrNameLst>
                                      </p:cBhvr>
                                      <p:tavLst>
                                        <p:tav tm="0">
                                          <p:val>
                                            <p:strVal val="#ppt_y"/>
                                          </p:val>
                                        </p:tav>
                                        <p:tav tm="100000">
                                          <p:val>
                                            <p:strVal val="#ppt_y"/>
                                          </p:val>
                                        </p:tav>
                                      </p:tavLst>
                                    </p:anim>
                                    <p:anim calcmode="lin" valueType="num">
                                      <p:cBhvr>
                                        <p:cTn id="51" dur="500" fill="hold"/>
                                        <p:tgtEl>
                                          <p:spTgt spid="1654786">
                                            <p:txEl>
                                              <p:pRg st="7" end="7"/>
                                            </p:txEl>
                                          </p:spTgt>
                                        </p:tgtEl>
                                        <p:attrNameLst>
                                          <p:attrName>ppt_w</p:attrName>
                                        </p:attrNameLst>
                                      </p:cBhvr>
                                      <p:tavLst>
                                        <p:tav tm="0">
                                          <p:val>
                                            <p:fltVal val="0"/>
                                          </p:val>
                                        </p:tav>
                                        <p:tav tm="100000">
                                          <p:val>
                                            <p:strVal val="#ppt_w"/>
                                          </p:val>
                                        </p:tav>
                                      </p:tavLst>
                                    </p:anim>
                                    <p:anim calcmode="lin" valueType="num">
                                      <p:cBhvr>
                                        <p:cTn id="52" dur="500" fill="hold"/>
                                        <p:tgtEl>
                                          <p:spTgt spid="1654786">
                                            <p:txEl>
                                              <p:pRg st="7" end="7"/>
                                            </p:txEl>
                                          </p:spTgt>
                                        </p:tgtEl>
                                        <p:attrNameLst>
                                          <p:attrName>ppt_h</p:attrName>
                                        </p:attrNameLst>
                                      </p:cBhvr>
                                      <p:tavLst>
                                        <p:tav tm="0">
                                          <p:val>
                                            <p:strVal val="#ppt_h"/>
                                          </p:val>
                                        </p:tav>
                                        <p:tav tm="100000">
                                          <p:val>
                                            <p:strVal val="#ppt_h"/>
                                          </p:val>
                                        </p:tav>
                                      </p:tavLst>
                                    </p:anim>
                                  </p:childTnLst>
                                </p:cTn>
                              </p:par>
                              <p:par>
                                <p:cTn id="53" presetID="17" presetClass="entr" presetSubtype="8" fill="hold" grpId="0" nodeType="withEffect">
                                  <p:stCondLst>
                                    <p:cond delay="0"/>
                                  </p:stCondLst>
                                  <p:childTnLst>
                                    <p:set>
                                      <p:cBhvr>
                                        <p:cTn id="54" dur="1" fill="hold">
                                          <p:stCondLst>
                                            <p:cond delay="0"/>
                                          </p:stCondLst>
                                        </p:cTn>
                                        <p:tgtEl>
                                          <p:spTgt spid="1654786">
                                            <p:txEl>
                                              <p:pRg st="8" end="8"/>
                                            </p:txEl>
                                          </p:spTgt>
                                        </p:tgtEl>
                                        <p:attrNameLst>
                                          <p:attrName>style.visibility</p:attrName>
                                        </p:attrNameLst>
                                      </p:cBhvr>
                                      <p:to>
                                        <p:strVal val="visible"/>
                                      </p:to>
                                    </p:set>
                                    <p:anim calcmode="lin" valueType="num">
                                      <p:cBhvr>
                                        <p:cTn id="55" dur="500" fill="hold"/>
                                        <p:tgtEl>
                                          <p:spTgt spid="1654786">
                                            <p:txEl>
                                              <p:pRg st="8" end="8"/>
                                            </p:txEl>
                                          </p:spTgt>
                                        </p:tgtEl>
                                        <p:attrNameLst>
                                          <p:attrName>ppt_x</p:attrName>
                                        </p:attrNameLst>
                                      </p:cBhvr>
                                      <p:tavLst>
                                        <p:tav tm="0">
                                          <p:val>
                                            <p:strVal val="#ppt_x-#ppt_w/2"/>
                                          </p:val>
                                        </p:tav>
                                        <p:tav tm="100000">
                                          <p:val>
                                            <p:strVal val="#ppt_x"/>
                                          </p:val>
                                        </p:tav>
                                      </p:tavLst>
                                    </p:anim>
                                    <p:anim calcmode="lin" valueType="num">
                                      <p:cBhvr>
                                        <p:cTn id="56" dur="500" fill="hold"/>
                                        <p:tgtEl>
                                          <p:spTgt spid="1654786">
                                            <p:txEl>
                                              <p:pRg st="8" end="8"/>
                                            </p:txEl>
                                          </p:spTgt>
                                        </p:tgtEl>
                                        <p:attrNameLst>
                                          <p:attrName>ppt_y</p:attrName>
                                        </p:attrNameLst>
                                      </p:cBhvr>
                                      <p:tavLst>
                                        <p:tav tm="0">
                                          <p:val>
                                            <p:strVal val="#ppt_y"/>
                                          </p:val>
                                        </p:tav>
                                        <p:tav tm="100000">
                                          <p:val>
                                            <p:strVal val="#ppt_y"/>
                                          </p:val>
                                        </p:tav>
                                      </p:tavLst>
                                    </p:anim>
                                    <p:anim calcmode="lin" valueType="num">
                                      <p:cBhvr>
                                        <p:cTn id="57" dur="500" fill="hold"/>
                                        <p:tgtEl>
                                          <p:spTgt spid="1654786">
                                            <p:txEl>
                                              <p:pRg st="8" end="8"/>
                                            </p:txEl>
                                          </p:spTgt>
                                        </p:tgtEl>
                                        <p:attrNameLst>
                                          <p:attrName>ppt_w</p:attrName>
                                        </p:attrNameLst>
                                      </p:cBhvr>
                                      <p:tavLst>
                                        <p:tav tm="0">
                                          <p:val>
                                            <p:fltVal val="0"/>
                                          </p:val>
                                        </p:tav>
                                        <p:tav tm="100000">
                                          <p:val>
                                            <p:strVal val="#ppt_w"/>
                                          </p:val>
                                        </p:tav>
                                      </p:tavLst>
                                    </p:anim>
                                    <p:anim calcmode="lin" valueType="num">
                                      <p:cBhvr>
                                        <p:cTn id="58" dur="500" fill="hold"/>
                                        <p:tgtEl>
                                          <p:spTgt spid="1654786">
                                            <p:txEl>
                                              <p:pRg st="8" end="8"/>
                                            </p:txEl>
                                          </p:spTgt>
                                        </p:tgtEl>
                                        <p:attrNameLst>
                                          <p:attrName>ppt_h</p:attrName>
                                        </p:attrNameLst>
                                      </p:cBhvr>
                                      <p:tavLst>
                                        <p:tav tm="0">
                                          <p:val>
                                            <p:strVal val="#ppt_h"/>
                                          </p:val>
                                        </p:tav>
                                        <p:tav tm="100000">
                                          <p:val>
                                            <p:strVal val="#ppt_h"/>
                                          </p:val>
                                        </p:tav>
                                      </p:tavLst>
                                    </p:anim>
                                  </p:childTnLst>
                                </p:cTn>
                              </p:par>
                              <p:par>
                                <p:cTn id="59" presetID="17" presetClass="entr" presetSubtype="8" fill="hold" grpId="0" nodeType="withEffect">
                                  <p:stCondLst>
                                    <p:cond delay="0"/>
                                  </p:stCondLst>
                                  <p:childTnLst>
                                    <p:set>
                                      <p:cBhvr>
                                        <p:cTn id="60" dur="1" fill="hold">
                                          <p:stCondLst>
                                            <p:cond delay="0"/>
                                          </p:stCondLst>
                                        </p:cTn>
                                        <p:tgtEl>
                                          <p:spTgt spid="1654786">
                                            <p:txEl>
                                              <p:pRg st="10" end="10"/>
                                            </p:txEl>
                                          </p:spTgt>
                                        </p:tgtEl>
                                        <p:attrNameLst>
                                          <p:attrName>style.visibility</p:attrName>
                                        </p:attrNameLst>
                                      </p:cBhvr>
                                      <p:to>
                                        <p:strVal val="visible"/>
                                      </p:to>
                                    </p:set>
                                    <p:anim calcmode="lin" valueType="num">
                                      <p:cBhvr>
                                        <p:cTn id="61" dur="500" fill="hold"/>
                                        <p:tgtEl>
                                          <p:spTgt spid="1654786">
                                            <p:txEl>
                                              <p:pRg st="10" end="10"/>
                                            </p:txEl>
                                          </p:spTgt>
                                        </p:tgtEl>
                                        <p:attrNameLst>
                                          <p:attrName>ppt_x</p:attrName>
                                        </p:attrNameLst>
                                      </p:cBhvr>
                                      <p:tavLst>
                                        <p:tav tm="0">
                                          <p:val>
                                            <p:strVal val="#ppt_x-#ppt_w/2"/>
                                          </p:val>
                                        </p:tav>
                                        <p:tav tm="100000">
                                          <p:val>
                                            <p:strVal val="#ppt_x"/>
                                          </p:val>
                                        </p:tav>
                                      </p:tavLst>
                                    </p:anim>
                                    <p:anim calcmode="lin" valueType="num">
                                      <p:cBhvr>
                                        <p:cTn id="62" dur="500" fill="hold"/>
                                        <p:tgtEl>
                                          <p:spTgt spid="1654786">
                                            <p:txEl>
                                              <p:pRg st="10" end="10"/>
                                            </p:txEl>
                                          </p:spTgt>
                                        </p:tgtEl>
                                        <p:attrNameLst>
                                          <p:attrName>ppt_y</p:attrName>
                                        </p:attrNameLst>
                                      </p:cBhvr>
                                      <p:tavLst>
                                        <p:tav tm="0">
                                          <p:val>
                                            <p:strVal val="#ppt_y"/>
                                          </p:val>
                                        </p:tav>
                                        <p:tav tm="100000">
                                          <p:val>
                                            <p:strVal val="#ppt_y"/>
                                          </p:val>
                                        </p:tav>
                                      </p:tavLst>
                                    </p:anim>
                                    <p:anim calcmode="lin" valueType="num">
                                      <p:cBhvr>
                                        <p:cTn id="63" dur="500" fill="hold"/>
                                        <p:tgtEl>
                                          <p:spTgt spid="1654786">
                                            <p:txEl>
                                              <p:pRg st="10" end="10"/>
                                            </p:txEl>
                                          </p:spTgt>
                                        </p:tgtEl>
                                        <p:attrNameLst>
                                          <p:attrName>ppt_w</p:attrName>
                                        </p:attrNameLst>
                                      </p:cBhvr>
                                      <p:tavLst>
                                        <p:tav tm="0">
                                          <p:val>
                                            <p:fltVal val="0"/>
                                          </p:val>
                                        </p:tav>
                                        <p:tav tm="100000">
                                          <p:val>
                                            <p:strVal val="#ppt_w"/>
                                          </p:val>
                                        </p:tav>
                                      </p:tavLst>
                                    </p:anim>
                                    <p:anim calcmode="lin" valueType="num">
                                      <p:cBhvr>
                                        <p:cTn id="64" dur="500" fill="hold"/>
                                        <p:tgtEl>
                                          <p:spTgt spid="1654786">
                                            <p:txEl>
                                              <p:pRg st="10" end="10"/>
                                            </p:txEl>
                                          </p:spTgt>
                                        </p:tgtEl>
                                        <p:attrNameLst>
                                          <p:attrName>ppt_h</p:attrName>
                                        </p:attrNameLst>
                                      </p:cBhvr>
                                      <p:tavLst>
                                        <p:tav tm="0">
                                          <p:val>
                                            <p:strVal val="#ppt_h"/>
                                          </p:val>
                                        </p:tav>
                                        <p:tav tm="100000">
                                          <p:val>
                                            <p:strVal val="#ppt_h"/>
                                          </p:val>
                                        </p:tav>
                                      </p:tavLst>
                                    </p:anim>
                                  </p:childTnLst>
                                </p:cTn>
                              </p:par>
                              <p:par>
                                <p:cTn id="65" presetID="17" presetClass="entr" presetSubtype="8" fill="hold" grpId="0" nodeType="withEffect">
                                  <p:stCondLst>
                                    <p:cond delay="0"/>
                                  </p:stCondLst>
                                  <p:childTnLst>
                                    <p:set>
                                      <p:cBhvr>
                                        <p:cTn id="66" dur="1" fill="hold">
                                          <p:stCondLst>
                                            <p:cond delay="0"/>
                                          </p:stCondLst>
                                        </p:cTn>
                                        <p:tgtEl>
                                          <p:spTgt spid="1654786">
                                            <p:txEl>
                                              <p:pRg st="11" end="11"/>
                                            </p:txEl>
                                          </p:spTgt>
                                        </p:tgtEl>
                                        <p:attrNameLst>
                                          <p:attrName>style.visibility</p:attrName>
                                        </p:attrNameLst>
                                      </p:cBhvr>
                                      <p:to>
                                        <p:strVal val="visible"/>
                                      </p:to>
                                    </p:set>
                                    <p:anim calcmode="lin" valueType="num">
                                      <p:cBhvr>
                                        <p:cTn id="67" dur="500" fill="hold"/>
                                        <p:tgtEl>
                                          <p:spTgt spid="1654786">
                                            <p:txEl>
                                              <p:pRg st="11" end="11"/>
                                            </p:txEl>
                                          </p:spTgt>
                                        </p:tgtEl>
                                        <p:attrNameLst>
                                          <p:attrName>ppt_x</p:attrName>
                                        </p:attrNameLst>
                                      </p:cBhvr>
                                      <p:tavLst>
                                        <p:tav tm="0">
                                          <p:val>
                                            <p:strVal val="#ppt_x-#ppt_w/2"/>
                                          </p:val>
                                        </p:tav>
                                        <p:tav tm="100000">
                                          <p:val>
                                            <p:strVal val="#ppt_x"/>
                                          </p:val>
                                        </p:tav>
                                      </p:tavLst>
                                    </p:anim>
                                    <p:anim calcmode="lin" valueType="num">
                                      <p:cBhvr>
                                        <p:cTn id="68" dur="500" fill="hold"/>
                                        <p:tgtEl>
                                          <p:spTgt spid="1654786">
                                            <p:txEl>
                                              <p:pRg st="11" end="11"/>
                                            </p:txEl>
                                          </p:spTgt>
                                        </p:tgtEl>
                                        <p:attrNameLst>
                                          <p:attrName>ppt_y</p:attrName>
                                        </p:attrNameLst>
                                      </p:cBhvr>
                                      <p:tavLst>
                                        <p:tav tm="0">
                                          <p:val>
                                            <p:strVal val="#ppt_y"/>
                                          </p:val>
                                        </p:tav>
                                        <p:tav tm="100000">
                                          <p:val>
                                            <p:strVal val="#ppt_y"/>
                                          </p:val>
                                        </p:tav>
                                      </p:tavLst>
                                    </p:anim>
                                    <p:anim calcmode="lin" valueType="num">
                                      <p:cBhvr>
                                        <p:cTn id="69" dur="500" fill="hold"/>
                                        <p:tgtEl>
                                          <p:spTgt spid="1654786">
                                            <p:txEl>
                                              <p:pRg st="11" end="11"/>
                                            </p:txEl>
                                          </p:spTgt>
                                        </p:tgtEl>
                                        <p:attrNameLst>
                                          <p:attrName>ppt_w</p:attrName>
                                        </p:attrNameLst>
                                      </p:cBhvr>
                                      <p:tavLst>
                                        <p:tav tm="0">
                                          <p:val>
                                            <p:fltVal val="0"/>
                                          </p:val>
                                        </p:tav>
                                        <p:tav tm="100000">
                                          <p:val>
                                            <p:strVal val="#ppt_w"/>
                                          </p:val>
                                        </p:tav>
                                      </p:tavLst>
                                    </p:anim>
                                    <p:anim calcmode="lin" valueType="num">
                                      <p:cBhvr>
                                        <p:cTn id="70" dur="500" fill="hold"/>
                                        <p:tgtEl>
                                          <p:spTgt spid="1654786">
                                            <p:txEl>
                                              <p:pRg st="11" end="11"/>
                                            </p:txEl>
                                          </p:spTgt>
                                        </p:tgtEl>
                                        <p:attrNameLst>
                                          <p:attrName>ppt_h</p:attrName>
                                        </p:attrNameLst>
                                      </p:cBhvr>
                                      <p:tavLst>
                                        <p:tav tm="0">
                                          <p:val>
                                            <p:strVal val="#ppt_h"/>
                                          </p:val>
                                        </p:tav>
                                        <p:tav tm="100000">
                                          <p:val>
                                            <p:strVal val="#ppt_h"/>
                                          </p:val>
                                        </p:tav>
                                      </p:tavLst>
                                    </p:anim>
                                  </p:childTnLst>
                                </p:cTn>
                              </p:par>
                              <p:par>
                                <p:cTn id="71" presetID="17" presetClass="entr" presetSubtype="8" fill="hold" grpId="0" nodeType="withEffect">
                                  <p:stCondLst>
                                    <p:cond delay="0"/>
                                  </p:stCondLst>
                                  <p:childTnLst>
                                    <p:set>
                                      <p:cBhvr>
                                        <p:cTn id="72" dur="1" fill="hold">
                                          <p:stCondLst>
                                            <p:cond delay="0"/>
                                          </p:stCondLst>
                                        </p:cTn>
                                        <p:tgtEl>
                                          <p:spTgt spid="1654786">
                                            <p:txEl>
                                              <p:pRg st="12" end="12"/>
                                            </p:txEl>
                                          </p:spTgt>
                                        </p:tgtEl>
                                        <p:attrNameLst>
                                          <p:attrName>style.visibility</p:attrName>
                                        </p:attrNameLst>
                                      </p:cBhvr>
                                      <p:to>
                                        <p:strVal val="visible"/>
                                      </p:to>
                                    </p:set>
                                    <p:anim calcmode="lin" valueType="num">
                                      <p:cBhvr>
                                        <p:cTn id="73" dur="500" fill="hold"/>
                                        <p:tgtEl>
                                          <p:spTgt spid="1654786">
                                            <p:txEl>
                                              <p:pRg st="12" end="12"/>
                                            </p:txEl>
                                          </p:spTgt>
                                        </p:tgtEl>
                                        <p:attrNameLst>
                                          <p:attrName>ppt_x</p:attrName>
                                        </p:attrNameLst>
                                      </p:cBhvr>
                                      <p:tavLst>
                                        <p:tav tm="0">
                                          <p:val>
                                            <p:strVal val="#ppt_x-#ppt_w/2"/>
                                          </p:val>
                                        </p:tav>
                                        <p:tav tm="100000">
                                          <p:val>
                                            <p:strVal val="#ppt_x"/>
                                          </p:val>
                                        </p:tav>
                                      </p:tavLst>
                                    </p:anim>
                                    <p:anim calcmode="lin" valueType="num">
                                      <p:cBhvr>
                                        <p:cTn id="74" dur="500" fill="hold"/>
                                        <p:tgtEl>
                                          <p:spTgt spid="1654786">
                                            <p:txEl>
                                              <p:pRg st="12" end="12"/>
                                            </p:txEl>
                                          </p:spTgt>
                                        </p:tgtEl>
                                        <p:attrNameLst>
                                          <p:attrName>ppt_y</p:attrName>
                                        </p:attrNameLst>
                                      </p:cBhvr>
                                      <p:tavLst>
                                        <p:tav tm="0">
                                          <p:val>
                                            <p:strVal val="#ppt_y"/>
                                          </p:val>
                                        </p:tav>
                                        <p:tav tm="100000">
                                          <p:val>
                                            <p:strVal val="#ppt_y"/>
                                          </p:val>
                                        </p:tav>
                                      </p:tavLst>
                                    </p:anim>
                                    <p:anim calcmode="lin" valueType="num">
                                      <p:cBhvr>
                                        <p:cTn id="75" dur="500" fill="hold"/>
                                        <p:tgtEl>
                                          <p:spTgt spid="1654786">
                                            <p:txEl>
                                              <p:pRg st="12" end="12"/>
                                            </p:txEl>
                                          </p:spTgt>
                                        </p:tgtEl>
                                        <p:attrNameLst>
                                          <p:attrName>ppt_w</p:attrName>
                                        </p:attrNameLst>
                                      </p:cBhvr>
                                      <p:tavLst>
                                        <p:tav tm="0">
                                          <p:val>
                                            <p:fltVal val="0"/>
                                          </p:val>
                                        </p:tav>
                                        <p:tav tm="100000">
                                          <p:val>
                                            <p:strVal val="#ppt_w"/>
                                          </p:val>
                                        </p:tav>
                                      </p:tavLst>
                                    </p:anim>
                                    <p:anim calcmode="lin" valueType="num">
                                      <p:cBhvr>
                                        <p:cTn id="76" dur="500" fill="hold"/>
                                        <p:tgtEl>
                                          <p:spTgt spid="1654786">
                                            <p:txEl>
                                              <p:pRg st="12" end="12"/>
                                            </p:txEl>
                                          </p:spTgt>
                                        </p:tgtEl>
                                        <p:attrNameLst>
                                          <p:attrName>ppt_h</p:attrName>
                                        </p:attrNameLst>
                                      </p:cBhvr>
                                      <p:tavLst>
                                        <p:tav tm="0">
                                          <p:val>
                                            <p:strVal val="#ppt_h"/>
                                          </p:val>
                                        </p:tav>
                                        <p:tav tm="100000">
                                          <p:val>
                                            <p:strVal val="#ppt_h"/>
                                          </p:val>
                                        </p:tav>
                                      </p:tavLst>
                                    </p:anim>
                                  </p:childTnLst>
                                </p:cTn>
                              </p:par>
                              <p:par>
                                <p:cTn id="77" presetID="17" presetClass="entr" presetSubtype="8" fill="hold" grpId="0" nodeType="withEffect">
                                  <p:stCondLst>
                                    <p:cond delay="0"/>
                                  </p:stCondLst>
                                  <p:childTnLst>
                                    <p:set>
                                      <p:cBhvr>
                                        <p:cTn id="78" dur="1" fill="hold">
                                          <p:stCondLst>
                                            <p:cond delay="0"/>
                                          </p:stCondLst>
                                        </p:cTn>
                                        <p:tgtEl>
                                          <p:spTgt spid="1654786">
                                            <p:txEl>
                                              <p:pRg st="13" end="13"/>
                                            </p:txEl>
                                          </p:spTgt>
                                        </p:tgtEl>
                                        <p:attrNameLst>
                                          <p:attrName>style.visibility</p:attrName>
                                        </p:attrNameLst>
                                      </p:cBhvr>
                                      <p:to>
                                        <p:strVal val="visible"/>
                                      </p:to>
                                    </p:set>
                                    <p:anim calcmode="lin" valueType="num">
                                      <p:cBhvr>
                                        <p:cTn id="79" dur="500" fill="hold"/>
                                        <p:tgtEl>
                                          <p:spTgt spid="1654786">
                                            <p:txEl>
                                              <p:pRg st="13" end="13"/>
                                            </p:txEl>
                                          </p:spTgt>
                                        </p:tgtEl>
                                        <p:attrNameLst>
                                          <p:attrName>ppt_x</p:attrName>
                                        </p:attrNameLst>
                                      </p:cBhvr>
                                      <p:tavLst>
                                        <p:tav tm="0">
                                          <p:val>
                                            <p:strVal val="#ppt_x-#ppt_w/2"/>
                                          </p:val>
                                        </p:tav>
                                        <p:tav tm="100000">
                                          <p:val>
                                            <p:strVal val="#ppt_x"/>
                                          </p:val>
                                        </p:tav>
                                      </p:tavLst>
                                    </p:anim>
                                    <p:anim calcmode="lin" valueType="num">
                                      <p:cBhvr>
                                        <p:cTn id="80" dur="500" fill="hold"/>
                                        <p:tgtEl>
                                          <p:spTgt spid="1654786">
                                            <p:txEl>
                                              <p:pRg st="13" end="13"/>
                                            </p:txEl>
                                          </p:spTgt>
                                        </p:tgtEl>
                                        <p:attrNameLst>
                                          <p:attrName>ppt_y</p:attrName>
                                        </p:attrNameLst>
                                      </p:cBhvr>
                                      <p:tavLst>
                                        <p:tav tm="0">
                                          <p:val>
                                            <p:strVal val="#ppt_y"/>
                                          </p:val>
                                        </p:tav>
                                        <p:tav tm="100000">
                                          <p:val>
                                            <p:strVal val="#ppt_y"/>
                                          </p:val>
                                        </p:tav>
                                      </p:tavLst>
                                    </p:anim>
                                    <p:anim calcmode="lin" valueType="num">
                                      <p:cBhvr>
                                        <p:cTn id="81" dur="500" fill="hold"/>
                                        <p:tgtEl>
                                          <p:spTgt spid="1654786">
                                            <p:txEl>
                                              <p:pRg st="13" end="13"/>
                                            </p:txEl>
                                          </p:spTgt>
                                        </p:tgtEl>
                                        <p:attrNameLst>
                                          <p:attrName>ppt_w</p:attrName>
                                        </p:attrNameLst>
                                      </p:cBhvr>
                                      <p:tavLst>
                                        <p:tav tm="0">
                                          <p:val>
                                            <p:fltVal val="0"/>
                                          </p:val>
                                        </p:tav>
                                        <p:tav tm="100000">
                                          <p:val>
                                            <p:strVal val="#ppt_w"/>
                                          </p:val>
                                        </p:tav>
                                      </p:tavLst>
                                    </p:anim>
                                    <p:anim calcmode="lin" valueType="num">
                                      <p:cBhvr>
                                        <p:cTn id="82" dur="500" fill="hold"/>
                                        <p:tgtEl>
                                          <p:spTgt spid="1654786">
                                            <p:txEl>
                                              <p:pRg st="13" end="13"/>
                                            </p:txEl>
                                          </p:spTgt>
                                        </p:tgtEl>
                                        <p:attrNameLst>
                                          <p:attrName>ppt_h</p:attrName>
                                        </p:attrNameLst>
                                      </p:cBhvr>
                                      <p:tavLst>
                                        <p:tav tm="0">
                                          <p:val>
                                            <p:strVal val="#ppt_h"/>
                                          </p:val>
                                        </p:tav>
                                        <p:tav tm="100000">
                                          <p:val>
                                            <p:strVal val="#ppt_h"/>
                                          </p:val>
                                        </p:tav>
                                      </p:tavLst>
                                    </p:anim>
                                  </p:childTnLst>
                                </p:cTn>
                              </p:par>
                              <p:par>
                                <p:cTn id="83" presetID="17" presetClass="entr" presetSubtype="8" fill="hold" grpId="0" nodeType="withEffect">
                                  <p:stCondLst>
                                    <p:cond delay="0"/>
                                  </p:stCondLst>
                                  <p:childTnLst>
                                    <p:set>
                                      <p:cBhvr>
                                        <p:cTn id="84" dur="1" fill="hold">
                                          <p:stCondLst>
                                            <p:cond delay="0"/>
                                          </p:stCondLst>
                                        </p:cTn>
                                        <p:tgtEl>
                                          <p:spTgt spid="1654786">
                                            <p:txEl>
                                              <p:pRg st="14" end="14"/>
                                            </p:txEl>
                                          </p:spTgt>
                                        </p:tgtEl>
                                        <p:attrNameLst>
                                          <p:attrName>style.visibility</p:attrName>
                                        </p:attrNameLst>
                                      </p:cBhvr>
                                      <p:to>
                                        <p:strVal val="visible"/>
                                      </p:to>
                                    </p:set>
                                    <p:anim calcmode="lin" valueType="num">
                                      <p:cBhvr>
                                        <p:cTn id="85" dur="500" fill="hold"/>
                                        <p:tgtEl>
                                          <p:spTgt spid="1654786">
                                            <p:txEl>
                                              <p:pRg st="14" end="14"/>
                                            </p:txEl>
                                          </p:spTgt>
                                        </p:tgtEl>
                                        <p:attrNameLst>
                                          <p:attrName>ppt_x</p:attrName>
                                        </p:attrNameLst>
                                      </p:cBhvr>
                                      <p:tavLst>
                                        <p:tav tm="0">
                                          <p:val>
                                            <p:strVal val="#ppt_x-#ppt_w/2"/>
                                          </p:val>
                                        </p:tav>
                                        <p:tav tm="100000">
                                          <p:val>
                                            <p:strVal val="#ppt_x"/>
                                          </p:val>
                                        </p:tav>
                                      </p:tavLst>
                                    </p:anim>
                                    <p:anim calcmode="lin" valueType="num">
                                      <p:cBhvr>
                                        <p:cTn id="86" dur="500" fill="hold"/>
                                        <p:tgtEl>
                                          <p:spTgt spid="1654786">
                                            <p:txEl>
                                              <p:pRg st="14" end="14"/>
                                            </p:txEl>
                                          </p:spTgt>
                                        </p:tgtEl>
                                        <p:attrNameLst>
                                          <p:attrName>ppt_y</p:attrName>
                                        </p:attrNameLst>
                                      </p:cBhvr>
                                      <p:tavLst>
                                        <p:tav tm="0">
                                          <p:val>
                                            <p:strVal val="#ppt_y"/>
                                          </p:val>
                                        </p:tav>
                                        <p:tav tm="100000">
                                          <p:val>
                                            <p:strVal val="#ppt_y"/>
                                          </p:val>
                                        </p:tav>
                                      </p:tavLst>
                                    </p:anim>
                                    <p:anim calcmode="lin" valueType="num">
                                      <p:cBhvr>
                                        <p:cTn id="87" dur="500" fill="hold"/>
                                        <p:tgtEl>
                                          <p:spTgt spid="1654786">
                                            <p:txEl>
                                              <p:pRg st="14" end="14"/>
                                            </p:txEl>
                                          </p:spTgt>
                                        </p:tgtEl>
                                        <p:attrNameLst>
                                          <p:attrName>ppt_w</p:attrName>
                                        </p:attrNameLst>
                                      </p:cBhvr>
                                      <p:tavLst>
                                        <p:tav tm="0">
                                          <p:val>
                                            <p:fltVal val="0"/>
                                          </p:val>
                                        </p:tav>
                                        <p:tav tm="100000">
                                          <p:val>
                                            <p:strVal val="#ppt_w"/>
                                          </p:val>
                                        </p:tav>
                                      </p:tavLst>
                                    </p:anim>
                                    <p:anim calcmode="lin" valueType="num">
                                      <p:cBhvr>
                                        <p:cTn id="88" dur="500" fill="hold"/>
                                        <p:tgtEl>
                                          <p:spTgt spid="1654786">
                                            <p:txEl>
                                              <p:pRg st="14" end="14"/>
                                            </p:txEl>
                                          </p:spTgt>
                                        </p:tgtEl>
                                        <p:attrNameLst>
                                          <p:attrName>ppt_h</p:attrName>
                                        </p:attrNameLst>
                                      </p:cBhvr>
                                      <p:tavLst>
                                        <p:tav tm="0">
                                          <p:val>
                                            <p:strVal val="#ppt_h"/>
                                          </p:val>
                                        </p:tav>
                                        <p:tav tm="100000">
                                          <p:val>
                                            <p:strVal val="#ppt_h"/>
                                          </p:val>
                                        </p:tav>
                                      </p:tavLst>
                                    </p:anim>
                                  </p:childTnLst>
                                </p:cTn>
                              </p:par>
                              <p:par>
                                <p:cTn id="89" presetID="17" presetClass="entr" presetSubtype="8" fill="hold" grpId="0" nodeType="withEffect">
                                  <p:stCondLst>
                                    <p:cond delay="0"/>
                                  </p:stCondLst>
                                  <p:childTnLst>
                                    <p:set>
                                      <p:cBhvr>
                                        <p:cTn id="90" dur="1" fill="hold">
                                          <p:stCondLst>
                                            <p:cond delay="0"/>
                                          </p:stCondLst>
                                        </p:cTn>
                                        <p:tgtEl>
                                          <p:spTgt spid="1654786">
                                            <p:txEl>
                                              <p:pRg st="15" end="15"/>
                                            </p:txEl>
                                          </p:spTgt>
                                        </p:tgtEl>
                                        <p:attrNameLst>
                                          <p:attrName>style.visibility</p:attrName>
                                        </p:attrNameLst>
                                      </p:cBhvr>
                                      <p:to>
                                        <p:strVal val="visible"/>
                                      </p:to>
                                    </p:set>
                                    <p:anim calcmode="lin" valueType="num">
                                      <p:cBhvr>
                                        <p:cTn id="91" dur="500" fill="hold"/>
                                        <p:tgtEl>
                                          <p:spTgt spid="1654786">
                                            <p:txEl>
                                              <p:pRg st="15" end="15"/>
                                            </p:txEl>
                                          </p:spTgt>
                                        </p:tgtEl>
                                        <p:attrNameLst>
                                          <p:attrName>ppt_x</p:attrName>
                                        </p:attrNameLst>
                                      </p:cBhvr>
                                      <p:tavLst>
                                        <p:tav tm="0">
                                          <p:val>
                                            <p:strVal val="#ppt_x-#ppt_w/2"/>
                                          </p:val>
                                        </p:tav>
                                        <p:tav tm="100000">
                                          <p:val>
                                            <p:strVal val="#ppt_x"/>
                                          </p:val>
                                        </p:tav>
                                      </p:tavLst>
                                    </p:anim>
                                    <p:anim calcmode="lin" valueType="num">
                                      <p:cBhvr>
                                        <p:cTn id="92" dur="500" fill="hold"/>
                                        <p:tgtEl>
                                          <p:spTgt spid="1654786">
                                            <p:txEl>
                                              <p:pRg st="15" end="15"/>
                                            </p:txEl>
                                          </p:spTgt>
                                        </p:tgtEl>
                                        <p:attrNameLst>
                                          <p:attrName>ppt_y</p:attrName>
                                        </p:attrNameLst>
                                      </p:cBhvr>
                                      <p:tavLst>
                                        <p:tav tm="0">
                                          <p:val>
                                            <p:strVal val="#ppt_y"/>
                                          </p:val>
                                        </p:tav>
                                        <p:tav tm="100000">
                                          <p:val>
                                            <p:strVal val="#ppt_y"/>
                                          </p:val>
                                        </p:tav>
                                      </p:tavLst>
                                    </p:anim>
                                    <p:anim calcmode="lin" valueType="num">
                                      <p:cBhvr>
                                        <p:cTn id="93" dur="500" fill="hold"/>
                                        <p:tgtEl>
                                          <p:spTgt spid="1654786">
                                            <p:txEl>
                                              <p:pRg st="15" end="15"/>
                                            </p:txEl>
                                          </p:spTgt>
                                        </p:tgtEl>
                                        <p:attrNameLst>
                                          <p:attrName>ppt_w</p:attrName>
                                        </p:attrNameLst>
                                      </p:cBhvr>
                                      <p:tavLst>
                                        <p:tav tm="0">
                                          <p:val>
                                            <p:fltVal val="0"/>
                                          </p:val>
                                        </p:tav>
                                        <p:tav tm="100000">
                                          <p:val>
                                            <p:strVal val="#ppt_w"/>
                                          </p:val>
                                        </p:tav>
                                      </p:tavLst>
                                    </p:anim>
                                    <p:anim calcmode="lin" valueType="num">
                                      <p:cBhvr>
                                        <p:cTn id="94" dur="500" fill="hold"/>
                                        <p:tgtEl>
                                          <p:spTgt spid="1654786">
                                            <p:txEl>
                                              <p:pRg st="15" end="15"/>
                                            </p:txEl>
                                          </p:spTgt>
                                        </p:tgtEl>
                                        <p:attrNameLst>
                                          <p:attrName>ppt_h</p:attrName>
                                        </p:attrNameLst>
                                      </p:cBhvr>
                                      <p:tavLst>
                                        <p:tav tm="0">
                                          <p:val>
                                            <p:strVal val="#ppt_h"/>
                                          </p:val>
                                        </p:tav>
                                        <p:tav tm="100000">
                                          <p:val>
                                            <p:strVal val="#ppt_h"/>
                                          </p:val>
                                        </p:tav>
                                      </p:tavLst>
                                    </p:anim>
                                  </p:childTnLst>
                                </p:cTn>
                              </p:par>
                              <p:par>
                                <p:cTn id="95" presetID="17" presetClass="entr" presetSubtype="8" fill="hold" grpId="0" nodeType="withEffect">
                                  <p:stCondLst>
                                    <p:cond delay="0"/>
                                  </p:stCondLst>
                                  <p:childTnLst>
                                    <p:set>
                                      <p:cBhvr>
                                        <p:cTn id="96" dur="1" fill="hold">
                                          <p:stCondLst>
                                            <p:cond delay="0"/>
                                          </p:stCondLst>
                                        </p:cTn>
                                        <p:tgtEl>
                                          <p:spTgt spid="1654786">
                                            <p:txEl>
                                              <p:pRg st="16" end="16"/>
                                            </p:txEl>
                                          </p:spTgt>
                                        </p:tgtEl>
                                        <p:attrNameLst>
                                          <p:attrName>style.visibility</p:attrName>
                                        </p:attrNameLst>
                                      </p:cBhvr>
                                      <p:to>
                                        <p:strVal val="visible"/>
                                      </p:to>
                                    </p:set>
                                    <p:anim calcmode="lin" valueType="num">
                                      <p:cBhvr>
                                        <p:cTn id="97" dur="500" fill="hold"/>
                                        <p:tgtEl>
                                          <p:spTgt spid="1654786">
                                            <p:txEl>
                                              <p:pRg st="16" end="16"/>
                                            </p:txEl>
                                          </p:spTgt>
                                        </p:tgtEl>
                                        <p:attrNameLst>
                                          <p:attrName>ppt_x</p:attrName>
                                        </p:attrNameLst>
                                      </p:cBhvr>
                                      <p:tavLst>
                                        <p:tav tm="0">
                                          <p:val>
                                            <p:strVal val="#ppt_x-#ppt_w/2"/>
                                          </p:val>
                                        </p:tav>
                                        <p:tav tm="100000">
                                          <p:val>
                                            <p:strVal val="#ppt_x"/>
                                          </p:val>
                                        </p:tav>
                                      </p:tavLst>
                                    </p:anim>
                                    <p:anim calcmode="lin" valueType="num">
                                      <p:cBhvr>
                                        <p:cTn id="98" dur="500" fill="hold"/>
                                        <p:tgtEl>
                                          <p:spTgt spid="1654786">
                                            <p:txEl>
                                              <p:pRg st="16" end="16"/>
                                            </p:txEl>
                                          </p:spTgt>
                                        </p:tgtEl>
                                        <p:attrNameLst>
                                          <p:attrName>ppt_y</p:attrName>
                                        </p:attrNameLst>
                                      </p:cBhvr>
                                      <p:tavLst>
                                        <p:tav tm="0">
                                          <p:val>
                                            <p:strVal val="#ppt_y"/>
                                          </p:val>
                                        </p:tav>
                                        <p:tav tm="100000">
                                          <p:val>
                                            <p:strVal val="#ppt_y"/>
                                          </p:val>
                                        </p:tav>
                                      </p:tavLst>
                                    </p:anim>
                                    <p:anim calcmode="lin" valueType="num">
                                      <p:cBhvr>
                                        <p:cTn id="99" dur="500" fill="hold"/>
                                        <p:tgtEl>
                                          <p:spTgt spid="1654786">
                                            <p:txEl>
                                              <p:pRg st="16" end="16"/>
                                            </p:txEl>
                                          </p:spTgt>
                                        </p:tgtEl>
                                        <p:attrNameLst>
                                          <p:attrName>ppt_w</p:attrName>
                                        </p:attrNameLst>
                                      </p:cBhvr>
                                      <p:tavLst>
                                        <p:tav tm="0">
                                          <p:val>
                                            <p:fltVal val="0"/>
                                          </p:val>
                                        </p:tav>
                                        <p:tav tm="100000">
                                          <p:val>
                                            <p:strVal val="#ppt_w"/>
                                          </p:val>
                                        </p:tav>
                                      </p:tavLst>
                                    </p:anim>
                                    <p:anim calcmode="lin" valueType="num">
                                      <p:cBhvr>
                                        <p:cTn id="100" dur="500" fill="hold"/>
                                        <p:tgtEl>
                                          <p:spTgt spid="1654786">
                                            <p:txEl>
                                              <p:pRg st="16" end="16"/>
                                            </p:txEl>
                                          </p:spTgt>
                                        </p:tgtEl>
                                        <p:attrNameLst>
                                          <p:attrName>ppt_h</p:attrName>
                                        </p:attrNameLst>
                                      </p:cBhvr>
                                      <p:tavLst>
                                        <p:tav tm="0">
                                          <p:val>
                                            <p:strVal val="#ppt_h"/>
                                          </p:val>
                                        </p:tav>
                                        <p:tav tm="100000">
                                          <p:val>
                                            <p:strVal val="#ppt_h"/>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6547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4786" grpId="0" uiExpand="1" build="p" bldLvl="5" autoUpdateAnimBg="0"/>
      <p:bldP spid="1654787"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E5A23D2-3A87-462B-B4C3-1CB574EA2AEA}" type="slidenum">
              <a:rPr lang="en-US"/>
              <a:pPr/>
              <a:t>125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35650" name="Rectangle 1026"/>
          <p:cNvSpPr>
            <a:spLocks noGrp="1" noChangeArrowheads="1"/>
          </p:cNvSpPr>
          <p:nvPr>
            <p:ph type="title"/>
          </p:nvPr>
        </p:nvSpPr>
        <p:spPr/>
        <p:txBody>
          <a:bodyPr/>
          <a:lstStyle/>
          <a:p>
            <a:r>
              <a:rPr lang="en-US"/>
              <a:t>Creating User-defined Functions</a:t>
            </a:r>
          </a:p>
        </p:txBody>
      </p:sp>
      <p:sp>
        <p:nvSpPr>
          <p:cNvPr id="1435651" name="Rectangle 1027"/>
          <p:cNvSpPr>
            <a:spLocks noGrp="1" noChangeArrowheads="1"/>
          </p:cNvSpPr>
          <p:nvPr>
            <p:ph type="body" idx="1"/>
          </p:nvPr>
        </p:nvSpPr>
        <p:spPr/>
        <p:txBody>
          <a:bodyPr/>
          <a:lstStyle/>
          <a:p>
            <a:r>
              <a:rPr lang="en-US"/>
              <a:t>Review of functions…</a:t>
            </a:r>
          </a:p>
          <a:p>
            <a:pPr lvl="1"/>
            <a:r>
              <a:rPr lang="en-US"/>
              <a:t>A function is user-defined.</a:t>
            </a:r>
          </a:p>
          <a:p>
            <a:pPr lvl="1"/>
            <a:r>
              <a:rPr lang="en-US"/>
              <a:t>A function is defined once and can then be invoked many times.</a:t>
            </a:r>
          </a:p>
          <a:p>
            <a:pPr lvl="1"/>
            <a:r>
              <a:rPr lang="en-US"/>
              <a:t>It can be invoked by an event handler or by a statement elsewhere in a script.</a:t>
            </a:r>
          </a:p>
          <a:p>
            <a:pPr lvl="1"/>
            <a:r>
              <a:rPr lang="en-US"/>
              <a:t>It can be passed parameters/arguments and can return values, although it doesn’t have to do so.</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8F7AB58B-4464-4950-BB1E-3C05B7B2CEFE}" type="slidenum">
              <a:rPr lang="en-US"/>
              <a:pPr/>
              <a:t>126</a:t>
            </a:fld>
            <a:endParaRPr lang="en-US"/>
          </a:p>
        </p:txBody>
      </p:sp>
      <p:sp>
        <p:nvSpPr>
          <p:cNvPr id="8" name="Footer Placeholder 4"/>
          <p:cNvSpPr>
            <a:spLocks noGrp="1"/>
          </p:cNvSpPr>
          <p:nvPr>
            <p:ph type="ftr" sz="quarter" idx="11"/>
          </p:nvPr>
        </p:nvSpPr>
        <p:spPr/>
        <p:txBody>
          <a:bodyPr/>
          <a:lstStyle/>
          <a:p>
            <a:r>
              <a:rPr lang="en-US"/>
              <a:t>copyright Penny McIntire, 2007</a:t>
            </a:r>
          </a:p>
        </p:txBody>
      </p:sp>
      <p:sp>
        <p:nvSpPr>
          <p:cNvPr id="1436674" name="Rectangle 2"/>
          <p:cNvSpPr>
            <a:spLocks noGrp="1" noChangeArrowheads="1"/>
          </p:cNvSpPr>
          <p:nvPr>
            <p:ph type="body" idx="1"/>
          </p:nvPr>
        </p:nvSpPr>
        <p:spPr>
          <a:xfrm>
            <a:off x="533400" y="1447800"/>
            <a:ext cx="3886200" cy="5410200"/>
          </a:xfrm>
        </p:spPr>
        <p:txBody>
          <a:bodyPr/>
          <a:lstStyle/>
          <a:p>
            <a:r>
              <a:rPr lang="en-US"/>
              <a:t>Format:</a:t>
            </a:r>
          </a:p>
          <a:p>
            <a:pPr>
              <a:buFontTx/>
              <a:buNone/>
            </a:pPr>
            <a:endParaRPr lang="en-US"/>
          </a:p>
          <a:p>
            <a:pPr>
              <a:spcBef>
                <a:spcPct val="0"/>
              </a:spcBef>
              <a:buFontTx/>
              <a:buNone/>
            </a:pPr>
            <a:r>
              <a:rPr lang="en-US" sz="2800">
                <a:solidFill>
                  <a:srgbClr val="99FF99"/>
                </a:solidFill>
              </a:rPr>
              <a:t>function name(parms)</a:t>
            </a:r>
          </a:p>
          <a:p>
            <a:pPr>
              <a:spcBef>
                <a:spcPct val="0"/>
              </a:spcBef>
              <a:buFontTx/>
              <a:buNone/>
            </a:pPr>
            <a:r>
              <a:rPr lang="en-US" sz="2800">
                <a:solidFill>
                  <a:srgbClr val="FF0000"/>
                </a:solidFill>
              </a:rPr>
              <a:t>	{</a:t>
            </a:r>
            <a:endParaRPr lang="en-US" sz="2800">
              <a:solidFill>
                <a:srgbClr val="99FF99"/>
              </a:solidFill>
            </a:endParaRPr>
          </a:p>
          <a:p>
            <a:pPr>
              <a:spcBef>
                <a:spcPct val="0"/>
              </a:spcBef>
              <a:buFontTx/>
              <a:buNone/>
            </a:pPr>
            <a:r>
              <a:rPr lang="en-US" sz="2800">
                <a:solidFill>
                  <a:srgbClr val="99FF99"/>
                </a:solidFill>
              </a:rPr>
              <a:t>	  	Javascript code</a:t>
            </a:r>
          </a:p>
          <a:p>
            <a:pPr>
              <a:spcBef>
                <a:spcPct val="0"/>
              </a:spcBef>
              <a:buFontTx/>
              <a:buNone/>
            </a:pPr>
            <a:r>
              <a:rPr lang="en-US" sz="2800">
                <a:solidFill>
                  <a:srgbClr val="FF0000"/>
                </a:solidFill>
              </a:rPr>
              <a:t>	}</a:t>
            </a:r>
            <a:endParaRPr lang="en-US"/>
          </a:p>
        </p:txBody>
      </p:sp>
      <p:sp>
        <p:nvSpPr>
          <p:cNvPr id="1436675" name="Rectangle 3"/>
          <p:cNvSpPr>
            <a:spLocks noChangeArrowheads="1"/>
          </p:cNvSpPr>
          <p:nvPr/>
        </p:nvSpPr>
        <p:spPr bwMode="auto">
          <a:xfrm>
            <a:off x="4572000" y="1981200"/>
            <a:ext cx="4267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eaLnBrk="1" hangingPunct="1">
              <a:spcBef>
                <a:spcPct val="20000"/>
              </a:spcBef>
              <a:buClr>
                <a:schemeClr val="accent1"/>
              </a:buClr>
              <a:buFontTx/>
              <a:buChar char="•"/>
            </a:pPr>
            <a:endParaRPr lang="en-US" sz="3200">
              <a:solidFill>
                <a:schemeClr val="tx1"/>
              </a:solidFill>
              <a:latin typeface="Tahoma" pitchFamily="34" charset="0"/>
            </a:endParaRPr>
          </a:p>
          <a:p>
            <a:pPr marL="342900" indent="-342900" algn="l" eaLnBrk="1" hangingPunct="1">
              <a:spcBef>
                <a:spcPct val="20000"/>
              </a:spcBef>
              <a:buClr>
                <a:schemeClr val="accent1"/>
              </a:buClr>
            </a:pPr>
            <a:r>
              <a:rPr lang="en-US" sz="2800">
                <a:solidFill>
                  <a:srgbClr val="99FF99"/>
                </a:solidFill>
                <a:latin typeface="Tahoma" pitchFamily="34" charset="0"/>
              </a:rPr>
              <a:t>function name(parms)  </a:t>
            </a:r>
            <a:r>
              <a:rPr lang="en-US" sz="2800">
                <a:solidFill>
                  <a:srgbClr val="FF0000"/>
                </a:solidFill>
                <a:latin typeface="Tahoma" pitchFamily="34" charset="0"/>
              </a:rPr>
              <a:t>{</a:t>
            </a:r>
            <a:endParaRPr lang="en-US" sz="2800">
              <a:solidFill>
                <a:srgbClr val="99FF99"/>
              </a:solidFill>
              <a:latin typeface="Tahoma" pitchFamily="34" charset="0"/>
            </a:endParaRPr>
          </a:p>
          <a:p>
            <a:pPr marL="342900" indent="-342900" algn="l" eaLnBrk="1" hangingPunct="1">
              <a:spcBef>
                <a:spcPct val="20000"/>
              </a:spcBef>
              <a:buClr>
                <a:schemeClr val="accent1"/>
              </a:buClr>
            </a:pPr>
            <a:r>
              <a:rPr lang="en-US" sz="2800">
                <a:solidFill>
                  <a:srgbClr val="99FF99"/>
                </a:solidFill>
                <a:latin typeface="Tahoma" pitchFamily="34" charset="0"/>
              </a:rPr>
              <a:t>  	Javascript code</a:t>
            </a:r>
          </a:p>
          <a:p>
            <a:pPr marL="342900" indent="-342900" algn="l" eaLnBrk="1" hangingPunct="1">
              <a:spcBef>
                <a:spcPct val="20000"/>
              </a:spcBef>
              <a:buClr>
                <a:schemeClr val="accent1"/>
              </a:buClr>
            </a:pPr>
            <a:r>
              <a:rPr lang="en-US" sz="2800">
                <a:solidFill>
                  <a:srgbClr val="FF0000"/>
                </a:solidFill>
                <a:latin typeface="Tahoma" pitchFamily="34" charset="0"/>
              </a:rPr>
              <a:t>}</a:t>
            </a:r>
            <a:endParaRPr lang="en-US" sz="3200">
              <a:solidFill>
                <a:schemeClr val="tx1"/>
              </a:solidFill>
              <a:latin typeface="Tahoma" pitchFamily="34" charset="0"/>
            </a:endParaRPr>
          </a:p>
        </p:txBody>
      </p:sp>
      <p:sp>
        <p:nvSpPr>
          <p:cNvPr id="1436676" name="Line 4"/>
          <p:cNvSpPr>
            <a:spLocks noChangeShapeType="1"/>
          </p:cNvSpPr>
          <p:nvPr/>
        </p:nvSpPr>
        <p:spPr bwMode="auto">
          <a:xfrm>
            <a:off x="4267200" y="2667000"/>
            <a:ext cx="0" cy="35814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677" name="AutoShape 5"/>
          <p:cNvSpPr>
            <a:spLocks noChangeArrowheads="1"/>
          </p:cNvSpPr>
          <p:nvPr/>
        </p:nvSpPr>
        <p:spPr bwMode="auto">
          <a:xfrm>
            <a:off x="2209800" y="5029200"/>
            <a:ext cx="4114800" cy="1371600"/>
          </a:xfrm>
          <a:prstGeom prst="wedgeRoundRectCallout">
            <a:avLst>
              <a:gd name="adj1" fmla="val -19560"/>
              <a:gd name="adj2" fmla="val -49421"/>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The differences here are cosmetic only; use whichever format you prefer.</a:t>
            </a:r>
          </a:p>
        </p:txBody>
      </p:sp>
      <p:sp>
        <p:nvSpPr>
          <p:cNvPr id="1436678" name="Rectangle 6"/>
          <p:cNvSpPr>
            <a:spLocks noGrp="1" noChangeArrowheads="1"/>
          </p:cNvSpPr>
          <p:nvPr>
            <p:ph type="title"/>
          </p:nvPr>
        </p:nvSpPr>
        <p:spPr/>
        <p:txBody>
          <a:bodyPr/>
          <a:lstStyle/>
          <a:p>
            <a:r>
              <a:rPr lang="en-US"/>
              <a:t>Creating User-defined Functions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4366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1436677"/>
                                        </p:tgtEl>
                                        <p:attrNameLst>
                                          <p:attrName>style.visibility</p:attrName>
                                        </p:attrNameLst>
                                      </p:cBhvr>
                                      <p:to>
                                        <p:strVal val="visible"/>
                                      </p:to>
                                    </p:set>
                                    <p:animEffect transition="in" filter="blinds(vertical)">
                                      <p:cBhvr>
                                        <p:cTn id="11" dur="500"/>
                                        <p:tgtEl>
                                          <p:spTgt spid="1436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675" grpId="0" autoUpdateAnimBg="0"/>
      <p:bldP spid="1436677" grpId="0" animBg="1" autoUpdateAnimBg="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6D4CE8E-4C5B-4F15-8250-2932F1003FFF}" type="slidenum">
              <a:rPr lang="en-US"/>
              <a:pPr/>
              <a:t>127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37698" name="Rectangle 2"/>
          <p:cNvSpPr>
            <a:spLocks noGrp="1" noChangeArrowheads="1"/>
          </p:cNvSpPr>
          <p:nvPr>
            <p:ph type="title"/>
          </p:nvPr>
        </p:nvSpPr>
        <p:spPr/>
        <p:txBody>
          <a:bodyPr/>
          <a:lstStyle/>
          <a:p>
            <a:r>
              <a:rPr lang="en-US"/>
              <a:t>Creating User-defined Functions</a:t>
            </a:r>
          </a:p>
        </p:txBody>
      </p:sp>
      <p:sp>
        <p:nvSpPr>
          <p:cNvPr id="1437699" name="Rectangle 3"/>
          <p:cNvSpPr>
            <a:spLocks noGrp="1" noChangeArrowheads="1"/>
          </p:cNvSpPr>
          <p:nvPr>
            <p:ph type="body" idx="1"/>
          </p:nvPr>
        </p:nvSpPr>
        <p:spPr/>
        <p:txBody>
          <a:bodyPr/>
          <a:lstStyle/>
          <a:p>
            <a:r>
              <a:rPr lang="en-US"/>
              <a:t>To invoke a function that returns a value, simply use the function call like any other expression. </a:t>
            </a:r>
          </a:p>
          <a:p>
            <a:r>
              <a:rPr lang="en-US"/>
              <a:t>That is, plug it in where you want the return value to be placed...</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A11B7202-EE1D-4063-8127-2AEF8096D008}" type="slidenum">
              <a:rPr lang="en-US"/>
              <a:pPr/>
              <a:t>128</a:t>
            </a:fld>
            <a:endParaRPr lang="en-US"/>
          </a:p>
        </p:txBody>
      </p:sp>
      <p:sp>
        <p:nvSpPr>
          <p:cNvPr id="8" name="Footer Placeholder 4"/>
          <p:cNvSpPr>
            <a:spLocks noGrp="1"/>
          </p:cNvSpPr>
          <p:nvPr>
            <p:ph type="ftr" sz="quarter" idx="11"/>
          </p:nvPr>
        </p:nvSpPr>
        <p:spPr/>
        <p:txBody>
          <a:bodyPr/>
          <a:lstStyle/>
          <a:p>
            <a:r>
              <a:rPr lang="en-US"/>
              <a:t>copyright Penny McIntire, 2007</a:t>
            </a:r>
          </a:p>
        </p:txBody>
      </p:sp>
      <p:sp>
        <p:nvSpPr>
          <p:cNvPr id="1438722" name="Rectangle 2"/>
          <p:cNvSpPr>
            <a:spLocks noGrp="1" noChangeArrowheads="1"/>
          </p:cNvSpPr>
          <p:nvPr>
            <p:ph type="title"/>
          </p:nvPr>
        </p:nvSpPr>
        <p:spPr/>
        <p:txBody>
          <a:bodyPr/>
          <a:lstStyle/>
          <a:p>
            <a:r>
              <a:rPr lang="en-US"/>
              <a:t>Creating User-defined Functions</a:t>
            </a:r>
          </a:p>
        </p:txBody>
      </p:sp>
      <p:sp>
        <p:nvSpPr>
          <p:cNvPr id="1438723" name="Rectangle 3"/>
          <p:cNvSpPr>
            <a:spLocks noGrp="1" noChangeArrowheads="1"/>
          </p:cNvSpPr>
          <p:nvPr>
            <p:ph type="body" idx="1"/>
          </p:nvPr>
        </p:nvSpPr>
        <p:spPr/>
        <p:txBody>
          <a:bodyPr/>
          <a:lstStyle/>
          <a:p>
            <a:pPr>
              <a:lnSpc>
                <a:spcPct val="90000"/>
              </a:lnSpc>
            </a:pPr>
            <a:r>
              <a:rPr lang="en-US"/>
              <a:t>Example:</a:t>
            </a:r>
          </a:p>
          <a:p>
            <a:pPr>
              <a:lnSpc>
                <a:spcPct val="90000"/>
              </a:lnSpc>
            </a:pPr>
            <a:endParaRPr lang="en-US"/>
          </a:p>
          <a:p>
            <a:pPr>
              <a:lnSpc>
                <a:spcPct val="90000"/>
              </a:lnSpc>
              <a:buFontTx/>
              <a:buNone/>
            </a:pPr>
            <a:r>
              <a:rPr lang="en-US">
                <a:solidFill>
                  <a:srgbClr val="99FF99"/>
                </a:solidFill>
              </a:rPr>
              <a:t>	function  addtwo(num1b, num2b)</a:t>
            </a:r>
          </a:p>
          <a:p>
            <a:pPr>
              <a:lnSpc>
                <a:spcPct val="90000"/>
              </a:lnSpc>
              <a:buFontTx/>
              <a:buNone/>
            </a:pPr>
            <a:r>
              <a:rPr lang="en-US">
                <a:solidFill>
                  <a:srgbClr val="99FF99"/>
                </a:solidFill>
              </a:rPr>
              <a:t>		{</a:t>
            </a:r>
          </a:p>
          <a:p>
            <a:pPr lvl="1">
              <a:lnSpc>
                <a:spcPct val="90000"/>
              </a:lnSpc>
              <a:buFontTx/>
              <a:buNone/>
            </a:pPr>
            <a:r>
              <a:rPr lang="en-US">
                <a:solidFill>
                  <a:srgbClr val="99FF99"/>
                </a:solidFill>
              </a:rPr>
              <a:t>		return   num1b + num2b</a:t>
            </a:r>
          </a:p>
          <a:p>
            <a:pPr>
              <a:lnSpc>
                <a:spcPct val="90000"/>
              </a:lnSpc>
              <a:buFontTx/>
              <a:buNone/>
            </a:pPr>
            <a:r>
              <a:rPr lang="en-US">
                <a:solidFill>
                  <a:srgbClr val="99FF99"/>
                </a:solidFill>
              </a:rPr>
              <a:t>		}</a:t>
            </a:r>
          </a:p>
          <a:p>
            <a:pPr>
              <a:lnSpc>
                <a:spcPct val="90000"/>
              </a:lnSpc>
              <a:buFontTx/>
              <a:buNone/>
            </a:pPr>
            <a:r>
              <a:rPr lang="en-US">
                <a:solidFill>
                  <a:srgbClr val="99FF99"/>
                </a:solidFill>
              </a:rPr>
              <a:t>	...</a:t>
            </a:r>
            <a:endParaRPr lang="en-US"/>
          </a:p>
          <a:p>
            <a:pPr>
              <a:lnSpc>
                <a:spcPct val="90000"/>
              </a:lnSpc>
              <a:buFontTx/>
              <a:buNone/>
            </a:pPr>
            <a:r>
              <a:rPr lang="en-US"/>
              <a:t>	</a:t>
            </a:r>
            <a:r>
              <a:rPr lang="en-US">
                <a:solidFill>
                  <a:srgbClr val="99FF99"/>
                </a:solidFill>
              </a:rPr>
              <a:t>newValue = addtwo(num1a, num2a)</a:t>
            </a:r>
          </a:p>
          <a:p>
            <a:pPr>
              <a:lnSpc>
                <a:spcPct val="90000"/>
              </a:lnSpc>
            </a:pPr>
            <a:endParaRPr lang="en-US">
              <a:solidFill>
                <a:srgbClr val="FF0000"/>
              </a:solidFill>
            </a:endParaRPr>
          </a:p>
        </p:txBody>
      </p:sp>
      <p:sp>
        <p:nvSpPr>
          <p:cNvPr id="1438724" name="Oval 4"/>
          <p:cNvSpPr>
            <a:spLocks noChangeArrowheads="1"/>
          </p:cNvSpPr>
          <p:nvPr/>
        </p:nvSpPr>
        <p:spPr bwMode="auto">
          <a:xfrm>
            <a:off x="1447800" y="3581400"/>
            <a:ext cx="1524000" cy="533400"/>
          </a:xfrm>
          <a:prstGeom prst="ellipse">
            <a:avLst/>
          </a:prstGeom>
          <a:noFill/>
          <a:ln w="2857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8725" name="Oval 5"/>
          <p:cNvSpPr>
            <a:spLocks noChangeArrowheads="1"/>
          </p:cNvSpPr>
          <p:nvPr/>
        </p:nvSpPr>
        <p:spPr bwMode="auto">
          <a:xfrm>
            <a:off x="3124200" y="5029200"/>
            <a:ext cx="4572000" cy="685800"/>
          </a:xfrm>
          <a:prstGeom prst="ellipse">
            <a:avLst/>
          </a:prstGeom>
          <a:noFill/>
          <a:ln w="2857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8726" name="Line 6"/>
          <p:cNvSpPr>
            <a:spLocks noChangeShapeType="1"/>
          </p:cNvSpPr>
          <p:nvPr/>
        </p:nvSpPr>
        <p:spPr bwMode="auto">
          <a:xfrm>
            <a:off x="2819400" y="4191000"/>
            <a:ext cx="1447800" cy="685800"/>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438724"/>
                                        </p:tgtEl>
                                        <p:attrNameLst>
                                          <p:attrName>style.visibility</p:attrName>
                                        </p:attrNameLst>
                                      </p:cBhvr>
                                      <p:to>
                                        <p:strVal val="visible"/>
                                      </p:to>
                                    </p:set>
                                    <p:anim calcmode="lin" valueType="num">
                                      <p:cBhvr>
                                        <p:cTn id="7" dur="500" fill="hold"/>
                                        <p:tgtEl>
                                          <p:spTgt spid="1438724"/>
                                        </p:tgtEl>
                                        <p:attrNameLst>
                                          <p:attrName>ppt_x</p:attrName>
                                        </p:attrNameLst>
                                      </p:cBhvr>
                                      <p:tavLst>
                                        <p:tav tm="0">
                                          <p:val>
                                            <p:strVal val="#ppt_x-#ppt_w/2"/>
                                          </p:val>
                                        </p:tav>
                                        <p:tav tm="100000">
                                          <p:val>
                                            <p:strVal val="#ppt_x"/>
                                          </p:val>
                                        </p:tav>
                                      </p:tavLst>
                                    </p:anim>
                                    <p:anim calcmode="lin" valueType="num">
                                      <p:cBhvr>
                                        <p:cTn id="8" dur="500" fill="hold"/>
                                        <p:tgtEl>
                                          <p:spTgt spid="1438724"/>
                                        </p:tgtEl>
                                        <p:attrNameLst>
                                          <p:attrName>ppt_y</p:attrName>
                                        </p:attrNameLst>
                                      </p:cBhvr>
                                      <p:tavLst>
                                        <p:tav tm="0">
                                          <p:val>
                                            <p:strVal val="#ppt_y"/>
                                          </p:val>
                                        </p:tav>
                                        <p:tav tm="100000">
                                          <p:val>
                                            <p:strVal val="#ppt_y"/>
                                          </p:val>
                                        </p:tav>
                                      </p:tavLst>
                                    </p:anim>
                                    <p:anim calcmode="lin" valueType="num">
                                      <p:cBhvr>
                                        <p:cTn id="9" dur="500" fill="hold"/>
                                        <p:tgtEl>
                                          <p:spTgt spid="1438724"/>
                                        </p:tgtEl>
                                        <p:attrNameLst>
                                          <p:attrName>ppt_w</p:attrName>
                                        </p:attrNameLst>
                                      </p:cBhvr>
                                      <p:tavLst>
                                        <p:tav tm="0">
                                          <p:val>
                                            <p:fltVal val="0"/>
                                          </p:val>
                                        </p:tav>
                                        <p:tav tm="100000">
                                          <p:val>
                                            <p:strVal val="#ppt_w"/>
                                          </p:val>
                                        </p:tav>
                                      </p:tavLst>
                                    </p:anim>
                                    <p:anim calcmode="lin" valueType="num">
                                      <p:cBhvr>
                                        <p:cTn id="10" dur="500" fill="hold"/>
                                        <p:tgtEl>
                                          <p:spTgt spid="1438724"/>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7" presetClass="entr" presetSubtype="8" fill="hold" grpId="0" nodeType="afterEffect">
                                  <p:stCondLst>
                                    <p:cond delay="0"/>
                                  </p:stCondLst>
                                  <p:childTnLst>
                                    <p:set>
                                      <p:cBhvr>
                                        <p:cTn id="13" dur="1" fill="hold">
                                          <p:stCondLst>
                                            <p:cond delay="0"/>
                                          </p:stCondLst>
                                        </p:cTn>
                                        <p:tgtEl>
                                          <p:spTgt spid="1438726"/>
                                        </p:tgtEl>
                                        <p:attrNameLst>
                                          <p:attrName>style.visibility</p:attrName>
                                        </p:attrNameLst>
                                      </p:cBhvr>
                                      <p:to>
                                        <p:strVal val="visible"/>
                                      </p:to>
                                    </p:set>
                                    <p:anim calcmode="lin" valueType="num">
                                      <p:cBhvr>
                                        <p:cTn id="14" dur="500" fill="hold"/>
                                        <p:tgtEl>
                                          <p:spTgt spid="1438726"/>
                                        </p:tgtEl>
                                        <p:attrNameLst>
                                          <p:attrName>ppt_x</p:attrName>
                                        </p:attrNameLst>
                                      </p:cBhvr>
                                      <p:tavLst>
                                        <p:tav tm="0">
                                          <p:val>
                                            <p:strVal val="#ppt_x-#ppt_w/2"/>
                                          </p:val>
                                        </p:tav>
                                        <p:tav tm="100000">
                                          <p:val>
                                            <p:strVal val="#ppt_x"/>
                                          </p:val>
                                        </p:tav>
                                      </p:tavLst>
                                    </p:anim>
                                    <p:anim calcmode="lin" valueType="num">
                                      <p:cBhvr>
                                        <p:cTn id="15" dur="500" fill="hold"/>
                                        <p:tgtEl>
                                          <p:spTgt spid="1438726"/>
                                        </p:tgtEl>
                                        <p:attrNameLst>
                                          <p:attrName>ppt_y</p:attrName>
                                        </p:attrNameLst>
                                      </p:cBhvr>
                                      <p:tavLst>
                                        <p:tav tm="0">
                                          <p:val>
                                            <p:strVal val="#ppt_y"/>
                                          </p:val>
                                        </p:tav>
                                        <p:tav tm="100000">
                                          <p:val>
                                            <p:strVal val="#ppt_y"/>
                                          </p:val>
                                        </p:tav>
                                      </p:tavLst>
                                    </p:anim>
                                    <p:anim calcmode="lin" valueType="num">
                                      <p:cBhvr>
                                        <p:cTn id="16" dur="500" fill="hold"/>
                                        <p:tgtEl>
                                          <p:spTgt spid="1438726"/>
                                        </p:tgtEl>
                                        <p:attrNameLst>
                                          <p:attrName>ppt_w</p:attrName>
                                        </p:attrNameLst>
                                      </p:cBhvr>
                                      <p:tavLst>
                                        <p:tav tm="0">
                                          <p:val>
                                            <p:fltVal val="0"/>
                                          </p:val>
                                        </p:tav>
                                        <p:tav tm="100000">
                                          <p:val>
                                            <p:strVal val="#ppt_w"/>
                                          </p:val>
                                        </p:tav>
                                      </p:tavLst>
                                    </p:anim>
                                    <p:anim calcmode="lin" valueType="num">
                                      <p:cBhvr>
                                        <p:cTn id="17" dur="500" fill="hold"/>
                                        <p:tgtEl>
                                          <p:spTgt spid="1438726"/>
                                        </p:tgtEl>
                                        <p:attrNameLst>
                                          <p:attrName>ppt_h</p:attrName>
                                        </p:attrNameLst>
                                      </p:cBhvr>
                                      <p:tavLst>
                                        <p:tav tm="0">
                                          <p:val>
                                            <p:strVal val="#ppt_h"/>
                                          </p:val>
                                        </p:tav>
                                        <p:tav tm="100000">
                                          <p:val>
                                            <p:strVal val="#ppt_h"/>
                                          </p:val>
                                        </p:tav>
                                      </p:tavLst>
                                    </p:anim>
                                  </p:childTnLst>
                                </p:cTn>
                              </p:par>
                            </p:childTnLst>
                          </p:cTn>
                        </p:par>
                        <p:par>
                          <p:cTn id="18" fill="hold" nodeType="afterGroup">
                            <p:stCondLst>
                              <p:cond delay="1000"/>
                            </p:stCondLst>
                            <p:childTnLst>
                              <p:par>
                                <p:cTn id="19" presetID="17" presetClass="entr" presetSubtype="8" fill="hold" grpId="0" nodeType="afterEffect">
                                  <p:stCondLst>
                                    <p:cond delay="0"/>
                                  </p:stCondLst>
                                  <p:childTnLst>
                                    <p:set>
                                      <p:cBhvr>
                                        <p:cTn id="20" dur="1" fill="hold">
                                          <p:stCondLst>
                                            <p:cond delay="0"/>
                                          </p:stCondLst>
                                        </p:cTn>
                                        <p:tgtEl>
                                          <p:spTgt spid="1438725"/>
                                        </p:tgtEl>
                                        <p:attrNameLst>
                                          <p:attrName>style.visibility</p:attrName>
                                        </p:attrNameLst>
                                      </p:cBhvr>
                                      <p:to>
                                        <p:strVal val="visible"/>
                                      </p:to>
                                    </p:set>
                                    <p:anim calcmode="lin" valueType="num">
                                      <p:cBhvr>
                                        <p:cTn id="21" dur="500" fill="hold"/>
                                        <p:tgtEl>
                                          <p:spTgt spid="1438725"/>
                                        </p:tgtEl>
                                        <p:attrNameLst>
                                          <p:attrName>ppt_x</p:attrName>
                                        </p:attrNameLst>
                                      </p:cBhvr>
                                      <p:tavLst>
                                        <p:tav tm="0">
                                          <p:val>
                                            <p:strVal val="#ppt_x-#ppt_w/2"/>
                                          </p:val>
                                        </p:tav>
                                        <p:tav tm="100000">
                                          <p:val>
                                            <p:strVal val="#ppt_x"/>
                                          </p:val>
                                        </p:tav>
                                      </p:tavLst>
                                    </p:anim>
                                    <p:anim calcmode="lin" valueType="num">
                                      <p:cBhvr>
                                        <p:cTn id="22" dur="500" fill="hold"/>
                                        <p:tgtEl>
                                          <p:spTgt spid="1438725"/>
                                        </p:tgtEl>
                                        <p:attrNameLst>
                                          <p:attrName>ppt_y</p:attrName>
                                        </p:attrNameLst>
                                      </p:cBhvr>
                                      <p:tavLst>
                                        <p:tav tm="0">
                                          <p:val>
                                            <p:strVal val="#ppt_y"/>
                                          </p:val>
                                        </p:tav>
                                        <p:tav tm="100000">
                                          <p:val>
                                            <p:strVal val="#ppt_y"/>
                                          </p:val>
                                        </p:tav>
                                      </p:tavLst>
                                    </p:anim>
                                    <p:anim calcmode="lin" valueType="num">
                                      <p:cBhvr>
                                        <p:cTn id="23" dur="500" fill="hold"/>
                                        <p:tgtEl>
                                          <p:spTgt spid="1438725"/>
                                        </p:tgtEl>
                                        <p:attrNameLst>
                                          <p:attrName>ppt_w</p:attrName>
                                        </p:attrNameLst>
                                      </p:cBhvr>
                                      <p:tavLst>
                                        <p:tav tm="0">
                                          <p:val>
                                            <p:fltVal val="0"/>
                                          </p:val>
                                        </p:tav>
                                        <p:tav tm="100000">
                                          <p:val>
                                            <p:strVal val="#ppt_w"/>
                                          </p:val>
                                        </p:tav>
                                      </p:tavLst>
                                    </p:anim>
                                    <p:anim calcmode="lin" valueType="num">
                                      <p:cBhvr>
                                        <p:cTn id="24" dur="500" fill="hold"/>
                                        <p:tgtEl>
                                          <p:spTgt spid="143872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8724" grpId="0" animBg="1"/>
      <p:bldP spid="1438725" grpId="0" animBg="1"/>
      <p:bldP spid="1438726" grpId="0" animBg="1"/>
    </p:bld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Slide Number Placeholder 3"/>
          <p:cNvSpPr>
            <a:spLocks noGrp="1"/>
          </p:cNvSpPr>
          <p:nvPr>
            <p:ph type="sldNum" sz="quarter" idx="10"/>
          </p:nvPr>
        </p:nvSpPr>
        <p:spPr/>
        <p:txBody>
          <a:bodyPr/>
          <a:lstStyle/>
          <a:p>
            <a:fld id="{4927C136-1F2D-463A-A4D5-313016C48402}" type="slidenum">
              <a:rPr lang="en-US"/>
              <a:pPr/>
              <a:t>129</a:t>
            </a:fld>
            <a:endParaRPr lang="en-US"/>
          </a:p>
        </p:txBody>
      </p:sp>
      <p:sp>
        <p:nvSpPr>
          <p:cNvPr id="13" name="Footer Placeholder 4"/>
          <p:cNvSpPr>
            <a:spLocks noGrp="1"/>
          </p:cNvSpPr>
          <p:nvPr>
            <p:ph type="ftr" sz="quarter" idx="11"/>
          </p:nvPr>
        </p:nvSpPr>
        <p:spPr/>
        <p:txBody>
          <a:bodyPr/>
          <a:lstStyle/>
          <a:p>
            <a:r>
              <a:rPr lang="en-US"/>
              <a:t>copyright Penny McIntire, 2007</a:t>
            </a:r>
          </a:p>
        </p:txBody>
      </p:sp>
      <p:sp>
        <p:nvSpPr>
          <p:cNvPr id="1439746" name="Rectangle 2"/>
          <p:cNvSpPr>
            <a:spLocks noGrp="1" noChangeArrowheads="1"/>
          </p:cNvSpPr>
          <p:nvPr>
            <p:ph type="title"/>
          </p:nvPr>
        </p:nvSpPr>
        <p:spPr/>
        <p:txBody>
          <a:bodyPr/>
          <a:lstStyle/>
          <a:p>
            <a:r>
              <a:rPr lang="en-US"/>
              <a:t>Creating User-defined Functions</a:t>
            </a:r>
          </a:p>
        </p:txBody>
      </p:sp>
      <p:sp>
        <p:nvSpPr>
          <p:cNvPr id="1439747" name="Rectangle 3"/>
          <p:cNvSpPr>
            <a:spLocks noGrp="1" noChangeArrowheads="1"/>
          </p:cNvSpPr>
          <p:nvPr>
            <p:ph type="body" idx="1"/>
          </p:nvPr>
        </p:nvSpPr>
        <p:spPr/>
        <p:txBody>
          <a:bodyPr/>
          <a:lstStyle/>
          <a:p>
            <a:pPr>
              <a:lnSpc>
                <a:spcPct val="90000"/>
              </a:lnSpc>
            </a:pPr>
            <a:r>
              <a:rPr lang="en-US"/>
              <a:t>Example:</a:t>
            </a:r>
          </a:p>
          <a:p>
            <a:pPr>
              <a:lnSpc>
                <a:spcPct val="90000"/>
              </a:lnSpc>
            </a:pPr>
            <a:endParaRPr lang="en-US"/>
          </a:p>
          <a:p>
            <a:pPr>
              <a:lnSpc>
                <a:spcPct val="90000"/>
              </a:lnSpc>
              <a:buFontTx/>
              <a:buNone/>
            </a:pPr>
            <a:r>
              <a:rPr lang="en-US">
                <a:solidFill>
                  <a:srgbClr val="99FF99"/>
                </a:solidFill>
              </a:rPr>
              <a:t>	function  addtwo(num1b, num2b)</a:t>
            </a:r>
          </a:p>
          <a:p>
            <a:pPr>
              <a:lnSpc>
                <a:spcPct val="90000"/>
              </a:lnSpc>
              <a:buFontTx/>
              <a:buNone/>
            </a:pPr>
            <a:r>
              <a:rPr lang="en-US">
                <a:solidFill>
                  <a:srgbClr val="99FF99"/>
                </a:solidFill>
              </a:rPr>
              <a:t>		{</a:t>
            </a:r>
          </a:p>
          <a:p>
            <a:pPr lvl="1">
              <a:lnSpc>
                <a:spcPct val="90000"/>
              </a:lnSpc>
              <a:buFontTx/>
              <a:buNone/>
            </a:pPr>
            <a:r>
              <a:rPr lang="en-US">
                <a:solidFill>
                  <a:srgbClr val="99FF99"/>
                </a:solidFill>
              </a:rPr>
              <a:t>		return   num1b + num2b</a:t>
            </a:r>
          </a:p>
          <a:p>
            <a:pPr>
              <a:lnSpc>
                <a:spcPct val="90000"/>
              </a:lnSpc>
              <a:buFontTx/>
              <a:buNone/>
            </a:pPr>
            <a:r>
              <a:rPr lang="en-US">
                <a:solidFill>
                  <a:srgbClr val="99FF99"/>
                </a:solidFill>
              </a:rPr>
              <a:t>		}</a:t>
            </a:r>
          </a:p>
          <a:p>
            <a:pPr>
              <a:lnSpc>
                <a:spcPct val="90000"/>
              </a:lnSpc>
              <a:buFontTx/>
              <a:buNone/>
            </a:pPr>
            <a:r>
              <a:rPr lang="en-US">
                <a:solidFill>
                  <a:srgbClr val="99FF99"/>
                </a:solidFill>
              </a:rPr>
              <a:t>	...</a:t>
            </a:r>
            <a:endParaRPr lang="en-US"/>
          </a:p>
          <a:p>
            <a:pPr>
              <a:lnSpc>
                <a:spcPct val="90000"/>
              </a:lnSpc>
              <a:buFontTx/>
              <a:buNone/>
            </a:pPr>
            <a:r>
              <a:rPr lang="en-US"/>
              <a:t>	</a:t>
            </a:r>
            <a:r>
              <a:rPr lang="en-US">
                <a:solidFill>
                  <a:srgbClr val="99FF99"/>
                </a:solidFill>
              </a:rPr>
              <a:t>newValue = addtwo(num1a, num2a)</a:t>
            </a:r>
          </a:p>
          <a:p>
            <a:pPr>
              <a:lnSpc>
                <a:spcPct val="90000"/>
              </a:lnSpc>
              <a:buFontTx/>
              <a:buNone/>
            </a:pPr>
            <a:endParaRPr lang="en-US">
              <a:solidFill>
                <a:srgbClr val="FF0000"/>
              </a:solidFill>
            </a:endParaRPr>
          </a:p>
        </p:txBody>
      </p:sp>
      <p:grpSp>
        <p:nvGrpSpPr>
          <p:cNvPr id="1439748" name="Group 4"/>
          <p:cNvGrpSpPr>
            <a:grpSpLocks/>
          </p:cNvGrpSpPr>
          <p:nvPr/>
        </p:nvGrpSpPr>
        <p:grpSpPr bwMode="auto">
          <a:xfrm>
            <a:off x="5029200" y="3048000"/>
            <a:ext cx="2057400" cy="2209800"/>
            <a:chOff x="2976" y="1920"/>
            <a:chExt cx="1296" cy="1392"/>
          </a:xfrm>
        </p:grpSpPr>
        <p:sp>
          <p:nvSpPr>
            <p:cNvPr id="1439749" name="Line 5"/>
            <p:cNvSpPr>
              <a:spLocks noChangeShapeType="1"/>
            </p:cNvSpPr>
            <p:nvPr/>
          </p:nvSpPr>
          <p:spPr bwMode="auto">
            <a:xfrm flipH="1" flipV="1">
              <a:off x="2976" y="1920"/>
              <a:ext cx="384" cy="1392"/>
            </a:xfrm>
            <a:prstGeom prst="line">
              <a:avLst/>
            </a:prstGeom>
            <a:noFill/>
            <a:ln w="381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9750" name="Line 6"/>
            <p:cNvSpPr>
              <a:spLocks noChangeShapeType="1"/>
            </p:cNvSpPr>
            <p:nvPr/>
          </p:nvSpPr>
          <p:spPr bwMode="auto">
            <a:xfrm flipH="1" flipV="1">
              <a:off x="3888" y="1920"/>
              <a:ext cx="384" cy="1392"/>
            </a:xfrm>
            <a:prstGeom prst="line">
              <a:avLst/>
            </a:prstGeom>
            <a:noFill/>
            <a:ln w="381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39751" name="Group 7"/>
          <p:cNvGrpSpPr>
            <a:grpSpLocks/>
          </p:cNvGrpSpPr>
          <p:nvPr/>
        </p:nvGrpSpPr>
        <p:grpSpPr bwMode="auto">
          <a:xfrm>
            <a:off x="4038600" y="3048000"/>
            <a:ext cx="2438400" cy="609600"/>
            <a:chOff x="2352" y="1920"/>
            <a:chExt cx="1536" cy="384"/>
          </a:xfrm>
        </p:grpSpPr>
        <p:sp>
          <p:nvSpPr>
            <p:cNvPr id="1439752" name="Line 8"/>
            <p:cNvSpPr>
              <a:spLocks noChangeShapeType="1"/>
            </p:cNvSpPr>
            <p:nvPr/>
          </p:nvSpPr>
          <p:spPr bwMode="auto">
            <a:xfrm flipH="1">
              <a:off x="2352" y="1920"/>
              <a:ext cx="624" cy="384"/>
            </a:xfrm>
            <a:prstGeom prst="line">
              <a:avLst/>
            </a:prstGeom>
            <a:noFill/>
            <a:ln w="381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9753" name="Line 9"/>
            <p:cNvSpPr>
              <a:spLocks noChangeShapeType="1"/>
            </p:cNvSpPr>
            <p:nvPr/>
          </p:nvSpPr>
          <p:spPr bwMode="auto">
            <a:xfrm flipH="1">
              <a:off x="3264" y="1920"/>
              <a:ext cx="624" cy="384"/>
            </a:xfrm>
            <a:prstGeom prst="line">
              <a:avLst/>
            </a:prstGeom>
            <a:noFill/>
            <a:ln w="381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39754" name="AutoShape 10"/>
          <p:cNvSpPr>
            <a:spLocks noChangeArrowheads="1"/>
          </p:cNvSpPr>
          <p:nvPr/>
        </p:nvSpPr>
        <p:spPr bwMode="auto">
          <a:xfrm>
            <a:off x="3048000" y="4267200"/>
            <a:ext cx="5410200" cy="762000"/>
          </a:xfrm>
          <a:prstGeom prst="wedgeRoundRectCallout">
            <a:avLst>
              <a:gd name="adj1" fmla="val -24620"/>
              <a:gd name="adj2" fmla="val -80417"/>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Parameters are defined automatically; they don’t need var statements.</a:t>
            </a:r>
          </a:p>
        </p:txBody>
      </p:sp>
      <p:sp>
        <p:nvSpPr>
          <p:cNvPr id="1439757" name="Line 13"/>
          <p:cNvSpPr>
            <a:spLocks noChangeShapeType="1"/>
          </p:cNvSpPr>
          <p:nvPr/>
        </p:nvSpPr>
        <p:spPr bwMode="auto">
          <a:xfrm flipH="1">
            <a:off x="2209800" y="4114800"/>
            <a:ext cx="381000" cy="914400"/>
          </a:xfrm>
          <a:prstGeom prst="line">
            <a:avLst/>
          </a:prstGeom>
          <a:noFill/>
          <a:ln w="381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4" fill="hold" nodeType="afterEffect">
                                  <p:stCondLst>
                                    <p:cond delay="0"/>
                                  </p:stCondLst>
                                  <p:childTnLst>
                                    <p:set>
                                      <p:cBhvr>
                                        <p:cTn id="6" dur="1" fill="hold">
                                          <p:stCondLst>
                                            <p:cond delay="0"/>
                                          </p:stCondLst>
                                        </p:cTn>
                                        <p:tgtEl>
                                          <p:spTgt spid="1439748"/>
                                        </p:tgtEl>
                                        <p:attrNameLst>
                                          <p:attrName>style.visibility</p:attrName>
                                        </p:attrNameLst>
                                      </p:cBhvr>
                                      <p:to>
                                        <p:strVal val="visible"/>
                                      </p:to>
                                    </p:set>
                                    <p:anim calcmode="lin" valueType="num">
                                      <p:cBhvr>
                                        <p:cTn id="7" dur="500" fill="hold"/>
                                        <p:tgtEl>
                                          <p:spTgt spid="1439748"/>
                                        </p:tgtEl>
                                        <p:attrNameLst>
                                          <p:attrName>ppt_x</p:attrName>
                                        </p:attrNameLst>
                                      </p:cBhvr>
                                      <p:tavLst>
                                        <p:tav tm="0">
                                          <p:val>
                                            <p:strVal val="#ppt_x"/>
                                          </p:val>
                                        </p:tav>
                                        <p:tav tm="100000">
                                          <p:val>
                                            <p:strVal val="#ppt_x"/>
                                          </p:val>
                                        </p:tav>
                                      </p:tavLst>
                                    </p:anim>
                                    <p:anim calcmode="lin" valueType="num">
                                      <p:cBhvr>
                                        <p:cTn id="8" dur="500" fill="hold"/>
                                        <p:tgtEl>
                                          <p:spTgt spid="1439748"/>
                                        </p:tgtEl>
                                        <p:attrNameLst>
                                          <p:attrName>ppt_y</p:attrName>
                                        </p:attrNameLst>
                                      </p:cBhvr>
                                      <p:tavLst>
                                        <p:tav tm="0">
                                          <p:val>
                                            <p:strVal val="#ppt_y+#ppt_h/2"/>
                                          </p:val>
                                        </p:tav>
                                        <p:tav tm="100000">
                                          <p:val>
                                            <p:strVal val="#ppt_y"/>
                                          </p:val>
                                        </p:tav>
                                      </p:tavLst>
                                    </p:anim>
                                    <p:anim calcmode="lin" valueType="num">
                                      <p:cBhvr>
                                        <p:cTn id="9" dur="500" fill="hold"/>
                                        <p:tgtEl>
                                          <p:spTgt spid="1439748"/>
                                        </p:tgtEl>
                                        <p:attrNameLst>
                                          <p:attrName>ppt_w</p:attrName>
                                        </p:attrNameLst>
                                      </p:cBhvr>
                                      <p:tavLst>
                                        <p:tav tm="0">
                                          <p:val>
                                            <p:strVal val="#ppt_w"/>
                                          </p:val>
                                        </p:tav>
                                        <p:tav tm="100000">
                                          <p:val>
                                            <p:strVal val="#ppt_w"/>
                                          </p:val>
                                        </p:tav>
                                      </p:tavLst>
                                    </p:anim>
                                    <p:anim calcmode="lin" valueType="num">
                                      <p:cBhvr>
                                        <p:cTn id="10" dur="500" fill="hold"/>
                                        <p:tgtEl>
                                          <p:spTgt spid="1439748"/>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 fill="hold" nodeType="clickEffect">
                                  <p:stCondLst>
                                    <p:cond delay="0"/>
                                  </p:stCondLst>
                                  <p:childTnLst>
                                    <p:set>
                                      <p:cBhvr>
                                        <p:cTn id="14" dur="1" fill="hold">
                                          <p:stCondLst>
                                            <p:cond delay="0"/>
                                          </p:stCondLst>
                                        </p:cTn>
                                        <p:tgtEl>
                                          <p:spTgt spid="1439751"/>
                                        </p:tgtEl>
                                        <p:attrNameLst>
                                          <p:attrName>style.visibility</p:attrName>
                                        </p:attrNameLst>
                                      </p:cBhvr>
                                      <p:to>
                                        <p:strVal val="visible"/>
                                      </p:to>
                                    </p:set>
                                    <p:anim calcmode="lin" valueType="num">
                                      <p:cBhvr>
                                        <p:cTn id="15" dur="500" fill="hold"/>
                                        <p:tgtEl>
                                          <p:spTgt spid="1439751"/>
                                        </p:tgtEl>
                                        <p:attrNameLst>
                                          <p:attrName>ppt_x</p:attrName>
                                        </p:attrNameLst>
                                      </p:cBhvr>
                                      <p:tavLst>
                                        <p:tav tm="0">
                                          <p:val>
                                            <p:strVal val="#ppt_x"/>
                                          </p:val>
                                        </p:tav>
                                        <p:tav tm="100000">
                                          <p:val>
                                            <p:strVal val="#ppt_x"/>
                                          </p:val>
                                        </p:tav>
                                      </p:tavLst>
                                    </p:anim>
                                    <p:anim calcmode="lin" valueType="num">
                                      <p:cBhvr>
                                        <p:cTn id="16" dur="500" fill="hold"/>
                                        <p:tgtEl>
                                          <p:spTgt spid="1439751"/>
                                        </p:tgtEl>
                                        <p:attrNameLst>
                                          <p:attrName>ppt_y</p:attrName>
                                        </p:attrNameLst>
                                      </p:cBhvr>
                                      <p:tavLst>
                                        <p:tav tm="0">
                                          <p:val>
                                            <p:strVal val="#ppt_y-#ppt_h/2"/>
                                          </p:val>
                                        </p:tav>
                                        <p:tav tm="100000">
                                          <p:val>
                                            <p:strVal val="#ppt_y"/>
                                          </p:val>
                                        </p:tav>
                                      </p:tavLst>
                                    </p:anim>
                                    <p:anim calcmode="lin" valueType="num">
                                      <p:cBhvr>
                                        <p:cTn id="17" dur="500" fill="hold"/>
                                        <p:tgtEl>
                                          <p:spTgt spid="1439751"/>
                                        </p:tgtEl>
                                        <p:attrNameLst>
                                          <p:attrName>ppt_w</p:attrName>
                                        </p:attrNameLst>
                                      </p:cBhvr>
                                      <p:tavLst>
                                        <p:tav tm="0">
                                          <p:val>
                                            <p:strVal val="#ppt_w"/>
                                          </p:val>
                                        </p:tav>
                                        <p:tav tm="100000">
                                          <p:val>
                                            <p:strVal val="#ppt_w"/>
                                          </p:val>
                                        </p:tav>
                                      </p:tavLst>
                                    </p:anim>
                                    <p:anim calcmode="lin" valueType="num">
                                      <p:cBhvr>
                                        <p:cTn id="18" dur="500" fill="hold"/>
                                        <p:tgtEl>
                                          <p:spTgt spid="1439751"/>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1" fill="hold" grpId="0" nodeType="clickEffect">
                                  <p:stCondLst>
                                    <p:cond delay="0"/>
                                  </p:stCondLst>
                                  <p:childTnLst>
                                    <p:set>
                                      <p:cBhvr>
                                        <p:cTn id="22" dur="1" fill="hold">
                                          <p:stCondLst>
                                            <p:cond delay="0"/>
                                          </p:stCondLst>
                                        </p:cTn>
                                        <p:tgtEl>
                                          <p:spTgt spid="1439757"/>
                                        </p:tgtEl>
                                        <p:attrNameLst>
                                          <p:attrName>style.visibility</p:attrName>
                                        </p:attrNameLst>
                                      </p:cBhvr>
                                      <p:to>
                                        <p:strVal val="visible"/>
                                      </p:to>
                                    </p:set>
                                    <p:anim calcmode="lin" valueType="num">
                                      <p:cBhvr>
                                        <p:cTn id="23" dur="500" fill="hold"/>
                                        <p:tgtEl>
                                          <p:spTgt spid="1439757"/>
                                        </p:tgtEl>
                                        <p:attrNameLst>
                                          <p:attrName>ppt_x</p:attrName>
                                        </p:attrNameLst>
                                      </p:cBhvr>
                                      <p:tavLst>
                                        <p:tav tm="0">
                                          <p:val>
                                            <p:strVal val="#ppt_x"/>
                                          </p:val>
                                        </p:tav>
                                        <p:tav tm="100000">
                                          <p:val>
                                            <p:strVal val="#ppt_x"/>
                                          </p:val>
                                        </p:tav>
                                      </p:tavLst>
                                    </p:anim>
                                    <p:anim calcmode="lin" valueType="num">
                                      <p:cBhvr>
                                        <p:cTn id="24" dur="500" fill="hold"/>
                                        <p:tgtEl>
                                          <p:spTgt spid="1439757"/>
                                        </p:tgtEl>
                                        <p:attrNameLst>
                                          <p:attrName>ppt_y</p:attrName>
                                        </p:attrNameLst>
                                      </p:cBhvr>
                                      <p:tavLst>
                                        <p:tav tm="0">
                                          <p:val>
                                            <p:strVal val="#ppt_y-#ppt_h/2"/>
                                          </p:val>
                                        </p:tav>
                                        <p:tav tm="100000">
                                          <p:val>
                                            <p:strVal val="#ppt_y"/>
                                          </p:val>
                                        </p:tav>
                                      </p:tavLst>
                                    </p:anim>
                                    <p:anim calcmode="lin" valueType="num">
                                      <p:cBhvr>
                                        <p:cTn id="25" dur="500" fill="hold"/>
                                        <p:tgtEl>
                                          <p:spTgt spid="1439757"/>
                                        </p:tgtEl>
                                        <p:attrNameLst>
                                          <p:attrName>ppt_w</p:attrName>
                                        </p:attrNameLst>
                                      </p:cBhvr>
                                      <p:tavLst>
                                        <p:tav tm="0">
                                          <p:val>
                                            <p:strVal val="#ppt_w"/>
                                          </p:val>
                                        </p:tav>
                                        <p:tav tm="100000">
                                          <p:val>
                                            <p:strVal val="#ppt_w"/>
                                          </p:val>
                                        </p:tav>
                                      </p:tavLst>
                                    </p:anim>
                                    <p:anim calcmode="lin" valueType="num">
                                      <p:cBhvr>
                                        <p:cTn id="26" dur="500" fill="hold"/>
                                        <p:tgtEl>
                                          <p:spTgt spid="1439757"/>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5" fill="hold" grpId="0" nodeType="clickEffect">
                                  <p:stCondLst>
                                    <p:cond delay="0"/>
                                  </p:stCondLst>
                                  <p:childTnLst>
                                    <p:set>
                                      <p:cBhvr>
                                        <p:cTn id="30" dur="1" fill="hold">
                                          <p:stCondLst>
                                            <p:cond delay="0"/>
                                          </p:stCondLst>
                                        </p:cTn>
                                        <p:tgtEl>
                                          <p:spTgt spid="1439754"/>
                                        </p:tgtEl>
                                        <p:attrNameLst>
                                          <p:attrName>style.visibility</p:attrName>
                                        </p:attrNameLst>
                                      </p:cBhvr>
                                      <p:to>
                                        <p:strVal val="visible"/>
                                      </p:to>
                                    </p:set>
                                    <p:animEffect transition="in" filter="blinds(vertical)">
                                      <p:cBhvr>
                                        <p:cTn id="31" dur="500"/>
                                        <p:tgtEl>
                                          <p:spTgt spid="1439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9754" grpId="0" animBg="1" autoUpdateAnimBg="0"/>
      <p:bldP spid="143975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165E3D5-AA17-411F-9031-E38986C42956}" type="slidenum">
              <a:rPr lang="en-US"/>
              <a:pPr/>
              <a:t>13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13122" name="Rectangle 2"/>
          <p:cNvSpPr>
            <a:spLocks noGrp="1" noChangeArrowheads="1"/>
          </p:cNvSpPr>
          <p:nvPr>
            <p:ph type="title"/>
          </p:nvPr>
        </p:nvSpPr>
        <p:spPr/>
        <p:txBody>
          <a:bodyPr/>
          <a:lstStyle/>
          <a:p>
            <a:r>
              <a:rPr lang="en-US"/>
              <a:t>Expressions and Operators</a:t>
            </a:r>
          </a:p>
        </p:txBody>
      </p:sp>
      <p:sp>
        <p:nvSpPr>
          <p:cNvPr id="1413123" name="Rectangle 3"/>
          <p:cNvSpPr>
            <a:spLocks noGrp="1" noChangeArrowheads="1"/>
          </p:cNvSpPr>
          <p:nvPr>
            <p:ph type="body" idx="1"/>
          </p:nvPr>
        </p:nvSpPr>
        <p:spPr/>
        <p:txBody>
          <a:bodyPr/>
          <a:lstStyle/>
          <a:p>
            <a:r>
              <a:rPr lang="en-US"/>
              <a:t>An </a:t>
            </a:r>
            <a:r>
              <a:rPr lang="en-US">
                <a:solidFill>
                  <a:schemeClr val="accent1"/>
                </a:solidFill>
              </a:rPr>
              <a:t>operator</a:t>
            </a:r>
            <a:r>
              <a:rPr lang="en-US"/>
              <a:t> is a symbol that is used to combine two or more expressions.</a:t>
            </a:r>
          </a:p>
          <a:p>
            <a:r>
              <a:rPr lang="en-US"/>
              <a:t>Mathematical operators…</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6895F49-73E2-4D73-9862-DAFCCB357BC6}" type="slidenum">
              <a:rPr lang="en-US"/>
              <a:pPr/>
              <a:t>130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40770" name="Rectangle 1026"/>
          <p:cNvSpPr>
            <a:spLocks noGrp="1" noChangeArrowheads="1"/>
          </p:cNvSpPr>
          <p:nvPr>
            <p:ph type="title"/>
          </p:nvPr>
        </p:nvSpPr>
        <p:spPr/>
        <p:txBody>
          <a:bodyPr/>
          <a:lstStyle/>
          <a:p>
            <a:r>
              <a:rPr lang="en-US"/>
              <a:t>Creating User-defined Functions</a:t>
            </a:r>
          </a:p>
        </p:txBody>
      </p:sp>
      <p:sp>
        <p:nvSpPr>
          <p:cNvPr id="1440771" name="Rectangle 1027"/>
          <p:cNvSpPr>
            <a:spLocks noGrp="1" noChangeArrowheads="1"/>
          </p:cNvSpPr>
          <p:nvPr>
            <p:ph type="body" idx="1"/>
          </p:nvPr>
        </p:nvSpPr>
        <p:spPr/>
        <p:txBody>
          <a:bodyPr/>
          <a:lstStyle/>
          <a:p>
            <a:r>
              <a:rPr lang="en-US"/>
              <a:t>Positional parameters: if leaving a parameter out, hold its place with </a:t>
            </a:r>
            <a:r>
              <a:rPr lang="en-US">
                <a:solidFill>
                  <a:srgbClr val="99FF99"/>
                </a:solidFill>
              </a:rPr>
              <a:t>‘,’</a:t>
            </a:r>
          </a:p>
          <a:p>
            <a:endParaRPr lang="en-US">
              <a:solidFill>
                <a:srgbClr val="99FF99"/>
              </a:solidFill>
            </a:endParaRPr>
          </a:p>
          <a:p>
            <a:endParaRPr lang="en-US"/>
          </a:p>
          <a:p>
            <a:endParaRPr lang="en-US"/>
          </a:p>
          <a:p>
            <a:endParaRPr lang="en-US"/>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6D0353A-0823-42A9-A161-3B69CCB22D5F}" type="slidenum">
              <a:rPr lang="en-US"/>
              <a:pPr/>
              <a:t>131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35970" name="Rectangle 2"/>
          <p:cNvSpPr>
            <a:spLocks noGrp="1" noChangeArrowheads="1"/>
          </p:cNvSpPr>
          <p:nvPr>
            <p:ph type="title"/>
          </p:nvPr>
        </p:nvSpPr>
        <p:spPr/>
        <p:txBody>
          <a:bodyPr/>
          <a:lstStyle/>
          <a:p>
            <a:r>
              <a:rPr lang="en-US"/>
              <a:t>Event Handlers</a:t>
            </a:r>
          </a:p>
        </p:txBody>
      </p:sp>
      <p:sp>
        <p:nvSpPr>
          <p:cNvPr id="1235971" name="Rectangle 3"/>
          <p:cNvSpPr>
            <a:spLocks noGrp="1" noChangeArrowheads="1"/>
          </p:cNvSpPr>
          <p:nvPr>
            <p:ph type="body" idx="1"/>
          </p:nvPr>
        </p:nvSpPr>
        <p:spPr/>
        <p:txBody>
          <a:bodyPr/>
          <a:lstStyle/>
          <a:p>
            <a:r>
              <a:rPr lang="en-US"/>
              <a:t>Remember how we said that JavaScript is event-driven?</a:t>
            </a:r>
          </a:p>
          <a:p>
            <a:r>
              <a:rPr lang="en-US"/>
              <a:t>An </a:t>
            </a:r>
            <a:r>
              <a:rPr lang="en-US" i="1">
                <a:solidFill>
                  <a:schemeClr val="accent1"/>
                </a:solidFill>
              </a:rPr>
              <a:t>event handler</a:t>
            </a:r>
            <a:r>
              <a:rPr lang="en-US"/>
              <a:t> is invoked by the browser when an event occurs, like a user clicking on a button. </a:t>
            </a:r>
          </a:p>
          <a:p>
            <a:r>
              <a:rPr lang="en-US"/>
              <a:t>Event handlers are defined as attributes of their objects; for instance, a button click handler would be defined as an attribute of that button object.</a:t>
            </a: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5B3B4B9-6A8D-4295-9FF1-A63FAB19A14C}" type="slidenum">
              <a:rPr lang="en-US"/>
              <a:pPr/>
              <a:t>132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36994" name="Rectangle 2"/>
          <p:cNvSpPr>
            <a:spLocks noGrp="1" noChangeArrowheads="1"/>
          </p:cNvSpPr>
          <p:nvPr>
            <p:ph type="title"/>
          </p:nvPr>
        </p:nvSpPr>
        <p:spPr/>
        <p:txBody>
          <a:bodyPr/>
          <a:lstStyle/>
          <a:p>
            <a:r>
              <a:rPr lang="en-US"/>
              <a:t>Event Handlers</a:t>
            </a:r>
          </a:p>
        </p:txBody>
      </p:sp>
      <p:sp>
        <p:nvSpPr>
          <p:cNvPr id="1236995" name="Rectangle 3"/>
          <p:cNvSpPr>
            <a:spLocks noGrp="1" noChangeArrowheads="1"/>
          </p:cNvSpPr>
          <p:nvPr>
            <p:ph type="body" idx="1"/>
          </p:nvPr>
        </p:nvSpPr>
        <p:spPr/>
        <p:txBody>
          <a:bodyPr/>
          <a:lstStyle/>
          <a:p>
            <a:r>
              <a:rPr lang="en-US"/>
              <a:t>To define the event handler, you set it as an attribute of the object.</a:t>
            </a:r>
            <a:endParaRPr lang="en-US" sz="2800"/>
          </a:p>
          <a:p>
            <a:endParaRPr lang="en-US" sz="1200"/>
          </a:p>
          <a:p>
            <a:pPr lvl="1">
              <a:buFontTx/>
              <a:buNone/>
            </a:pPr>
            <a:r>
              <a:rPr lang="en-US" sz="2400">
                <a:solidFill>
                  <a:srgbClr val="99FF99"/>
                </a:solidFill>
              </a:rPr>
              <a:t>&lt;input	type = “button”  </a:t>
            </a:r>
          </a:p>
          <a:p>
            <a:pPr lvl="1">
              <a:buFontTx/>
              <a:buNone/>
            </a:pPr>
            <a:r>
              <a:rPr lang="en-US" sz="2400">
                <a:solidFill>
                  <a:srgbClr val="99FF99"/>
                </a:solidFill>
              </a:rPr>
              <a:t>		name = “mybutton” </a:t>
            </a:r>
          </a:p>
          <a:p>
            <a:pPr lvl="1">
              <a:buFontTx/>
              <a:buNone/>
            </a:pPr>
            <a:r>
              <a:rPr lang="en-US" sz="2400">
                <a:solidFill>
                  <a:srgbClr val="99FF99"/>
                </a:solidFill>
              </a:rPr>
              <a:t>		value = “Click if Student”</a:t>
            </a:r>
          </a:p>
          <a:p>
            <a:pPr lvl="1">
              <a:buFontTx/>
              <a:buNone/>
            </a:pPr>
            <a:r>
              <a:rPr lang="en-US" sz="2400">
                <a:solidFill>
                  <a:srgbClr val="99FF99"/>
                </a:solidFill>
              </a:rPr>
              <a:t>		</a:t>
            </a:r>
            <a:r>
              <a:rPr lang="en-US" sz="2400">
                <a:solidFill>
                  <a:srgbClr val="33CC33"/>
                </a:solidFill>
              </a:rPr>
              <a:t>onclick = “myFunction()”</a:t>
            </a:r>
            <a:r>
              <a:rPr lang="en-US" sz="2400">
                <a:solidFill>
                  <a:srgbClr val="99FF99"/>
                </a:solidFill>
              </a:rPr>
              <a:t> &gt;</a:t>
            </a:r>
            <a:endParaRPr lang="en-US" sz="2400"/>
          </a:p>
          <a:p>
            <a:endParaRPr lang="en-US" sz="1200"/>
          </a:p>
          <a:p>
            <a:r>
              <a:rPr lang="en-US"/>
              <a:t>Here, the event handler invokes the JavaScript function named </a:t>
            </a:r>
            <a:r>
              <a:rPr lang="en-US">
                <a:solidFill>
                  <a:srgbClr val="99FF99"/>
                </a:solidFill>
              </a:rPr>
              <a:t>myFunction</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36995">
                                            <p:txEl>
                                              <p:pRg st="0" end="0"/>
                                            </p:txEl>
                                          </p:spTgt>
                                        </p:tgtEl>
                                        <p:attrNameLst>
                                          <p:attrName>style.visibility</p:attrName>
                                        </p:attrNameLst>
                                      </p:cBhvr>
                                      <p:to>
                                        <p:strVal val="visible"/>
                                      </p:to>
                                    </p:set>
                                    <p:anim calcmode="lin" valueType="num">
                                      <p:cBhvr>
                                        <p:cTn id="7" dur="500" fill="hold"/>
                                        <p:tgtEl>
                                          <p:spTgt spid="123699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23699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23699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236995">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236995">
                                            <p:txEl>
                                              <p:pRg st="2" end="2"/>
                                            </p:txEl>
                                          </p:spTgt>
                                        </p:tgtEl>
                                        <p:attrNameLst>
                                          <p:attrName>style.visibility</p:attrName>
                                        </p:attrNameLst>
                                      </p:cBhvr>
                                      <p:to>
                                        <p:strVal val="visible"/>
                                      </p:to>
                                    </p:set>
                                    <p:anim calcmode="lin" valueType="num">
                                      <p:cBhvr>
                                        <p:cTn id="13" dur="500" fill="hold"/>
                                        <p:tgtEl>
                                          <p:spTgt spid="1236995">
                                            <p:txEl>
                                              <p:pRg st="2" end="2"/>
                                            </p:txEl>
                                          </p:spTgt>
                                        </p:tgtEl>
                                        <p:attrNameLst>
                                          <p:attrName>ppt_x</p:attrName>
                                        </p:attrNameLst>
                                      </p:cBhvr>
                                      <p:tavLst>
                                        <p:tav tm="0">
                                          <p:val>
                                            <p:strVal val="#ppt_x-#ppt_w/2"/>
                                          </p:val>
                                        </p:tav>
                                        <p:tav tm="100000">
                                          <p:val>
                                            <p:strVal val="#ppt_x"/>
                                          </p:val>
                                        </p:tav>
                                      </p:tavLst>
                                    </p:anim>
                                    <p:anim calcmode="lin" valueType="num">
                                      <p:cBhvr>
                                        <p:cTn id="14" dur="500" fill="hold"/>
                                        <p:tgtEl>
                                          <p:spTgt spid="1236995">
                                            <p:txEl>
                                              <p:pRg st="2" end="2"/>
                                            </p:txEl>
                                          </p:spTgt>
                                        </p:tgtEl>
                                        <p:attrNameLst>
                                          <p:attrName>ppt_y</p:attrName>
                                        </p:attrNameLst>
                                      </p:cBhvr>
                                      <p:tavLst>
                                        <p:tav tm="0">
                                          <p:val>
                                            <p:strVal val="#ppt_y"/>
                                          </p:val>
                                        </p:tav>
                                        <p:tav tm="100000">
                                          <p:val>
                                            <p:strVal val="#ppt_y"/>
                                          </p:val>
                                        </p:tav>
                                      </p:tavLst>
                                    </p:anim>
                                    <p:anim calcmode="lin" valueType="num">
                                      <p:cBhvr>
                                        <p:cTn id="15" dur="500" fill="hold"/>
                                        <p:tgtEl>
                                          <p:spTgt spid="1236995">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1236995">
                                            <p:txEl>
                                              <p:pRg st="2" end="2"/>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236995">
                                            <p:txEl>
                                              <p:pRg st="3" end="3"/>
                                            </p:txEl>
                                          </p:spTgt>
                                        </p:tgtEl>
                                        <p:attrNameLst>
                                          <p:attrName>style.visibility</p:attrName>
                                        </p:attrNameLst>
                                      </p:cBhvr>
                                      <p:to>
                                        <p:strVal val="visible"/>
                                      </p:to>
                                    </p:set>
                                    <p:anim calcmode="lin" valueType="num">
                                      <p:cBhvr>
                                        <p:cTn id="19" dur="500" fill="hold"/>
                                        <p:tgtEl>
                                          <p:spTgt spid="1236995">
                                            <p:txEl>
                                              <p:pRg st="3" end="3"/>
                                            </p:txEl>
                                          </p:spTgt>
                                        </p:tgtEl>
                                        <p:attrNameLst>
                                          <p:attrName>ppt_x</p:attrName>
                                        </p:attrNameLst>
                                      </p:cBhvr>
                                      <p:tavLst>
                                        <p:tav tm="0">
                                          <p:val>
                                            <p:strVal val="#ppt_x-#ppt_w/2"/>
                                          </p:val>
                                        </p:tav>
                                        <p:tav tm="100000">
                                          <p:val>
                                            <p:strVal val="#ppt_x"/>
                                          </p:val>
                                        </p:tav>
                                      </p:tavLst>
                                    </p:anim>
                                    <p:anim calcmode="lin" valueType="num">
                                      <p:cBhvr>
                                        <p:cTn id="20" dur="500" fill="hold"/>
                                        <p:tgtEl>
                                          <p:spTgt spid="1236995">
                                            <p:txEl>
                                              <p:pRg st="3" end="3"/>
                                            </p:txEl>
                                          </p:spTgt>
                                        </p:tgtEl>
                                        <p:attrNameLst>
                                          <p:attrName>ppt_y</p:attrName>
                                        </p:attrNameLst>
                                      </p:cBhvr>
                                      <p:tavLst>
                                        <p:tav tm="0">
                                          <p:val>
                                            <p:strVal val="#ppt_y"/>
                                          </p:val>
                                        </p:tav>
                                        <p:tav tm="100000">
                                          <p:val>
                                            <p:strVal val="#ppt_y"/>
                                          </p:val>
                                        </p:tav>
                                      </p:tavLst>
                                    </p:anim>
                                    <p:anim calcmode="lin" valueType="num">
                                      <p:cBhvr>
                                        <p:cTn id="21" dur="500" fill="hold"/>
                                        <p:tgtEl>
                                          <p:spTgt spid="123699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236995">
                                            <p:txEl>
                                              <p:pRg st="3" end="3"/>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236995">
                                            <p:txEl>
                                              <p:pRg st="4" end="4"/>
                                            </p:txEl>
                                          </p:spTgt>
                                        </p:tgtEl>
                                        <p:attrNameLst>
                                          <p:attrName>style.visibility</p:attrName>
                                        </p:attrNameLst>
                                      </p:cBhvr>
                                      <p:to>
                                        <p:strVal val="visible"/>
                                      </p:to>
                                    </p:set>
                                    <p:anim calcmode="lin" valueType="num">
                                      <p:cBhvr>
                                        <p:cTn id="25" dur="500" fill="hold"/>
                                        <p:tgtEl>
                                          <p:spTgt spid="1236995">
                                            <p:txEl>
                                              <p:pRg st="4" end="4"/>
                                            </p:txEl>
                                          </p:spTgt>
                                        </p:tgtEl>
                                        <p:attrNameLst>
                                          <p:attrName>ppt_x</p:attrName>
                                        </p:attrNameLst>
                                      </p:cBhvr>
                                      <p:tavLst>
                                        <p:tav tm="0">
                                          <p:val>
                                            <p:strVal val="#ppt_x-#ppt_w/2"/>
                                          </p:val>
                                        </p:tav>
                                        <p:tav tm="100000">
                                          <p:val>
                                            <p:strVal val="#ppt_x"/>
                                          </p:val>
                                        </p:tav>
                                      </p:tavLst>
                                    </p:anim>
                                    <p:anim calcmode="lin" valueType="num">
                                      <p:cBhvr>
                                        <p:cTn id="26" dur="500" fill="hold"/>
                                        <p:tgtEl>
                                          <p:spTgt spid="1236995">
                                            <p:txEl>
                                              <p:pRg st="4" end="4"/>
                                            </p:txEl>
                                          </p:spTgt>
                                        </p:tgtEl>
                                        <p:attrNameLst>
                                          <p:attrName>ppt_y</p:attrName>
                                        </p:attrNameLst>
                                      </p:cBhvr>
                                      <p:tavLst>
                                        <p:tav tm="0">
                                          <p:val>
                                            <p:strVal val="#ppt_y"/>
                                          </p:val>
                                        </p:tav>
                                        <p:tav tm="100000">
                                          <p:val>
                                            <p:strVal val="#ppt_y"/>
                                          </p:val>
                                        </p:tav>
                                      </p:tavLst>
                                    </p:anim>
                                    <p:anim calcmode="lin" valueType="num">
                                      <p:cBhvr>
                                        <p:cTn id="27" dur="500" fill="hold"/>
                                        <p:tgtEl>
                                          <p:spTgt spid="1236995">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1236995">
                                            <p:txEl>
                                              <p:pRg st="4" end="4"/>
                                            </p:txEl>
                                          </p:spTgt>
                                        </p:tgtEl>
                                        <p:attrNameLst>
                                          <p:attrName>ppt_h</p:attrName>
                                        </p:attrNameLst>
                                      </p:cBhvr>
                                      <p:tavLst>
                                        <p:tav tm="0">
                                          <p:val>
                                            <p:strVal val="#ppt_h"/>
                                          </p:val>
                                        </p:tav>
                                        <p:tav tm="100000">
                                          <p:val>
                                            <p:strVal val="#ppt_h"/>
                                          </p:val>
                                        </p:tav>
                                      </p:tavLst>
                                    </p:anim>
                                  </p:childTnLst>
                                </p:cTn>
                              </p:par>
                              <p:par>
                                <p:cTn id="29" presetID="17" presetClass="entr" presetSubtype="8" fill="hold" grpId="0" nodeType="withEffect">
                                  <p:stCondLst>
                                    <p:cond delay="0"/>
                                  </p:stCondLst>
                                  <p:childTnLst>
                                    <p:set>
                                      <p:cBhvr>
                                        <p:cTn id="30" dur="1" fill="hold">
                                          <p:stCondLst>
                                            <p:cond delay="0"/>
                                          </p:stCondLst>
                                        </p:cTn>
                                        <p:tgtEl>
                                          <p:spTgt spid="1236995">
                                            <p:txEl>
                                              <p:pRg st="5" end="5"/>
                                            </p:txEl>
                                          </p:spTgt>
                                        </p:tgtEl>
                                        <p:attrNameLst>
                                          <p:attrName>style.visibility</p:attrName>
                                        </p:attrNameLst>
                                      </p:cBhvr>
                                      <p:to>
                                        <p:strVal val="visible"/>
                                      </p:to>
                                    </p:set>
                                    <p:anim calcmode="lin" valueType="num">
                                      <p:cBhvr>
                                        <p:cTn id="31" dur="500" fill="hold"/>
                                        <p:tgtEl>
                                          <p:spTgt spid="1236995">
                                            <p:txEl>
                                              <p:pRg st="5" end="5"/>
                                            </p:txEl>
                                          </p:spTgt>
                                        </p:tgtEl>
                                        <p:attrNameLst>
                                          <p:attrName>ppt_x</p:attrName>
                                        </p:attrNameLst>
                                      </p:cBhvr>
                                      <p:tavLst>
                                        <p:tav tm="0">
                                          <p:val>
                                            <p:strVal val="#ppt_x-#ppt_w/2"/>
                                          </p:val>
                                        </p:tav>
                                        <p:tav tm="100000">
                                          <p:val>
                                            <p:strVal val="#ppt_x"/>
                                          </p:val>
                                        </p:tav>
                                      </p:tavLst>
                                    </p:anim>
                                    <p:anim calcmode="lin" valueType="num">
                                      <p:cBhvr>
                                        <p:cTn id="32" dur="500" fill="hold"/>
                                        <p:tgtEl>
                                          <p:spTgt spid="1236995">
                                            <p:txEl>
                                              <p:pRg st="5" end="5"/>
                                            </p:txEl>
                                          </p:spTgt>
                                        </p:tgtEl>
                                        <p:attrNameLst>
                                          <p:attrName>ppt_y</p:attrName>
                                        </p:attrNameLst>
                                      </p:cBhvr>
                                      <p:tavLst>
                                        <p:tav tm="0">
                                          <p:val>
                                            <p:strVal val="#ppt_y"/>
                                          </p:val>
                                        </p:tav>
                                        <p:tav tm="100000">
                                          <p:val>
                                            <p:strVal val="#ppt_y"/>
                                          </p:val>
                                        </p:tav>
                                      </p:tavLst>
                                    </p:anim>
                                    <p:anim calcmode="lin" valueType="num">
                                      <p:cBhvr>
                                        <p:cTn id="33" dur="500" fill="hold"/>
                                        <p:tgtEl>
                                          <p:spTgt spid="1236995">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123699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236995">
                                            <p:txEl>
                                              <p:pRg st="7" end="7"/>
                                            </p:txEl>
                                          </p:spTgt>
                                        </p:tgtEl>
                                        <p:attrNameLst>
                                          <p:attrName>style.visibility</p:attrName>
                                        </p:attrNameLst>
                                      </p:cBhvr>
                                      <p:to>
                                        <p:strVal val="visible"/>
                                      </p:to>
                                    </p:set>
                                    <p:anim calcmode="lin" valueType="num">
                                      <p:cBhvr>
                                        <p:cTn id="39" dur="500" fill="hold"/>
                                        <p:tgtEl>
                                          <p:spTgt spid="1236995">
                                            <p:txEl>
                                              <p:pRg st="7" end="7"/>
                                            </p:txEl>
                                          </p:spTgt>
                                        </p:tgtEl>
                                        <p:attrNameLst>
                                          <p:attrName>ppt_x</p:attrName>
                                        </p:attrNameLst>
                                      </p:cBhvr>
                                      <p:tavLst>
                                        <p:tav tm="0">
                                          <p:val>
                                            <p:strVal val="#ppt_x-#ppt_w/2"/>
                                          </p:val>
                                        </p:tav>
                                        <p:tav tm="100000">
                                          <p:val>
                                            <p:strVal val="#ppt_x"/>
                                          </p:val>
                                        </p:tav>
                                      </p:tavLst>
                                    </p:anim>
                                    <p:anim calcmode="lin" valueType="num">
                                      <p:cBhvr>
                                        <p:cTn id="40" dur="500" fill="hold"/>
                                        <p:tgtEl>
                                          <p:spTgt spid="1236995">
                                            <p:txEl>
                                              <p:pRg st="7" end="7"/>
                                            </p:txEl>
                                          </p:spTgt>
                                        </p:tgtEl>
                                        <p:attrNameLst>
                                          <p:attrName>ppt_y</p:attrName>
                                        </p:attrNameLst>
                                      </p:cBhvr>
                                      <p:tavLst>
                                        <p:tav tm="0">
                                          <p:val>
                                            <p:strVal val="#ppt_y"/>
                                          </p:val>
                                        </p:tav>
                                        <p:tav tm="100000">
                                          <p:val>
                                            <p:strVal val="#ppt_y"/>
                                          </p:val>
                                        </p:tav>
                                      </p:tavLst>
                                    </p:anim>
                                    <p:anim calcmode="lin" valueType="num">
                                      <p:cBhvr>
                                        <p:cTn id="41" dur="500" fill="hold"/>
                                        <p:tgtEl>
                                          <p:spTgt spid="1236995">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1236995">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6995" grpId="0" build="p" autoUpdateAnimBg="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4917883-0427-4B9C-925A-D9968DC60817}" type="slidenum">
              <a:rPr lang="en-US"/>
              <a:pPr/>
              <a:t>133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40066" name="Rectangle 2"/>
          <p:cNvSpPr>
            <a:spLocks noGrp="1" noChangeArrowheads="1"/>
          </p:cNvSpPr>
          <p:nvPr>
            <p:ph type="title"/>
          </p:nvPr>
        </p:nvSpPr>
        <p:spPr/>
        <p:txBody>
          <a:bodyPr/>
          <a:lstStyle/>
          <a:p>
            <a:pPr>
              <a:lnSpc>
                <a:spcPct val="90000"/>
              </a:lnSpc>
            </a:pPr>
            <a:r>
              <a:rPr lang="en-US"/>
              <a:t>Example: onClick and onMouseover </a:t>
            </a:r>
            <a:endParaRPr lang="en-US" sz="3200">
              <a:latin typeface="Courier New" pitchFamily="49" charset="0"/>
            </a:endParaRPr>
          </a:p>
        </p:txBody>
      </p:sp>
      <p:sp>
        <p:nvSpPr>
          <p:cNvPr id="1240067" name="Rectangle 3"/>
          <p:cNvSpPr>
            <a:spLocks noGrp="1" noChangeArrowheads="1"/>
          </p:cNvSpPr>
          <p:nvPr>
            <p:ph type="body" idx="1"/>
          </p:nvPr>
        </p:nvSpPr>
        <p:spPr>
          <a:xfrm>
            <a:off x="685800" y="1447800"/>
            <a:ext cx="7924800" cy="5410200"/>
          </a:xfrm>
        </p:spPr>
        <p:txBody>
          <a:bodyPr/>
          <a:lstStyle/>
          <a:p>
            <a:pPr>
              <a:lnSpc>
                <a:spcPct val="90000"/>
              </a:lnSpc>
              <a:spcBef>
                <a:spcPts val="500"/>
              </a:spcBef>
              <a:spcAft>
                <a:spcPts val="500"/>
              </a:spcAft>
            </a:pPr>
            <a:r>
              <a:rPr lang="en-US"/>
              <a:t>Note that the event handlers used within the HTML are considered HTML, not JavaScript, and as such, are not case sensitive. So </a:t>
            </a:r>
            <a:r>
              <a:rPr lang="en-US">
                <a:solidFill>
                  <a:srgbClr val="99FF99"/>
                </a:solidFill>
              </a:rPr>
              <a:t>onClick</a:t>
            </a:r>
            <a:r>
              <a:rPr lang="en-US"/>
              <a:t>, </a:t>
            </a:r>
            <a:r>
              <a:rPr lang="en-US">
                <a:solidFill>
                  <a:srgbClr val="99FF99"/>
                </a:solidFill>
              </a:rPr>
              <a:t>onclick</a:t>
            </a:r>
            <a:r>
              <a:rPr lang="en-US"/>
              <a:t>, and </a:t>
            </a:r>
            <a:r>
              <a:rPr lang="en-US">
                <a:solidFill>
                  <a:srgbClr val="99FF99"/>
                </a:solidFill>
              </a:rPr>
              <a:t>ONCLICK</a:t>
            </a:r>
            <a:r>
              <a:rPr lang="en-US"/>
              <a:t> are identical. </a:t>
            </a:r>
          </a:p>
          <a:p>
            <a:pPr>
              <a:lnSpc>
                <a:spcPct val="90000"/>
              </a:lnSpc>
              <a:spcBef>
                <a:spcPts val="500"/>
              </a:spcBef>
              <a:spcAft>
                <a:spcPts val="500"/>
              </a:spcAft>
            </a:pPr>
            <a:r>
              <a:rPr lang="en-US"/>
              <a:t>Let’s look at </a:t>
            </a:r>
            <a:r>
              <a:rPr lang="en-US">
                <a:solidFill>
                  <a:srgbClr val="99FF99"/>
                </a:solidFill>
              </a:rPr>
              <a:t>onClick</a:t>
            </a:r>
            <a:r>
              <a:rPr lang="en-US"/>
              <a:t> and </a:t>
            </a:r>
            <a:r>
              <a:rPr lang="en-US">
                <a:solidFill>
                  <a:srgbClr val="99FF99"/>
                </a:solidFill>
              </a:rPr>
              <a:t>onMouseOver</a:t>
            </a:r>
            <a:r>
              <a:rPr lang="en-US"/>
              <a:t> events...</a:t>
            </a:r>
          </a:p>
          <a:p>
            <a:pPr>
              <a:lnSpc>
                <a:spcPct val="90000"/>
              </a:lnSpc>
              <a:spcBef>
                <a:spcPts val="500"/>
              </a:spcBef>
              <a:spcAft>
                <a:spcPts val="500"/>
              </a:spcAft>
            </a:pPr>
            <a:endParaRPr lang="en-US"/>
          </a:p>
          <a:p>
            <a:pPr lvl="1">
              <a:lnSpc>
                <a:spcPct val="90000"/>
              </a:lnSpc>
              <a:spcBef>
                <a:spcPts val="500"/>
              </a:spcBef>
              <a:spcAft>
                <a:spcPts val="500"/>
              </a:spcAft>
              <a:buFontTx/>
              <a:buNone/>
            </a:pPr>
            <a:r>
              <a:rPr lang="en-US"/>
              <a:t>Js06.html (test both onClick and onMouseOver)</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41090" name="Rectangle 2"/>
          <p:cNvSpPr>
            <a:spLocks noGrp="1" noChangeArrowheads="1"/>
          </p:cNvSpPr>
          <p:nvPr>
            <p:ph type="body" idx="1"/>
          </p:nvPr>
        </p:nvSpPr>
        <p:spPr>
          <a:xfrm>
            <a:off x="381000" y="228600"/>
            <a:ext cx="8382000" cy="6629400"/>
          </a:xfrm>
        </p:spPr>
        <p:txBody>
          <a:bodyPr/>
          <a:lstStyle/>
          <a:p>
            <a:pPr>
              <a:buFontTx/>
              <a:buNone/>
            </a:pPr>
            <a:r>
              <a:rPr lang="en-US" sz="2000">
                <a:solidFill>
                  <a:srgbClr val="99FF99"/>
                </a:solidFill>
              </a:rPr>
              <a:t>&lt;html&gt;&lt;head&gt;&lt;title&gt;Fun with JavaScript, #6&lt;/title&gt;&lt;/head&gt;</a:t>
            </a:r>
          </a:p>
          <a:p>
            <a:pPr>
              <a:buFontTx/>
              <a:buNone/>
            </a:pPr>
            <a:endParaRPr lang="en-US" sz="2000">
              <a:solidFill>
                <a:srgbClr val="99FF99"/>
              </a:solidFill>
            </a:endParaRPr>
          </a:p>
          <a:p>
            <a:pPr>
              <a:buFontTx/>
              <a:buNone/>
            </a:pPr>
            <a:r>
              <a:rPr lang="en-US" sz="2000">
                <a:solidFill>
                  <a:srgbClr val="99FF99"/>
                </a:solidFill>
              </a:rPr>
              <a:t>&lt;body</a:t>
            </a:r>
          </a:p>
          <a:p>
            <a:pPr>
              <a:buFontTx/>
              <a:buNone/>
            </a:pPr>
            <a:r>
              <a:rPr lang="en-US" sz="2000">
                <a:solidFill>
                  <a:srgbClr val="99FF99"/>
                </a:solidFill>
              </a:rPr>
              <a:t>&lt;h1&gt;Link Events, onClick and onMouseOver&lt;/h1&gt;</a:t>
            </a:r>
          </a:p>
          <a:p>
            <a:pPr>
              <a:buFontTx/>
              <a:buNone/>
            </a:pPr>
            <a:r>
              <a:rPr lang="en-US" sz="2000">
                <a:solidFill>
                  <a:srgbClr val="99FF99"/>
                </a:solidFill>
              </a:rPr>
              <a:t>    &lt;p&gt;</a:t>
            </a:r>
          </a:p>
          <a:p>
            <a:pPr>
              <a:buFontTx/>
              <a:buNone/>
            </a:pPr>
            <a:r>
              <a:rPr lang="en-US" sz="2000">
                <a:solidFill>
                  <a:srgbClr val="99FF99"/>
                </a:solidFill>
              </a:rPr>
              <a:t>	&lt;a  	href = "</a:t>
            </a:r>
            <a:r>
              <a:rPr lang="en-US" sz="2000">
                <a:solidFill>
                  <a:srgbClr val="33CC33"/>
                </a:solidFill>
              </a:rPr>
              <a:t>#</a:t>
            </a:r>
            <a:r>
              <a:rPr lang="en-US" sz="2000">
                <a:solidFill>
                  <a:srgbClr val="99FF99"/>
                </a:solidFill>
              </a:rPr>
              <a:t>" </a:t>
            </a:r>
          </a:p>
          <a:p>
            <a:pPr>
              <a:buFontTx/>
              <a:buNone/>
            </a:pPr>
            <a:r>
              <a:rPr lang="en-US" sz="2000">
                <a:solidFill>
                  <a:srgbClr val="99FF99"/>
                </a:solidFill>
              </a:rPr>
              <a:t>		</a:t>
            </a:r>
            <a:r>
              <a:rPr lang="en-US" sz="2000">
                <a:solidFill>
                  <a:srgbClr val="33CC33"/>
                </a:solidFill>
              </a:rPr>
              <a:t>onClick = "alert('Hey! That hurt! Cut it out!');”</a:t>
            </a:r>
            <a:r>
              <a:rPr lang="en-US" sz="2000">
                <a:solidFill>
                  <a:srgbClr val="99FF99"/>
                </a:solidFill>
              </a:rPr>
              <a:t> &gt;</a:t>
            </a:r>
          </a:p>
          <a:p>
            <a:pPr>
              <a:buFontTx/>
              <a:buNone/>
            </a:pPr>
            <a:r>
              <a:rPr lang="en-US" sz="2000">
                <a:solidFill>
                  <a:srgbClr val="99FF99"/>
                </a:solidFill>
              </a:rPr>
              <a:t>		Click here!&lt;/a&gt;&lt;/p&gt;</a:t>
            </a:r>
          </a:p>
          <a:p>
            <a:pPr>
              <a:buFontTx/>
              <a:buNone/>
            </a:pPr>
            <a:r>
              <a:rPr lang="en-US" sz="2000">
                <a:solidFill>
                  <a:srgbClr val="99FF99"/>
                </a:solidFill>
              </a:rPr>
              <a:t>	&lt;p&gt;</a:t>
            </a:r>
          </a:p>
          <a:p>
            <a:pPr>
              <a:buFontTx/>
              <a:buNone/>
            </a:pPr>
            <a:r>
              <a:rPr lang="en-US" sz="2000">
                <a:solidFill>
                  <a:srgbClr val="99FF99"/>
                </a:solidFill>
              </a:rPr>
              <a:t>    &lt;a  	href = "</a:t>
            </a:r>
            <a:r>
              <a:rPr lang="en-US" sz="2000">
                <a:solidFill>
                  <a:srgbClr val="33CC33"/>
                </a:solidFill>
              </a:rPr>
              <a:t>#</a:t>
            </a:r>
            <a:r>
              <a:rPr lang="en-US" sz="2000">
                <a:solidFill>
                  <a:srgbClr val="99FF99"/>
                </a:solidFill>
              </a:rPr>
              <a:t>" </a:t>
            </a:r>
          </a:p>
          <a:p>
            <a:pPr>
              <a:buFontTx/>
              <a:buNone/>
            </a:pPr>
            <a:r>
              <a:rPr lang="en-US" sz="2000">
                <a:solidFill>
                  <a:srgbClr val="99FF99"/>
                </a:solidFill>
              </a:rPr>
              <a:t>		</a:t>
            </a:r>
            <a:r>
              <a:rPr lang="en-US" sz="2000">
                <a:solidFill>
                  <a:srgbClr val="33CC33"/>
                </a:solidFill>
              </a:rPr>
              <a:t>onMouseOver = "alert('That was special!');”</a:t>
            </a:r>
            <a:r>
              <a:rPr lang="en-US" sz="2000">
                <a:solidFill>
                  <a:srgbClr val="99FF99"/>
                </a:solidFill>
              </a:rPr>
              <a:t> &gt;</a:t>
            </a:r>
          </a:p>
          <a:p>
            <a:pPr>
              <a:buFontTx/>
              <a:buNone/>
            </a:pPr>
            <a:r>
              <a:rPr lang="en-US" sz="2000">
                <a:solidFill>
                  <a:srgbClr val="99FF99"/>
                </a:solidFill>
              </a:rPr>
              <a:t>		Mouse over me!&lt;/a&gt;&lt;/p&gt;</a:t>
            </a:r>
          </a:p>
          <a:p>
            <a:pPr>
              <a:buFontTx/>
              <a:buNone/>
            </a:pPr>
            <a:endParaRPr lang="en-US" sz="2000">
              <a:solidFill>
                <a:srgbClr val="99FF99"/>
              </a:solidFill>
            </a:endParaRPr>
          </a:p>
          <a:p>
            <a:pPr>
              <a:buFontTx/>
              <a:buNone/>
            </a:pPr>
            <a:r>
              <a:rPr lang="en-US" sz="2000">
                <a:solidFill>
                  <a:srgbClr val="99FF99"/>
                </a:solidFill>
              </a:rPr>
              <a:t>&lt;p&gt;That's all, folks!&lt;/p&gt;</a:t>
            </a:r>
          </a:p>
          <a:p>
            <a:pPr>
              <a:buFontTx/>
              <a:buNone/>
            </a:pPr>
            <a:r>
              <a:rPr lang="en-US" sz="2000">
                <a:solidFill>
                  <a:srgbClr val="99FF99"/>
                </a:solidFill>
              </a:rPr>
              <a:t>&lt;/body&gt;</a:t>
            </a:r>
          </a:p>
          <a:p>
            <a:pPr>
              <a:buFontTx/>
              <a:buNone/>
            </a:pPr>
            <a:r>
              <a:rPr lang="en-US" sz="2000">
                <a:solidFill>
                  <a:srgbClr val="99FF99"/>
                </a:solidFill>
              </a:rPr>
              <a:t>&lt;/html&gt;</a:t>
            </a:r>
          </a:p>
        </p:txBody>
      </p:sp>
      <p:sp>
        <p:nvSpPr>
          <p:cNvPr id="1241091" name="AutoShape 3"/>
          <p:cNvSpPr>
            <a:spLocks noChangeArrowheads="1"/>
          </p:cNvSpPr>
          <p:nvPr/>
        </p:nvSpPr>
        <p:spPr bwMode="auto">
          <a:xfrm>
            <a:off x="3733800" y="685800"/>
            <a:ext cx="3200400" cy="609600"/>
          </a:xfrm>
          <a:prstGeom prst="wedgeRoundRectCallout">
            <a:avLst>
              <a:gd name="adj1" fmla="val -78375"/>
              <a:gd name="adj2" fmla="val 19817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 means a null link.</a:t>
            </a:r>
          </a:p>
        </p:txBody>
      </p:sp>
      <p:sp>
        <p:nvSpPr>
          <p:cNvPr id="1241092" name="AutoShape 4"/>
          <p:cNvSpPr>
            <a:spLocks noChangeArrowheads="1"/>
          </p:cNvSpPr>
          <p:nvPr/>
        </p:nvSpPr>
        <p:spPr bwMode="auto">
          <a:xfrm>
            <a:off x="5181600" y="3048000"/>
            <a:ext cx="3429000" cy="990600"/>
          </a:xfrm>
          <a:prstGeom prst="wedgeRoundRectCallout">
            <a:avLst>
              <a:gd name="adj1" fmla="val -85231"/>
              <a:gd name="adj2" fmla="val -50319"/>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Everything else in the &lt;a&gt; tag is the same.</a:t>
            </a:r>
          </a:p>
        </p:txBody>
      </p:sp>
      <p:sp>
        <p:nvSpPr>
          <p:cNvPr id="1241093" name="AutoShape 5"/>
          <p:cNvSpPr>
            <a:spLocks noChangeArrowheads="1"/>
          </p:cNvSpPr>
          <p:nvPr/>
        </p:nvSpPr>
        <p:spPr bwMode="auto">
          <a:xfrm>
            <a:off x="4572000" y="4267200"/>
            <a:ext cx="4572000" cy="2438400"/>
          </a:xfrm>
          <a:prstGeom prst="wedgeRoundRectCallout">
            <a:avLst>
              <a:gd name="adj1" fmla="val -46736"/>
              <a:gd name="adj2" fmla="val -2500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Note there are no &lt;script&gt; tags –  anything that appears in the quotes of event handlers like onClick or onMouseOver is automatically interpreted as JavaScript. </a:t>
            </a:r>
          </a:p>
        </p:txBody>
      </p:sp>
      <p:sp>
        <p:nvSpPr>
          <p:cNvPr id="1241094" name="AutoShape 6"/>
          <p:cNvSpPr>
            <a:spLocks noChangeArrowheads="1"/>
          </p:cNvSpPr>
          <p:nvPr/>
        </p:nvSpPr>
        <p:spPr bwMode="auto">
          <a:xfrm>
            <a:off x="4191000" y="1676400"/>
            <a:ext cx="4495800" cy="609600"/>
          </a:xfrm>
          <a:prstGeom prst="wedgeRoundRectCallout">
            <a:avLst>
              <a:gd name="adj1" fmla="val -48870"/>
              <a:gd name="adj2" fmla="val 72657"/>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onClick event triggers the alert.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41091"/>
                                        </p:tgtEl>
                                        <p:attrNameLst>
                                          <p:attrName>style.visibility</p:attrName>
                                        </p:attrNameLst>
                                      </p:cBhvr>
                                      <p:to>
                                        <p:strVal val="visible"/>
                                      </p:to>
                                    </p:set>
                                    <p:animEffect transition="in" filter="blinds(vertical)">
                                      <p:cBhvr>
                                        <p:cTn id="7" dur="500"/>
                                        <p:tgtEl>
                                          <p:spTgt spid="1241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241094"/>
                                        </p:tgtEl>
                                        <p:attrNameLst>
                                          <p:attrName>style.visibility</p:attrName>
                                        </p:attrNameLst>
                                      </p:cBhvr>
                                      <p:to>
                                        <p:strVal val="visible"/>
                                      </p:to>
                                    </p:set>
                                    <p:animEffect transition="in" filter="blinds(vertical)">
                                      <p:cBhvr>
                                        <p:cTn id="12" dur="500"/>
                                        <p:tgtEl>
                                          <p:spTgt spid="12410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241092"/>
                                        </p:tgtEl>
                                        <p:attrNameLst>
                                          <p:attrName>style.visibility</p:attrName>
                                        </p:attrNameLst>
                                      </p:cBhvr>
                                      <p:to>
                                        <p:strVal val="visible"/>
                                      </p:to>
                                    </p:set>
                                    <p:animEffect transition="in" filter="blinds(vertical)">
                                      <p:cBhvr>
                                        <p:cTn id="17" dur="500"/>
                                        <p:tgtEl>
                                          <p:spTgt spid="12410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241093"/>
                                        </p:tgtEl>
                                        <p:attrNameLst>
                                          <p:attrName>style.visibility</p:attrName>
                                        </p:attrNameLst>
                                      </p:cBhvr>
                                      <p:to>
                                        <p:strVal val="visible"/>
                                      </p:to>
                                    </p:set>
                                    <p:animEffect transition="in" filter="blinds(vertical)">
                                      <p:cBhvr>
                                        <p:cTn id="22" dur="500"/>
                                        <p:tgtEl>
                                          <p:spTgt spid="1241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1091" grpId="0" animBg="1" autoUpdateAnimBg="0"/>
      <p:bldP spid="1241092" grpId="0" animBg="1" autoUpdateAnimBg="0"/>
      <p:bldP spid="1241093" grpId="0" animBg="1" autoUpdateAnimBg="0"/>
      <p:bldP spid="1241094" grpId="0" animBg="1" autoUpdateAnimBg="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E239F66-B469-4EFF-8F0A-50A3D9AE0F49}" type="slidenum">
              <a:rPr lang="en-US"/>
              <a:pPr/>
              <a:t>135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42114" name="Rectangle 2"/>
          <p:cNvSpPr>
            <a:spLocks noGrp="1" noChangeArrowheads="1"/>
          </p:cNvSpPr>
          <p:nvPr>
            <p:ph type="title"/>
          </p:nvPr>
        </p:nvSpPr>
        <p:spPr/>
        <p:txBody>
          <a:bodyPr/>
          <a:lstStyle/>
          <a:p>
            <a:r>
              <a:rPr lang="en-US"/>
              <a:t>Example: onClick and onMouseover</a:t>
            </a:r>
          </a:p>
        </p:txBody>
      </p:sp>
      <p:sp>
        <p:nvSpPr>
          <p:cNvPr id="1242115" name="Rectangle 3"/>
          <p:cNvSpPr>
            <a:spLocks noGrp="1" noChangeArrowheads="1"/>
          </p:cNvSpPr>
          <p:nvPr>
            <p:ph type="body" idx="1"/>
          </p:nvPr>
        </p:nvSpPr>
        <p:spPr/>
        <p:txBody>
          <a:bodyPr/>
          <a:lstStyle/>
          <a:p>
            <a:r>
              <a:rPr lang="en-US"/>
              <a:t>These </a:t>
            </a:r>
            <a:r>
              <a:rPr lang="en-US">
                <a:solidFill>
                  <a:srgbClr val="99FF99"/>
                </a:solidFill>
              </a:rPr>
              <a:t>onClick</a:t>
            </a:r>
            <a:r>
              <a:rPr lang="en-US"/>
              <a:t> and </a:t>
            </a:r>
            <a:r>
              <a:rPr lang="en-US">
                <a:solidFill>
                  <a:srgbClr val="99FF99"/>
                </a:solidFill>
              </a:rPr>
              <a:t>onMouseOver</a:t>
            </a:r>
            <a:r>
              <a:rPr lang="en-US"/>
              <a:t> methods state, "When someone clicks/moves the mouse over this link, run the little bit of JavaScript between my quotes." </a:t>
            </a:r>
          </a:p>
          <a:p>
            <a:r>
              <a:rPr lang="en-US"/>
              <a:t>Reading on events, </a:t>
            </a:r>
            <a:r>
              <a:rPr lang="en-US" i="1"/>
              <a:t>DHTML,</a:t>
            </a:r>
            <a:r>
              <a:rPr lang="en-US"/>
              <a:t> Chapter 3.</a:t>
            </a: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B7EEC4E-8475-4408-887C-900CFE2E0918}" type="slidenum">
              <a:rPr lang="en-US"/>
              <a:pPr/>
              <a:t>136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43140" name="Rectangle 4"/>
          <p:cNvSpPr>
            <a:spLocks noGrp="1" noChangeArrowheads="1"/>
          </p:cNvSpPr>
          <p:nvPr>
            <p:ph type="title"/>
          </p:nvPr>
        </p:nvSpPr>
        <p:spPr/>
        <p:txBody>
          <a:bodyPr/>
          <a:lstStyle/>
          <a:p>
            <a:r>
              <a:rPr lang="en-US"/>
              <a:t>Example: Image Swaps</a:t>
            </a:r>
          </a:p>
        </p:txBody>
      </p:sp>
      <p:sp>
        <p:nvSpPr>
          <p:cNvPr id="1243141" name="Rectangle 5"/>
          <p:cNvSpPr>
            <a:spLocks noGrp="1" noChangeArrowheads="1"/>
          </p:cNvSpPr>
          <p:nvPr>
            <p:ph type="body" idx="1"/>
          </p:nvPr>
        </p:nvSpPr>
        <p:spPr/>
        <p:txBody>
          <a:bodyPr/>
          <a:lstStyle/>
          <a:p>
            <a:r>
              <a:rPr lang="en-US"/>
              <a:t>One of the most commonly used features of JavaScript is the ability to change images on a mouseover. </a:t>
            </a:r>
          </a:p>
          <a:p>
            <a:r>
              <a:rPr lang="en-US"/>
              <a:t>So, let’s look at the wonderful land of image swaps. </a:t>
            </a:r>
          </a:p>
          <a:p>
            <a:endParaRPr lang="en-US"/>
          </a:p>
          <a:p>
            <a:pPr>
              <a:buFontTx/>
              <a:buNone/>
            </a:pPr>
            <a:endParaRPr lang="en-US"/>
          </a:p>
          <a:p>
            <a:pPr lvl="1">
              <a:buFontTx/>
              <a:buNone/>
            </a:pPr>
            <a:r>
              <a:rPr lang="en-US"/>
              <a:t>js07.html</a:t>
            </a: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44166" name="AutoShape 6"/>
          <p:cNvSpPr>
            <a:spLocks noChangeArrowheads="1"/>
          </p:cNvSpPr>
          <p:nvPr/>
        </p:nvSpPr>
        <p:spPr bwMode="auto">
          <a:xfrm>
            <a:off x="3581400" y="4191000"/>
            <a:ext cx="5410200" cy="762000"/>
          </a:xfrm>
          <a:prstGeom prst="wedgeRoundRectCallout">
            <a:avLst>
              <a:gd name="adj1" fmla="val 19394"/>
              <a:gd name="adj2" fmla="val -152292"/>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000">
                <a:solidFill>
                  <a:schemeClr val="bg1"/>
                </a:solidFill>
                <a:latin typeface="Verdana" pitchFamily="34" charset="0"/>
              </a:rPr>
              <a:t>This statement says, “onMouseOut, go back to the original image.”</a:t>
            </a:r>
            <a:endParaRPr lang="en-US">
              <a:solidFill>
                <a:schemeClr val="bg1"/>
              </a:solidFill>
            </a:endParaRPr>
          </a:p>
        </p:txBody>
      </p:sp>
      <p:sp>
        <p:nvSpPr>
          <p:cNvPr id="1244162" name="Rectangle 2"/>
          <p:cNvSpPr>
            <a:spLocks noGrp="1" noChangeArrowheads="1"/>
          </p:cNvSpPr>
          <p:nvPr>
            <p:ph type="body" idx="1"/>
          </p:nvPr>
        </p:nvSpPr>
        <p:spPr>
          <a:xfrm>
            <a:off x="304800" y="457200"/>
            <a:ext cx="8153400" cy="6400800"/>
          </a:xfrm>
        </p:spPr>
        <p:txBody>
          <a:bodyPr/>
          <a:lstStyle/>
          <a:p>
            <a:pPr>
              <a:buFontTx/>
              <a:buNone/>
            </a:pPr>
            <a:r>
              <a:rPr lang="en-US" sz="2000">
                <a:solidFill>
                  <a:srgbClr val="99FF99"/>
                </a:solidFill>
              </a:rPr>
              <a:t>&lt;html&gt;&lt;head&gt;&lt;title&gt;Fun with JavaScript, #7&lt;/title&gt;&lt;/head&gt;</a:t>
            </a:r>
          </a:p>
          <a:p>
            <a:pPr>
              <a:buFontTx/>
              <a:buNone/>
            </a:pPr>
            <a:endParaRPr lang="en-US" sz="2000">
              <a:solidFill>
                <a:srgbClr val="99FF99"/>
              </a:solidFill>
            </a:endParaRPr>
          </a:p>
          <a:p>
            <a:pPr>
              <a:buFontTx/>
              <a:buNone/>
            </a:pPr>
            <a:endParaRPr lang="en-US" sz="2000">
              <a:solidFill>
                <a:srgbClr val="99FF99"/>
              </a:solidFill>
            </a:endParaRPr>
          </a:p>
          <a:p>
            <a:pPr>
              <a:buFontTx/>
              <a:buNone/>
            </a:pPr>
            <a:r>
              <a:rPr lang="en-US" sz="2000">
                <a:solidFill>
                  <a:srgbClr val="99FF99"/>
                </a:solidFill>
              </a:rPr>
              <a:t>&lt;body&gt;</a:t>
            </a:r>
          </a:p>
          <a:p>
            <a:pPr>
              <a:buFontTx/>
              <a:buNone/>
            </a:pPr>
            <a:r>
              <a:rPr lang="en-US" sz="2000">
                <a:solidFill>
                  <a:srgbClr val="99FF99"/>
                </a:solidFill>
              </a:rPr>
              <a:t>&lt;h1&gt;Image Swapping&lt;/h1&gt;</a:t>
            </a:r>
          </a:p>
          <a:p>
            <a:pPr>
              <a:buFontTx/>
              <a:buNone/>
            </a:pPr>
            <a:r>
              <a:rPr lang="en-US" sz="2000">
                <a:solidFill>
                  <a:srgbClr val="99FF99"/>
                </a:solidFill>
              </a:rPr>
              <a:t>&lt;a  href="#"    </a:t>
            </a:r>
          </a:p>
          <a:p>
            <a:pPr>
              <a:buFontTx/>
              <a:buNone/>
            </a:pPr>
            <a:r>
              <a:rPr lang="en-US" sz="2000">
                <a:solidFill>
                  <a:srgbClr val="99FF99"/>
                </a:solidFill>
              </a:rPr>
              <a:t>    </a:t>
            </a:r>
            <a:r>
              <a:rPr lang="en-US" sz="2000">
                <a:solidFill>
                  <a:srgbClr val="FF0000"/>
                </a:solidFill>
              </a:rPr>
              <a:t>onMouseOver = "document.</a:t>
            </a:r>
            <a:r>
              <a:rPr lang="en-US" sz="2000">
                <a:solidFill>
                  <a:srgbClr val="66CCFF"/>
                </a:solidFill>
              </a:rPr>
              <a:t>theImage</a:t>
            </a:r>
            <a:r>
              <a:rPr lang="en-US" sz="2000">
                <a:solidFill>
                  <a:srgbClr val="FF0000"/>
                </a:solidFill>
              </a:rPr>
              <a:t>.src = 'imageSwap2.gif';”</a:t>
            </a:r>
          </a:p>
          <a:p>
            <a:pPr>
              <a:buFontTx/>
              <a:buNone/>
            </a:pPr>
            <a:r>
              <a:rPr lang="en-US" sz="2000">
                <a:solidFill>
                  <a:srgbClr val="FF0000"/>
                </a:solidFill>
              </a:rPr>
              <a:t>    onMouseOut = "document.</a:t>
            </a:r>
            <a:r>
              <a:rPr lang="en-US" sz="2000">
                <a:solidFill>
                  <a:srgbClr val="66CCFF"/>
                </a:solidFill>
              </a:rPr>
              <a:t>theImage</a:t>
            </a:r>
            <a:r>
              <a:rPr lang="en-US" sz="2000">
                <a:solidFill>
                  <a:srgbClr val="FF0000"/>
                </a:solidFill>
              </a:rPr>
              <a:t>.src = 'imageSwap1.gif';”</a:t>
            </a:r>
            <a:r>
              <a:rPr lang="en-US" sz="2000">
                <a:solidFill>
                  <a:srgbClr val="99FF99"/>
                </a:solidFill>
              </a:rPr>
              <a:t> &gt;</a:t>
            </a:r>
          </a:p>
          <a:p>
            <a:pPr>
              <a:buFontTx/>
              <a:buNone/>
            </a:pPr>
            <a:r>
              <a:rPr lang="en-US" sz="2000">
                <a:solidFill>
                  <a:srgbClr val="99FF99"/>
                </a:solidFill>
              </a:rPr>
              <a:t>    </a:t>
            </a:r>
            <a:r>
              <a:rPr lang="en-US" sz="2000">
                <a:solidFill>
                  <a:srgbClr val="33CC33"/>
                </a:solidFill>
              </a:rPr>
              <a:t>&lt;img  NAME="</a:t>
            </a:r>
            <a:r>
              <a:rPr lang="en-US" sz="2000">
                <a:solidFill>
                  <a:srgbClr val="66CCFF"/>
                </a:solidFill>
              </a:rPr>
              <a:t>theImage</a:t>
            </a:r>
            <a:r>
              <a:rPr lang="en-US" sz="2000">
                <a:solidFill>
                  <a:srgbClr val="33CC33"/>
                </a:solidFill>
              </a:rPr>
              <a:t>"  src="imageSwap1.gif"&gt;</a:t>
            </a:r>
            <a:r>
              <a:rPr lang="en-US" sz="2000">
                <a:solidFill>
                  <a:srgbClr val="99FF99"/>
                </a:solidFill>
              </a:rPr>
              <a:t> &lt;/a&gt;</a:t>
            </a:r>
          </a:p>
          <a:p>
            <a:pPr>
              <a:buFontTx/>
              <a:buNone/>
            </a:pPr>
            <a:endParaRPr lang="en-US" sz="2000">
              <a:solidFill>
                <a:srgbClr val="99FF99"/>
              </a:solidFill>
            </a:endParaRPr>
          </a:p>
          <a:p>
            <a:pPr>
              <a:buFontTx/>
              <a:buNone/>
            </a:pPr>
            <a:r>
              <a:rPr lang="en-US" sz="2000">
                <a:solidFill>
                  <a:srgbClr val="99FF99"/>
                </a:solidFill>
              </a:rPr>
              <a:t>&lt;p&gt;That's all, folks!&lt;/p&gt;</a:t>
            </a:r>
          </a:p>
          <a:p>
            <a:pPr>
              <a:buFontTx/>
              <a:buNone/>
            </a:pPr>
            <a:endParaRPr lang="en-US" sz="2000">
              <a:solidFill>
                <a:srgbClr val="99FF99"/>
              </a:solidFill>
            </a:endParaRPr>
          </a:p>
          <a:p>
            <a:pPr>
              <a:buFontTx/>
              <a:buNone/>
            </a:pPr>
            <a:r>
              <a:rPr lang="en-US" sz="2000">
                <a:solidFill>
                  <a:srgbClr val="99FF99"/>
                </a:solidFill>
              </a:rPr>
              <a:t>&lt;/body&gt;</a:t>
            </a:r>
          </a:p>
          <a:p>
            <a:pPr>
              <a:buFontTx/>
              <a:buNone/>
            </a:pPr>
            <a:r>
              <a:rPr lang="en-US" sz="2000">
                <a:solidFill>
                  <a:srgbClr val="99FF99"/>
                </a:solidFill>
              </a:rPr>
              <a:t>&lt;/html&gt;</a:t>
            </a:r>
          </a:p>
        </p:txBody>
      </p:sp>
      <p:sp>
        <p:nvSpPr>
          <p:cNvPr id="1244163" name="AutoShape 3"/>
          <p:cNvSpPr>
            <a:spLocks noChangeArrowheads="1"/>
          </p:cNvSpPr>
          <p:nvPr/>
        </p:nvSpPr>
        <p:spPr bwMode="auto">
          <a:xfrm>
            <a:off x="838200" y="5334000"/>
            <a:ext cx="5791200" cy="1219200"/>
          </a:xfrm>
          <a:prstGeom prst="wedgeRoundRectCallout">
            <a:avLst>
              <a:gd name="adj1" fmla="val -13102"/>
              <a:gd name="adj2" fmla="val -170315"/>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000">
                <a:solidFill>
                  <a:schemeClr val="bg1"/>
                </a:solidFill>
                <a:latin typeface="Verdana" pitchFamily="34" charset="0"/>
              </a:rPr>
              <a:t>A standard &lt;img&gt; tag, embedded in an anchor tag, except this one has been given a name, “theImage”.</a:t>
            </a:r>
          </a:p>
        </p:txBody>
      </p:sp>
      <p:sp>
        <p:nvSpPr>
          <p:cNvPr id="1244164" name="AutoShape 4"/>
          <p:cNvSpPr>
            <a:spLocks noChangeArrowheads="1"/>
          </p:cNvSpPr>
          <p:nvPr/>
        </p:nvSpPr>
        <p:spPr bwMode="auto">
          <a:xfrm>
            <a:off x="2057400" y="152400"/>
            <a:ext cx="7086600" cy="1295400"/>
          </a:xfrm>
          <a:prstGeom prst="wedgeRoundRectCallout">
            <a:avLst>
              <a:gd name="adj1" fmla="val 11852"/>
              <a:gd name="adj2" fmla="val 148162"/>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000">
                <a:solidFill>
                  <a:schemeClr val="bg1"/>
                </a:solidFill>
                <a:latin typeface="Verdana" pitchFamily="34" charset="0"/>
              </a:rPr>
              <a:t>This statement says, “onMouseOver, find theImage and change its src to “imageSwap2”. </a:t>
            </a:r>
            <a:r>
              <a:rPr lang="en-US" sz="2000" i="1">
                <a:solidFill>
                  <a:schemeClr val="bg1"/>
                </a:solidFill>
                <a:effectLst>
                  <a:outerShdw blurRad="38100" dist="38100" dir="2700000" algn="tl">
                    <a:srgbClr val="C0C0C0"/>
                  </a:outerShdw>
                </a:effectLst>
                <a:latin typeface="Verdana" pitchFamily="34" charset="0"/>
              </a:rPr>
              <a:t>This is changing the DOM on the fly</a:t>
            </a:r>
            <a:r>
              <a:rPr lang="en-US" sz="2000" i="1">
                <a:solidFill>
                  <a:schemeClr val="bg1"/>
                </a:solidFill>
                <a:latin typeface="Verdana" pitchFamily="34" charset="0"/>
              </a:rPr>
              <a:t>.</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44163"/>
                                        </p:tgtEl>
                                        <p:attrNameLst>
                                          <p:attrName>style.visibility</p:attrName>
                                        </p:attrNameLst>
                                      </p:cBhvr>
                                      <p:to>
                                        <p:strVal val="visible"/>
                                      </p:to>
                                    </p:set>
                                    <p:animEffect transition="in" filter="blinds(vertical)">
                                      <p:cBhvr>
                                        <p:cTn id="7" dur="500"/>
                                        <p:tgtEl>
                                          <p:spTgt spid="12441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244164"/>
                                        </p:tgtEl>
                                        <p:attrNameLst>
                                          <p:attrName>style.visibility</p:attrName>
                                        </p:attrNameLst>
                                      </p:cBhvr>
                                      <p:to>
                                        <p:strVal val="visible"/>
                                      </p:to>
                                    </p:set>
                                    <p:animEffect transition="in" filter="blinds(vertical)">
                                      <p:cBhvr>
                                        <p:cTn id="12" dur="500"/>
                                        <p:tgtEl>
                                          <p:spTgt spid="12441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244166"/>
                                        </p:tgtEl>
                                        <p:attrNameLst>
                                          <p:attrName>style.visibility</p:attrName>
                                        </p:attrNameLst>
                                      </p:cBhvr>
                                      <p:to>
                                        <p:strVal val="visible"/>
                                      </p:to>
                                    </p:set>
                                    <p:animEffect transition="in" filter="blinds(vertical)">
                                      <p:cBhvr>
                                        <p:cTn id="17" dur="500"/>
                                        <p:tgtEl>
                                          <p:spTgt spid="1244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4166" grpId="0" animBg="1" autoUpdateAnimBg="0"/>
      <p:bldP spid="1244163" grpId="0" animBg="1" autoUpdateAnimBg="0"/>
      <p:bldP spid="1244164" grpId="0" animBg="1" autoUpdateAnimBg="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2EDDE53-65FB-49C3-9383-E0F6C54F1F1E}" type="slidenum">
              <a:rPr lang="en-US"/>
              <a:pPr/>
              <a:t>138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46212" name="Rectangle 4"/>
          <p:cNvSpPr>
            <a:spLocks noGrp="1" noChangeArrowheads="1"/>
          </p:cNvSpPr>
          <p:nvPr>
            <p:ph type="title"/>
          </p:nvPr>
        </p:nvSpPr>
        <p:spPr/>
        <p:txBody>
          <a:bodyPr/>
          <a:lstStyle/>
          <a:p>
            <a:r>
              <a:rPr lang="en-US"/>
              <a:t>Example: Image Swaps</a:t>
            </a:r>
          </a:p>
        </p:txBody>
      </p:sp>
      <p:sp>
        <p:nvSpPr>
          <p:cNvPr id="1246213" name="Rectangle 5"/>
          <p:cNvSpPr>
            <a:spLocks noGrp="1" noChangeArrowheads="1"/>
          </p:cNvSpPr>
          <p:nvPr>
            <p:ph type="body" idx="1"/>
          </p:nvPr>
        </p:nvSpPr>
        <p:spPr/>
        <p:txBody>
          <a:bodyPr/>
          <a:lstStyle/>
          <a:p>
            <a:r>
              <a:rPr lang="en-US"/>
              <a:t>On image swapping, it’s best if the two images are the same size. </a:t>
            </a:r>
          </a:p>
          <a:p>
            <a:pPr lvl="1"/>
            <a:r>
              <a:rPr lang="en-US"/>
              <a:t>The theory is, if they’re not, the replacement image will get squashed or stretched to fit the original's size. </a:t>
            </a:r>
          </a:p>
          <a:p>
            <a:pPr lvl="1"/>
            <a:r>
              <a:rPr lang="en-US"/>
              <a:t>That’s not the way it worked in my example, in IE, as you saw…Why not?</a:t>
            </a: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1141F1E-7662-4782-977C-D203AFA42FF4}" type="slidenum">
              <a:rPr lang="en-US"/>
              <a:pPr/>
              <a:t>139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47234" name="Rectangle 2"/>
          <p:cNvSpPr>
            <a:spLocks noGrp="1" noChangeArrowheads="1"/>
          </p:cNvSpPr>
          <p:nvPr>
            <p:ph type="title"/>
          </p:nvPr>
        </p:nvSpPr>
        <p:spPr/>
        <p:txBody>
          <a:bodyPr/>
          <a:lstStyle/>
          <a:p>
            <a:pPr>
              <a:spcBef>
                <a:spcPts val="500"/>
              </a:spcBef>
              <a:spcAft>
                <a:spcPts val="500"/>
              </a:spcAft>
            </a:pPr>
            <a:r>
              <a:rPr lang="en-US"/>
              <a:t>Example: Image Swaps #2</a:t>
            </a:r>
          </a:p>
        </p:txBody>
      </p:sp>
      <p:sp>
        <p:nvSpPr>
          <p:cNvPr id="1247235" name="Rectangle 3"/>
          <p:cNvSpPr>
            <a:spLocks noGrp="1" noChangeArrowheads="1"/>
          </p:cNvSpPr>
          <p:nvPr>
            <p:ph type="body" idx="1"/>
          </p:nvPr>
        </p:nvSpPr>
        <p:spPr/>
        <p:txBody>
          <a:bodyPr/>
          <a:lstStyle/>
          <a:p>
            <a:pPr>
              <a:spcBef>
                <a:spcPts val="500"/>
              </a:spcBef>
              <a:spcAft>
                <a:spcPts val="500"/>
              </a:spcAft>
            </a:pPr>
            <a:r>
              <a:rPr lang="en-US"/>
              <a:t>A variation on this, using </a:t>
            </a:r>
            <a:r>
              <a:rPr lang="en-US">
                <a:solidFill>
                  <a:srgbClr val="99FF99"/>
                </a:solidFill>
              </a:rPr>
              <a:t>onMouseDown</a:t>
            </a:r>
            <a:r>
              <a:rPr lang="en-US"/>
              <a:t> and </a:t>
            </a:r>
            <a:r>
              <a:rPr lang="en-US">
                <a:solidFill>
                  <a:srgbClr val="99FF99"/>
                </a:solidFill>
              </a:rPr>
              <a:t>onMouseUp</a:t>
            </a:r>
            <a:r>
              <a:rPr lang="en-US"/>
              <a:t>, and using a </a:t>
            </a:r>
            <a:r>
              <a:rPr lang="en-US" i="1">
                <a:solidFill>
                  <a:schemeClr val="accent1"/>
                </a:solidFill>
              </a:rPr>
              <a:t>remote image</a:t>
            </a:r>
            <a:r>
              <a:rPr lang="en-US"/>
              <a:t> (the </a:t>
            </a:r>
            <a:r>
              <a:rPr lang="en-US" i="1">
                <a:solidFill>
                  <a:schemeClr val="accent1"/>
                </a:solidFill>
              </a:rPr>
              <a:t>trigger</a:t>
            </a:r>
            <a:r>
              <a:rPr lang="en-US"/>
              <a:t> changes an image elsewhere on the page). </a:t>
            </a:r>
          </a:p>
          <a:p>
            <a:pPr>
              <a:spcBef>
                <a:spcPts val="500"/>
              </a:spcBef>
              <a:spcAft>
                <a:spcPts val="500"/>
              </a:spcAft>
            </a:pPr>
            <a:endParaRPr lang="en-US"/>
          </a:p>
          <a:p>
            <a:pPr>
              <a:spcBef>
                <a:spcPts val="500"/>
              </a:spcBef>
              <a:spcAft>
                <a:spcPts val="500"/>
              </a:spcAft>
            </a:pPr>
            <a:endParaRPr lang="en-US"/>
          </a:p>
          <a:p>
            <a:pPr>
              <a:spcBef>
                <a:spcPts val="500"/>
              </a:spcBef>
              <a:spcAft>
                <a:spcPts val="500"/>
              </a:spcAft>
              <a:buFontTx/>
              <a:buNone/>
            </a:pPr>
            <a:endParaRPr lang="en-US"/>
          </a:p>
          <a:p>
            <a:pPr>
              <a:spcBef>
                <a:spcPts val="500"/>
              </a:spcBef>
              <a:spcAft>
                <a:spcPts val="500"/>
              </a:spcAft>
            </a:pPr>
            <a:endParaRPr lang="en-US"/>
          </a:p>
          <a:p>
            <a:pPr lvl="1">
              <a:spcBef>
                <a:spcPts val="500"/>
              </a:spcBef>
              <a:spcAft>
                <a:spcPts val="500"/>
              </a:spcAft>
              <a:buFontTx/>
              <a:buNone/>
            </a:pPr>
            <a:r>
              <a:rPr lang="en-US"/>
              <a:t>js08.html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388B578-DCE1-4C56-AB33-B25704823250}" type="slidenum">
              <a:rPr lang="en-US"/>
              <a:pPr/>
              <a:t>14</a:t>
            </a:fld>
            <a:endParaRPr lang="en-US"/>
          </a:p>
        </p:txBody>
      </p:sp>
      <p:sp>
        <p:nvSpPr>
          <p:cNvPr id="10" name="Footer Placeholder 4"/>
          <p:cNvSpPr>
            <a:spLocks noGrp="1"/>
          </p:cNvSpPr>
          <p:nvPr>
            <p:ph type="ftr" sz="quarter" idx="11"/>
          </p:nvPr>
        </p:nvSpPr>
        <p:spPr/>
        <p:txBody>
          <a:bodyPr/>
          <a:lstStyle/>
          <a:p>
            <a:r>
              <a:rPr lang="en-US"/>
              <a:t>copyright Penny McIntire, 2007</a:t>
            </a:r>
          </a:p>
        </p:txBody>
      </p:sp>
      <p:sp>
        <p:nvSpPr>
          <p:cNvPr id="1426435" name="Rectangle 1027"/>
          <p:cNvSpPr>
            <a:spLocks noGrp="1" noChangeArrowheads="1"/>
          </p:cNvSpPr>
          <p:nvPr>
            <p:ph type="body" idx="1"/>
          </p:nvPr>
        </p:nvSpPr>
        <p:spPr>
          <a:xfrm>
            <a:off x="0" y="914400"/>
            <a:ext cx="9144000" cy="5562600"/>
          </a:xfrm>
        </p:spPr>
        <p:txBody>
          <a:bodyPr/>
          <a:lstStyle/>
          <a:p>
            <a:endParaRPr lang="en-US"/>
          </a:p>
          <a:p>
            <a:pPr lvl="1">
              <a:buFontTx/>
              <a:buNone/>
            </a:pPr>
            <a:r>
              <a:rPr lang="en-US">
                <a:solidFill>
                  <a:srgbClr val="99FF99"/>
                </a:solidFill>
              </a:rPr>
              <a:t>    +</a:t>
            </a:r>
            <a:r>
              <a:rPr lang="en-US"/>
              <a:t>, </a:t>
            </a:r>
            <a:r>
              <a:rPr lang="en-US">
                <a:solidFill>
                  <a:srgbClr val="99FF99"/>
                </a:solidFill>
              </a:rPr>
              <a:t>-</a:t>
            </a:r>
            <a:r>
              <a:rPr lang="en-US"/>
              <a:t>, </a:t>
            </a:r>
            <a:r>
              <a:rPr lang="en-US">
                <a:solidFill>
                  <a:srgbClr val="99FF99"/>
                </a:solidFill>
              </a:rPr>
              <a:t>*</a:t>
            </a:r>
            <a:r>
              <a:rPr lang="en-US"/>
              <a:t>, </a:t>
            </a:r>
            <a:r>
              <a:rPr lang="en-US">
                <a:solidFill>
                  <a:srgbClr val="99FF99"/>
                </a:solidFill>
              </a:rPr>
              <a:t>/</a:t>
            </a:r>
            <a:r>
              <a:rPr lang="en-US"/>
              <a:t> 	as we have seen, but be careful</a:t>
            </a:r>
          </a:p>
          <a:p>
            <a:pPr lvl="1">
              <a:buFontTx/>
              <a:buNone/>
            </a:pPr>
            <a:r>
              <a:rPr lang="en-US"/>
              <a:t>				with </a:t>
            </a:r>
            <a:r>
              <a:rPr lang="en-US">
                <a:solidFill>
                  <a:srgbClr val="99FF99"/>
                </a:solidFill>
              </a:rPr>
              <a:t>+</a:t>
            </a:r>
            <a:r>
              <a:rPr lang="en-US"/>
              <a:t> (can be concatenation).</a:t>
            </a:r>
            <a:endParaRPr lang="en-US" sz="3200"/>
          </a:p>
          <a:p>
            <a:pPr lvl="1">
              <a:lnSpc>
                <a:spcPct val="90000"/>
              </a:lnSpc>
              <a:buFontTx/>
              <a:buNone/>
            </a:pPr>
            <a:r>
              <a:rPr lang="en-US">
                <a:solidFill>
                  <a:srgbClr val="99FF99"/>
                </a:solidFill>
              </a:rPr>
              <a:t>           ++</a:t>
            </a:r>
            <a:r>
              <a:rPr lang="en-US"/>
              <a:t>  	increment by one, prefix and postfix </a:t>
            </a:r>
          </a:p>
          <a:p>
            <a:pPr lvl="1">
              <a:lnSpc>
                <a:spcPct val="90000"/>
              </a:lnSpc>
              <a:buFontTx/>
              <a:buNone/>
            </a:pPr>
            <a:r>
              <a:rPr lang="en-US"/>
              <a:t>				( </a:t>
            </a:r>
            <a:r>
              <a:rPr lang="en-US">
                <a:solidFill>
                  <a:srgbClr val="99FF99"/>
                </a:solidFill>
              </a:rPr>
              <a:t>++myNum</a:t>
            </a:r>
            <a:r>
              <a:rPr lang="en-US"/>
              <a:t> or </a:t>
            </a:r>
            <a:r>
              <a:rPr lang="en-US">
                <a:solidFill>
                  <a:srgbClr val="99FF99"/>
                </a:solidFill>
              </a:rPr>
              <a:t>myNum++</a:t>
            </a:r>
            <a:r>
              <a:rPr lang="en-US"/>
              <a:t> )</a:t>
            </a:r>
          </a:p>
          <a:p>
            <a:pPr lvl="1">
              <a:lnSpc>
                <a:spcPct val="90000"/>
              </a:lnSpc>
              <a:buFontTx/>
              <a:buNone/>
            </a:pPr>
            <a:r>
              <a:rPr lang="en-US">
                <a:solidFill>
                  <a:srgbClr val="99FF99"/>
                </a:solidFill>
              </a:rPr>
              <a:t>		        - -</a:t>
            </a:r>
            <a:r>
              <a:rPr lang="en-US"/>
              <a:t> 	decrement by one, prefix and postfix </a:t>
            </a:r>
          </a:p>
          <a:p>
            <a:pPr lvl="1">
              <a:lnSpc>
                <a:spcPct val="90000"/>
              </a:lnSpc>
              <a:buFontTx/>
              <a:buNone/>
            </a:pPr>
            <a:r>
              <a:rPr lang="en-US"/>
              <a:t>				( </a:t>
            </a:r>
            <a:r>
              <a:rPr lang="en-US">
                <a:solidFill>
                  <a:srgbClr val="99FF99"/>
                </a:solidFill>
              </a:rPr>
              <a:t>- - myNum</a:t>
            </a:r>
            <a:r>
              <a:rPr lang="en-US"/>
              <a:t> or </a:t>
            </a:r>
            <a:r>
              <a:rPr lang="en-US">
                <a:solidFill>
                  <a:srgbClr val="99FF99"/>
                </a:solidFill>
              </a:rPr>
              <a:t>myNum - - </a:t>
            </a:r>
            <a:r>
              <a:rPr lang="en-US"/>
              <a:t>)</a:t>
            </a:r>
          </a:p>
          <a:p>
            <a:pPr lvl="1">
              <a:buFontTx/>
              <a:buNone/>
            </a:pPr>
            <a:r>
              <a:rPr lang="en-US">
                <a:solidFill>
                  <a:srgbClr val="99FF99"/>
                </a:solidFill>
              </a:rPr>
              <a:t>		         %</a:t>
            </a:r>
            <a:r>
              <a:rPr lang="en-US"/>
              <a:t>	modulo; finds remainder </a:t>
            </a:r>
          </a:p>
          <a:p>
            <a:pPr lvl="1">
              <a:buFontTx/>
              <a:buNone/>
            </a:pPr>
            <a:r>
              <a:rPr lang="en-US"/>
              <a:t>				(</a:t>
            </a:r>
            <a:r>
              <a:rPr lang="en-US">
                <a:solidFill>
                  <a:srgbClr val="99FF99"/>
                </a:solidFill>
              </a:rPr>
              <a:t>10 % 7</a:t>
            </a:r>
            <a:r>
              <a:rPr lang="en-US"/>
              <a:t> would be 3)  </a:t>
            </a:r>
          </a:p>
          <a:p>
            <a:pPr lvl="1">
              <a:buFontTx/>
              <a:buNone/>
            </a:pPr>
            <a:r>
              <a:rPr lang="en-US"/>
              <a:t>		   </a:t>
            </a:r>
            <a:r>
              <a:rPr lang="en-US">
                <a:solidFill>
                  <a:srgbClr val="99FF99"/>
                </a:solidFill>
              </a:rPr>
              <a:t>+=, -=</a:t>
            </a:r>
            <a:r>
              <a:rPr lang="en-US"/>
              <a:t> 	add-by-value, subtract-by-value </a:t>
            </a:r>
          </a:p>
          <a:p>
            <a:pPr lvl="1">
              <a:buFontTx/>
              <a:buNone/>
            </a:pPr>
            <a:endParaRPr lang="en-US"/>
          </a:p>
          <a:p>
            <a:pPr lvl="1">
              <a:buFontTx/>
              <a:buNone/>
            </a:pPr>
            <a:endParaRPr lang="en-US"/>
          </a:p>
        </p:txBody>
      </p:sp>
      <p:sp>
        <p:nvSpPr>
          <p:cNvPr id="1426434" name="Rectangle 1026"/>
          <p:cNvSpPr>
            <a:spLocks noGrp="1" noChangeArrowheads="1"/>
          </p:cNvSpPr>
          <p:nvPr>
            <p:ph type="title"/>
          </p:nvPr>
        </p:nvSpPr>
        <p:spPr/>
        <p:txBody>
          <a:bodyPr/>
          <a:lstStyle/>
          <a:p>
            <a:r>
              <a:rPr lang="en-US"/>
              <a:t>Expressions and Operators</a:t>
            </a:r>
          </a:p>
        </p:txBody>
      </p:sp>
      <p:sp>
        <p:nvSpPr>
          <p:cNvPr id="1426436" name="Line 1028"/>
          <p:cNvSpPr>
            <a:spLocks noChangeShapeType="1"/>
          </p:cNvSpPr>
          <p:nvPr/>
        </p:nvSpPr>
        <p:spPr bwMode="auto">
          <a:xfrm>
            <a:off x="2590800" y="1524000"/>
            <a:ext cx="0" cy="472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6438" name="Line 1030"/>
          <p:cNvSpPr>
            <a:spLocks noChangeShapeType="1"/>
          </p:cNvSpPr>
          <p:nvPr/>
        </p:nvSpPr>
        <p:spPr bwMode="auto">
          <a:xfrm>
            <a:off x="685800" y="2514600"/>
            <a:ext cx="800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6439" name="Line 1031"/>
          <p:cNvSpPr>
            <a:spLocks noChangeShapeType="1"/>
          </p:cNvSpPr>
          <p:nvPr/>
        </p:nvSpPr>
        <p:spPr bwMode="auto">
          <a:xfrm>
            <a:off x="685800" y="3429000"/>
            <a:ext cx="800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6440" name="Line 1032"/>
          <p:cNvSpPr>
            <a:spLocks noChangeShapeType="1"/>
          </p:cNvSpPr>
          <p:nvPr/>
        </p:nvSpPr>
        <p:spPr bwMode="auto">
          <a:xfrm>
            <a:off x="685800" y="4419600"/>
            <a:ext cx="800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6441" name="Line 1033"/>
          <p:cNvSpPr>
            <a:spLocks noChangeShapeType="1"/>
          </p:cNvSpPr>
          <p:nvPr/>
        </p:nvSpPr>
        <p:spPr bwMode="auto">
          <a:xfrm>
            <a:off x="685800" y="5410200"/>
            <a:ext cx="800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8259" name="AutoShape 3"/>
          <p:cNvSpPr>
            <a:spLocks noChangeArrowheads="1"/>
          </p:cNvSpPr>
          <p:nvPr/>
        </p:nvSpPr>
        <p:spPr bwMode="auto">
          <a:xfrm>
            <a:off x="3810000" y="4191000"/>
            <a:ext cx="4495800" cy="2438400"/>
          </a:xfrm>
          <a:prstGeom prst="wedgeRoundRectCallout">
            <a:avLst>
              <a:gd name="adj1" fmla="val -87218"/>
              <a:gd name="adj2" fmla="val -61264"/>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Here, the anchor tag contains a text anchor, not the image to be swapped; the image that is being changed is somewhere else on the page. That’s a </a:t>
            </a:r>
            <a:r>
              <a:rPr lang="en-US" b="1" i="1">
                <a:solidFill>
                  <a:schemeClr val="accent1"/>
                </a:solidFill>
              </a:rPr>
              <a:t>remote trigger</a:t>
            </a:r>
            <a:r>
              <a:rPr lang="en-US">
                <a:solidFill>
                  <a:schemeClr val="bg1"/>
                </a:solidFill>
              </a:rPr>
              <a:t>. </a:t>
            </a:r>
          </a:p>
        </p:txBody>
      </p:sp>
      <p:sp>
        <p:nvSpPr>
          <p:cNvPr id="1248261" name="Text Box 5"/>
          <p:cNvSpPr txBox="1">
            <a:spLocks noChangeArrowheads="1"/>
          </p:cNvSpPr>
          <p:nvPr/>
        </p:nvSpPr>
        <p:spPr bwMode="auto">
          <a:xfrm>
            <a:off x="0" y="457200"/>
            <a:ext cx="9144000" cy="57515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857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solidFill>
                  <a:srgbClr val="99FF99"/>
                </a:solidFill>
                <a:latin typeface="Arial" pitchFamily="34" charset="0"/>
              </a:rPr>
              <a:t>&lt;html&gt;&lt;head&gt;&lt;title&gt;Fun with JavaScript, #8&lt;/title&gt;&lt;/head&gt;</a:t>
            </a:r>
          </a:p>
          <a:p>
            <a:pPr algn="l"/>
            <a:endParaRPr lang="en-US">
              <a:solidFill>
                <a:srgbClr val="99FF99"/>
              </a:solidFill>
              <a:latin typeface="Arial" pitchFamily="34" charset="0"/>
            </a:endParaRPr>
          </a:p>
          <a:p>
            <a:pPr algn="l"/>
            <a:r>
              <a:rPr lang="en-US">
                <a:solidFill>
                  <a:srgbClr val="99FF99"/>
                </a:solidFill>
                <a:latin typeface="Arial" pitchFamily="34" charset="0"/>
              </a:rPr>
              <a:t>&lt;body&gt;</a:t>
            </a:r>
          </a:p>
          <a:p>
            <a:pPr algn="l"/>
            <a:r>
              <a:rPr lang="en-US">
                <a:solidFill>
                  <a:srgbClr val="99FF99"/>
                </a:solidFill>
                <a:latin typeface="Arial" pitchFamily="34" charset="0"/>
              </a:rPr>
              <a:t>&lt;h1&gt;Image Swapping&lt;/h1&gt;</a:t>
            </a:r>
          </a:p>
          <a:p>
            <a:pPr algn="l"/>
            <a:r>
              <a:rPr lang="en-US">
                <a:solidFill>
                  <a:srgbClr val="99FF99"/>
                </a:solidFill>
                <a:latin typeface="Arial" pitchFamily="34" charset="0"/>
              </a:rPr>
              <a:t>&lt;img NAME="theImage" src="imageSwap1.gif" &gt;&lt;br&gt;</a:t>
            </a:r>
          </a:p>
          <a:p>
            <a:pPr algn="l"/>
            <a:r>
              <a:rPr lang="en-US">
                <a:solidFill>
                  <a:srgbClr val="99FF99"/>
                </a:solidFill>
                <a:latin typeface="Arial" pitchFamily="34" charset="0"/>
              </a:rPr>
              <a:t>&lt;a href="#" </a:t>
            </a:r>
          </a:p>
          <a:p>
            <a:pPr algn="l"/>
            <a:r>
              <a:rPr lang="en-US">
                <a:solidFill>
                  <a:srgbClr val="99FF99"/>
                </a:solidFill>
                <a:latin typeface="Arial" pitchFamily="34" charset="0"/>
              </a:rPr>
              <a:t>    </a:t>
            </a:r>
            <a:r>
              <a:rPr lang="en-US">
                <a:solidFill>
                  <a:srgbClr val="33CC33"/>
                </a:solidFill>
                <a:latin typeface="Arial" pitchFamily="34" charset="0"/>
              </a:rPr>
              <a:t>onMouseDown</a:t>
            </a:r>
            <a:r>
              <a:rPr lang="en-US">
                <a:solidFill>
                  <a:srgbClr val="FF0000"/>
                </a:solidFill>
                <a:latin typeface="Arial" pitchFamily="34" charset="0"/>
              </a:rPr>
              <a:t> </a:t>
            </a:r>
            <a:r>
              <a:rPr lang="en-US">
                <a:solidFill>
                  <a:srgbClr val="99FF99"/>
                </a:solidFill>
                <a:latin typeface="Arial" pitchFamily="34" charset="0"/>
              </a:rPr>
              <a:t>= "document.theImage.src='imageSwap2.gif';”</a:t>
            </a:r>
          </a:p>
          <a:p>
            <a:pPr algn="l"/>
            <a:r>
              <a:rPr lang="en-US">
                <a:solidFill>
                  <a:srgbClr val="99FF99"/>
                </a:solidFill>
                <a:latin typeface="Arial" pitchFamily="34" charset="0"/>
              </a:rPr>
              <a:t>    </a:t>
            </a:r>
            <a:r>
              <a:rPr lang="en-US">
                <a:solidFill>
                  <a:srgbClr val="33CC33"/>
                </a:solidFill>
                <a:latin typeface="Arial" pitchFamily="34" charset="0"/>
              </a:rPr>
              <a:t>onMouseUp</a:t>
            </a:r>
            <a:r>
              <a:rPr lang="en-US">
                <a:solidFill>
                  <a:srgbClr val="FF0000"/>
                </a:solidFill>
                <a:latin typeface="Arial" pitchFamily="34" charset="0"/>
              </a:rPr>
              <a:t> </a:t>
            </a:r>
            <a:r>
              <a:rPr lang="en-US">
                <a:solidFill>
                  <a:srgbClr val="99FF99"/>
                </a:solidFill>
                <a:latin typeface="Arial" pitchFamily="34" charset="0"/>
              </a:rPr>
              <a:t>= "document.theImage.src='imageSwap1.gif';"&gt;</a:t>
            </a:r>
          </a:p>
          <a:p>
            <a:pPr algn="l"/>
            <a:r>
              <a:rPr lang="en-US">
                <a:solidFill>
                  <a:srgbClr val="99FF99"/>
                </a:solidFill>
                <a:latin typeface="Arial" pitchFamily="34" charset="0"/>
              </a:rPr>
              <a:t>    Click here to change the image.&lt;/a&gt;</a:t>
            </a:r>
          </a:p>
          <a:p>
            <a:pPr algn="l"/>
            <a:endParaRPr lang="en-US">
              <a:solidFill>
                <a:srgbClr val="99FF99"/>
              </a:solidFill>
              <a:latin typeface="Arial" pitchFamily="34" charset="0"/>
            </a:endParaRPr>
          </a:p>
          <a:p>
            <a:pPr algn="l"/>
            <a:r>
              <a:rPr lang="en-US">
                <a:solidFill>
                  <a:srgbClr val="99FF99"/>
                </a:solidFill>
                <a:latin typeface="Arial" pitchFamily="34" charset="0"/>
              </a:rPr>
              <a:t>&lt;p&gt;That's all, folks!&lt;/p&gt;</a:t>
            </a:r>
          </a:p>
          <a:p>
            <a:pPr algn="l"/>
            <a:endParaRPr lang="en-US">
              <a:solidFill>
                <a:srgbClr val="99FF99"/>
              </a:solidFill>
              <a:latin typeface="Arial" pitchFamily="34" charset="0"/>
            </a:endParaRPr>
          </a:p>
          <a:p>
            <a:pPr algn="l"/>
            <a:r>
              <a:rPr lang="en-US">
                <a:solidFill>
                  <a:srgbClr val="99FF99"/>
                </a:solidFill>
                <a:latin typeface="Arial" pitchFamily="34" charset="0"/>
              </a:rPr>
              <a:t>&lt;/body&gt;</a:t>
            </a:r>
          </a:p>
          <a:p>
            <a:pPr algn="l"/>
            <a:r>
              <a:rPr lang="en-US">
                <a:solidFill>
                  <a:srgbClr val="99FF99"/>
                </a:solidFill>
                <a:latin typeface="Arial" pitchFamily="34" charset="0"/>
              </a:rPr>
              <a:t>&lt;/html&gt;</a:t>
            </a:r>
          </a:p>
          <a:p>
            <a:pPr algn="l">
              <a:spcBef>
                <a:spcPct val="50000"/>
              </a:spcBef>
            </a:pPr>
            <a:endParaRPr lang="en-US">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82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8259"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8144139-D2C4-48CF-98E6-D4BA67F8007B}" type="slidenum">
              <a:rPr lang="en-US"/>
              <a:pPr/>
              <a:t>141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49282" name="Rectangle 2"/>
          <p:cNvSpPr>
            <a:spLocks noGrp="1" noChangeArrowheads="1"/>
          </p:cNvSpPr>
          <p:nvPr>
            <p:ph type="title"/>
          </p:nvPr>
        </p:nvSpPr>
        <p:spPr/>
        <p:txBody>
          <a:bodyPr/>
          <a:lstStyle/>
          <a:p>
            <a:r>
              <a:rPr lang="en-US"/>
              <a:t>Event Handlers</a:t>
            </a:r>
          </a:p>
        </p:txBody>
      </p:sp>
      <p:sp>
        <p:nvSpPr>
          <p:cNvPr id="1249283" name="Rectangle 3"/>
          <p:cNvSpPr>
            <a:spLocks noGrp="1" noChangeArrowheads="1"/>
          </p:cNvSpPr>
          <p:nvPr>
            <p:ph type="body" idx="1"/>
          </p:nvPr>
        </p:nvSpPr>
        <p:spPr/>
        <p:txBody>
          <a:bodyPr/>
          <a:lstStyle/>
          <a:p>
            <a:r>
              <a:rPr lang="en-US"/>
              <a:t>Which is correct?</a:t>
            </a:r>
          </a:p>
          <a:p>
            <a:pPr lvl="1"/>
            <a:r>
              <a:rPr lang="en-US">
                <a:solidFill>
                  <a:srgbClr val="99FF99"/>
                </a:solidFill>
              </a:rPr>
              <a:t>onMouseOver</a:t>
            </a:r>
            <a:endParaRPr lang="en-US"/>
          </a:p>
          <a:p>
            <a:pPr lvl="1"/>
            <a:r>
              <a:rPr lang="en-US">
                <a:solidFill>
                  <a:srgbClr val="99FF99"/>
                </a:solidFill>
              </a:rPr>
              <a:t>onmouseover</a:t>
            </a:r>
            <a:endParaRPr lang="en-US"/>
          </a:p>
          <a:p>
            <a:pPr lvl="1"/>
            <a:r>
              <a:rPr lang="en-US">
                <a:solidFill>
                  <a:srgbClr val="99FF99"/>
                </a:solidFill>
              </a:rPr>
              <a:t>ONMOUSEOVER</a:t>
            </a:r>
            <a:endParaRPr lang="en-US"/>
          </a:p>
          <a:p>
            <a:r>
              <a:rPr lang="en-US"/>
              <a:t>When used in HTML, like we have just seen, it doesn’t matter – they are all the same thing because HTML is not case-sensitive. </a:t>
            </a:r>
          </a:p>
          <a:p>
            <a:r>
              <a:rPr lang="en-US"/>
              <a:t>Event references Chapter 3 DHTML, but add “on” prefix to the event for HTML.</a:t>
            </a:r>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EB124A5-FA44-4E4D-9289-9BC08EA895AD}" type="slidenum">
              <a:rPr lang="en-US"/>
              <a:pPr/>
              <a:t>142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51330" name="Rectangle 2"/>
          <p:cNvSpPr>
            <a:spLocks noGrp="1" noChangeArrowheads="1"/>
          </p:cNvSpPr>
          <p:nvPr>
            <p:ph type="title"/>
          </p:nvPr>
        </p:nvSpPr>
        <p:spPr/>
        <p:txBody>
          <a:bodyPr/>
          <a:lstStyle/>
          <a:p>
            <a:r>
              <a:rPr lang="en-US"/>
              <a:t>Event Handlers</a:t>
            </a:r>
          </a:p>
        </p:txBody>
      </p:sp>
      <p:sp>
        <p:nvSpPr>
          <p:cNvPr id="1251331" name="Rectangle 3"/>
          <p:cNvSpPr>
            <a:spLocks noGrp="1" noChangeArrowheads="1"/>
          </p:cNvSpPr>
          <p:nvPr>
            <p:ph type="body" idx="1"/>
          </p:nvPr>
        </p:nvSpPr>
        <p:spPr/>
        <p:txBody>
          <a:bodyPr/>
          <a:lstStyle/>
          <a:p>
            <a:r>
              <a:rPr lang="en-US"/>
              <a:t>JavaScript, on the other hand, is case sensitive.</a:t>
            </a:r>
          </a:p>
          <a:p>
            <a:r>
              <a:rPr lang="en-US"/>
              <a:t>So, when the event handler is used as a </a:t>
            </a:r>
            <a:r>
              <a:rPr lang="en-US" i="1"/>
              <a:t>property</a:t>
            </a:r>
            <a:r>
              <a:rPr lang="en-US"/>
              <a:t> of an object in JavaScript, it must be all lower case to be compatible across platforms. </a:t>
            </a:r>
          </a:p>
          <a:p>
            <a:r>
              <a:rPr lang="en-US"/>
              <a:t>Example:</a:t>
            </a:r>
          </a:p>
          <a:p>
            <a:pPr lvl="1">
              <a:buFontTx/>
              <a:buNone/>
            </a:pPr>
            <a:r>
              <a:rPr lang="en-US">
                <a:solidFill>
                  <a:srgbClr val="99FF99"/>
                </a:solidFill>
              </a:rPr>
              <a:t>document.myButton.</a:t>
            </a:r>
            <a:r>
              <a:rPr lang="en-US">
                <a:solidFill>
                  <a:srgbClr val="33CC33"/>
                </a:solidFill>
              </a:rPr>
              <a:t>onclick</a:t>
            </a: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17A8A74-A3B9-444F-A279-63A8C35FA570}" type="slidenum">
              <a:rPr lang="en-US"/>
              <a:pPr/>
              <a:t>143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52354" name="Rectangle 2"/>
          <p:cNvSpPr>
            <a:spLocks noGrp="1" noChangeArrowheads="1"/>
          </p:cNvSpPr>
          <p:nvPr>
            <p:ph type="title"/>
          </p:nvPr>
        </p:nvSpPr>
        <p:spPr/>
        <p:txBody>
          <a:bodyPr/>
          <a:lstStyle/>
          <a:p>
            <a:r>
              <a:rPr lang="en-US"/>
              <a:t>Event Handlers</a:t>
            </a:r>
          </a:p>
        </p:txBody>
      </p:sp>
      <p:sp>
        <p:nvSpPr>
          <p:cNvPr id="1252355" name="Rectangle 3"/>
          <p:cNvSpPr>
            <a:spLocks noGrp="1" noChangeArrowheads="1"/>
          </p:cNvSpPr>
          <p:nvPr>
            <p:ph type="body" idx="1"/>
          </p:nvPr>
        </p:nvSpPr>
        <p:spPr/>
        <p:txBody>
          <a:bodyPr/>
          <a:lstStyle/>
          <a:p>
            <a:r>
              <a:rPr lang="en-US"/>
              <a:t>Common events (others in DHTML):</a:t>
            </a:r>
          </a:p>
          <a:p>
            <a:pPr lvl="1"/>
            <a:r>
              <a:rPr lang="en-US">
                <a:solidFill>
                  <a:srgbClr val="99FF99"/>
                </a:solidFill>
              </a:rPr>
              <a:t>onChange</a:t>
            </a:r>
            <a:r>
              <a:rPr lang="en-US"/>
              <a:t>: An element has lost focus (i.e., no longer selected) and the content of the element has changed since it gained focus.</a:t>
            </a:r>
          </a:p>
          <a:p>
            <a:pPr lvl="1"/>
            <a:r>
              <a:rPr lang="en-US">
                <a:solidFill>
                  <a:srgbClr val="99FF99"/>
                </a:solidFill>
              </a:rPr>
              <a:t>onClick</a:t>
            </a:r>
            <a:r>
              <a:rPr lang="en-US"/>
              <a:t>: the user has pressed and released a mouse button (or keyboard equivalent) on an element.</a:t>
            </a:r>
          </a:p>
          <a:p>
            <a:pPr lvl="1"/>
            <a:r>
              <a:rPr lang="en-US">
                <a:solidFill>
                  <a:srgbClr val="99FF99"/>
                </a:solidFill>
              </a:rPr>
              <a:t>onFocus</a:t>
            </a:r>
            <a:r>
              <a:rPr lang="en-US"/>
              <a:t>: an element has received the input focus; i.e., it is selected.</a:t>
            </a: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607F5DE-E1D1-45A1-A760-7E003C3950F2}" type="slidenum">
              <a:rPr lang="en-US"/>
              <a:pPr/>
              <a:t>144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53378" name="Rectangle 1026"/>
          <p:cNvSpPr>
            <a:spLocks noGrp="1" noChangeArrowheads="1"/>
          </p:cNvSpPr>
          <p:nvPr>
            <p:ph type="title"/>
          </p:nvPr>
        </p:nvSpPr>
        <p:spPr/>
        <p:txBody>
          <a:bodyPr/>
          <a:lstStyle/>
          <a:p>
            <a:r>
              <a:rPr lang="en-US"/>
              <a:t>Event Handlers</a:t>
            </a:r>
          </a:p>
        </p:txBody>
      </p:sp>
      <p:sp>
        <p:nvSpPr>
          <p:cNvPr id="1253379" name="Rectangle 1027"/>
          <p:cNvSpPr>
            <a:spLocks noGrp="1" noChangeArrowheads="1"/>
          </p:cNvSpPr>
          <p:nvPr>
            <p:ph type="body" idx="1"/>
          </p:nvPr>
        </p:nvSpPr>
        <p:spPr/>
        <p:txBody>
          <a:bodyPr/>
          <a:lstStyle/>
          <a:p>
            <a:pPr lvl="1"/>
            <a:r>
              <a:rPr lang="en-US">
                <a:solidFill>
                  <a:srgbClr val="99FF99"/>
                </a:solidFill>
              </a:rPr>
              <a:t>onKeyDown</a:t>
            </a:r>
            <a:r>
              <a:rPr lang="en-US"/>
              <a:t>: the user pressed a keyboard character key.</a:t>
            </a:r>
          </a:p>
          <a:p>
            <a:pPr lvl="1"/>
            <a:r>
              <a:rPr lang="en-US">
                <a:solidFill>
                  <a:srgbClr val="99FF99"/>
                </a:solidFill>
              </a:rPr>
              <a:t>onKeyPress</a:t>
            </a:r>
            <a:r>
              <a:rPr lang="en-US"/>
              <a:t>: the user has pressed and released a keyboard character key.</a:t>
            </a:r>
          </a:p>
          <a:p>
            <a:pPr lvl="1"/>
            <a:r>
              <a:rPr lang="en-US">
                <a:solidFill>
                  <a:srgbClr val="99FF99"/>
                </a:solidFill>
              </a:rPr>
              <a:t>onKeyUp</a:t>
            </a:r>
            <a:r>
              <a:rPr lang="en-US"/>
              <a:t>: the user has released a keyboard character key.</a:t>
            </a:r>
          </a:p>
          <a:p>
            <a:pPr lvl="1"/>
            <a:r>
              <a:rPr lang="en-US">
                <a:solidFill>
                  <a:srgbClr val="99FF99"/>
                </a:solidFill>
              </a:rPr>
              <a:t>onLoad</a:t>
            </a:r>
            <a:r>
              <a:rPr lang="en-US"/>
              <a:t>: a document has </a:t>
            </a:r>
            <a:r>
              <a:rPr lang="en-US" i="1"/>
              <a:t>completed</a:t>
            </a:r>
            <a:r>
              <a:rPr lang="en-US"/>
              <a:t> downloading into the browser. </a:t>
            </a:r>
          </a:p>
          <a:p>
            <a:pPr lvl="2"/>
            <a:r>
              <a:rPr lang="en-US"/>
              <a:t>Most commonly placed in the </a:t>
            </a:r>
            <a:r>
              <a:rPr lang="en-US">
                <a:solidFill>
                  <a:srgbClr val="99FF99"/>
                </a:solidFill>
              </a:rPr>
              <a:t>&lt;body&gt;</a:t>
            </a:r>
            <a:r>
              <a:rPr lang="en-US"/>
              <a:t>.</a:t>
            </a: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884F37C-7E5F-471D-B98B-1A6D4475C290}" type="slidenum">
              <a:rPr lang="en-US"/>
              <a:pPr/>
              <a:t>145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54402" name="Rectangle 2"/>
          <p:cNvSpPr>
            <a:spLocks noGrp="1" noChangeArrowheads="1"/>
          </p:cNvSpPr>
          <p:nvPr>
            <p:ph type="title"/>
          </p:nvPr>
        </p:nvSpPr>
        <p:spPr/>
        <p:txBody>
          <a:bodyPr/>
          <a:lstStyle/>
          <a:p>
            <a:r>
              <a:rPr lang="en-US"/>
              <a:t>Event Handlers</a:t>
            </a:r>
          </a:p>
        </p:txBody>
      </p:sp>
      <p:sp>
        <p:nvSpPr>
          <p:cNvPr id="1254403" name="Rectangle 3"/>
          <p:cNvSpPr>
            <a:spLocks noGrp="1" noChangeArrowheads="1"/>
          </p:cNvSpPr>
          <p:nvPr>
            <p:ph type="body" idx="1"/>
          </p:nvPr>
        </p:nvSpPr>
        <p:spPr/>
        <p:txBody>
          <a:bodyPr/>
          <a:lstStyle/>
          <a:p>
            <a:pPr lvl="1"/>
            <a:r>
              <a:rPr lang="en-US">
                <a:solidFill>
                  <a:srgbClr val="99FF99"/>
                </a:solidFill>
              </a:rPr>
              <a:t>onMouseDown</a:t>
            </a:r>
            <a:r>
              <a:rPr lang="en-US"/>
              <a:t>: the user has pressed (but not released) a mouse button.</a:t>
            </a:r>
          </a:p>
          <a:p>
            <a:pPr lvl="1"/>
            <a:r>
              <a:rPr lang="en-US">
                <a:solidFill>
                  <a:srgbClr val="99FF99"/>
                </a:solidFill>
              </a:rPr>
              <a:t>OnMouseOver</a:t>
            </a:r>
            <a:r>
              <a:rPr lang="en-US"/>
              <a:t>: the user has rolled the mouse over an element.</a:t>
            </a:r>
          </a:p>
          <a:p>
            <a:pPr lvl="1"/>
            <a:r>
              <a:rPr lang="en-US">
                <a:solidFill>
                  <a:srgbClr val="99FF99"/>
                </a:solidFill>
              </a:rPr>
              <a:t>onMouseOut</a:t>
            </a:r>
            <a:r>
              <a:rPr lang="en-US"/>
              <a:t>: the user has rolled the mouse out of an element.</a:t>
            </a:r>
          </a:p>
          <a:p>
            <a:pPr lvl="1"/>
            <a:r>
              <a:rPr lang="en-US">
                <a:solidFill>
                  <a:srgbClr val="99FF99"/>
                </a:solidFill>
              </a:rPr>
              <a:t>onMouseUp</a:t>
            </a:r>
            <a:r>
              <a:rPr lang="en-US"/>
              <a:t>: the user has released the mouse button.</a:t>
            </a:r>
          </a:p>
          <a:p>
            <a:pPr lvl="1"/>
            <a:r>
              <a:rPr lang="en-US">
                <a:solidFill>
                  <a:srgbClr val="99FF99"/>
                </a:solidFill>
              </a:rPr>
              <a:t>onSubmit</a:t>
            </a:r>
            <a:r>
              <a:rPr lang="en-US"/>
              <a:t>: a form is about to be submitted.</a:t>
            </a: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D86C92-4F11-40A0-A93D-1CBBFF4FB99E}" type="slidenum">
              <a:rPr lang="en-US"/>
              <a:pPr/>
              <a:t>146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55426" name="Rectangle 2"/>
          <p:cNvSpPr>
            <a:spLocks noGrp="1" noChangeArrowheads="1"/>
          </p:cNvSpPr>
          <p:nvPr>
            <p:ph type="title"/>
          </p:nvPr>
        </p:nvSpPr>
        <p:spPr/>
        <p:txBody>
          <a:bodyPr/>
          <a:lstStyle/>
          <a:p>
            <a:r>
              <a:rPr lang="en-US"/>
              <a:t>Event Handlers</a:t>
            </a:r>
          </a:p>
        </p:txBody>
      </p:sp>
      <p:sp>
        <p:nvSpPr>
          <p:cNvPr id="1255427" name="Rectangle 3"/>
          <p:cNvSpPr>
            <a:spLocks noGrp="1" noChangeArrowheads="1"/>
          </p:cNvSpPr>
          <p:nvPr>
            <p:ph type="body" idx="1"/>
          </p:nvPr>
        </p:nvSpPr>
        <p:spPr/>
        <p:txBody>
          <a:bodyPr/>
          <a:lstStyle/>
          <a:p>
            <a:pPr>
              <a:lnSpc>
                <a:spcPct val="90000"/>
              </a:lnSpc>
            </a:pPr>
            <a:r>
              <a:rPr lang="en-US"/>
              <a:t>Variables used by the function that is invoked must have already been defined when the user clicks.</a:t>
            </a:r>
          </a:p>
          <a:p>
            <a:pPr lvl="1">
              <a:lnSpc>
                <a:spcPct val="90000"/>
              </a:lnSpc>
            </a:pPr>
            <a:r>
              <a:rPr lang="en-US"/>
              <a:t>This reinforces the argument for defining all functions within the </a:t>
            </a:r>
            <a:r>
              <a:rPr lang="en-US">
                <a:solidFill>
                  <a:srgbClr val="99FF99"/>
                </a:solidFill>
              </a:rPr>
              <a:t>&lt;head&gt;</a:t>
            </a:r>
            <a:r>
              <a:rPr lang="en-US"/>
              <a:t> section, since this section is always completely parsed before the </a:t>
            </a:r>
            <a:r>
              <a:rPr lang="en-US">
                <a:solidFill>
                  <a:srgbClr val="99FF99"/>
                </a:solidFill>
              </a:rPr>
              <a:t>&lt;body&gt;</a:t>
            </a:r>
            <a:r>
              <a:rPr lang="en-US"/>
              <a:t> section.</a:t>
            </a:r>
          </a:p>
          <a:p>
            <a:pPr lvl="1">
              <a:lnSpc>
                <a:spcPct val="90000"/>
              </a:lnSpc>
            </a:pPr>
            <a:r>
              <a:rPr lang="en-US"/>
              <a:t>In a case where the user might click on something before all the necessary data is available (say, clicking “submit” when all data hasn’t yet been entered), check the data to make sure it isn’t null before using.</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8D84F61-934A-4698-9A4B-C11B9DCEA21B}" type="slidenum">
              <a:rPr lang="en-US"/>
              <a:pPr/>
              <a:t>147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44194" name="Rectangle 2"/>
          <p:cNvSpPr>
            <a:spLocks noGrp="1" noChangeArrowheads="1"/>
          </p:cNvSpPr>
          <p:nvPr>
            <p:ph type="title"/>
          </p:nvPr>
        </p:nvSpPr>
        <p:spPr/>
        <p:txBody>
          <a:bodyPr/>
          <a:lstStyle/>
          <a:p>
            <a:r>
              <a:rPr lang="en-US"/>
              <a:t>Example: Text Formatting </a:t>
            </a:r>
          </a:p>
        </p:txBody>
      </p:sp>
      <p:sp>
        <p:nvSpPr>
          <p:cNvPr id="1544195" name="Rectangle 3"/>
          <p:cNvSpPr>
            <a:spLocks noGrp="1" noChangeArrowheads="1"/>
          </p:cNvSpPr>
          <p:nvPr>
            <p:ph type="body" idx="1"/>
          </p:nvPr>
        </p:nvSpPr>
        <p:spPr/>
        <p:txBody>
          <a:bodyPr/>
          <a:lstStyle/>
          <a:p>
            <a:r>
              <a:rPr lang="en-US"/>
              <a:t>Let’s look at some formatting methods in JavaScript...</a:t>
            </a:r>
          </a:p>
          <a:p>
            <a:endParaRPr lang="en-US"/>
          </a:p>
          <a:p>
            <a:endParaRPr lang="en-US"/>
          </a:p>
          <a:p>
            <a:endParaRPr lang="en-US"/>
          </a:p>
          <a:p>
            <a:pPr lvl="1">
              <a:buFontTx/>
              <a:buNone/>
            </a:pPr>
            <a:r>
              <a:rPr lang="en-US"/>
              <a:t>js04.html</a:t>
            </a: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45218" name="Rectangle 2"/>
          <p:cNvSpPr>
            <a:spLocks noGrp="1" noChangeArrowheads="1"/>
          </p:cNvSpPr>
          <p:nvPr>
            <p:ph type="body" idx="1"/>
          </p:nvPr>
        </p:nvSpPr>
        <p:spPr>
          <a:xfrm>
            <a:off x="685800" y="381000"/>
            <a:ext cx="7772400" cy="6477000"/>
          </a:xfrm>
        </p:spPr>
        <p:txBody>
          <a:bodyPr/>
          <a:lstStyle/>
          <a:p>
            <a:pPr>
              <a:buFontTx/>
              <a:buNone/>
            </a:pPr>
            <a:r>
              <a:rPr lang="en-US" sz="2000">
                <a:solidFill>
                  <a:srgbClr val="99FF99"/>
                </a:solidFill>
              </a:rPr>
              <a:t>&lt;html&gt;&lt;head&gt;&lt;title&gt;Fun with JavaScript, #4&lt;/title&gt;</a:t>
            </a:r>
          </a:p>
          <a:p>
            <a:pPr>
              <a:buFontTx/>
              <a:buNone/>
            </a:pPr>
            <a:r>
              <a:rPr lang="en-US" sz="2000">
                <a:solidFill>
                  <a:srgbClr val="99FF99"/>
                </a:solidFill>
              </a:rPr>
              <a:t>&lt;script language = "JavaScript"&gt;</a:t>
            </a:r>
            <a:br>
              <a:rPr lang="en-US" sz="2000">
                <a:solidFill>
                  <a:srgbClr val="99FF99"/>
                </a:solidFill>
              </a:rPr>
            </a:br>
            <a:r>
              <a:rPr lang="en-US" sz="2000">
                <a:solidFill>
                  <a:srgbClr val="99FF99"/>
                </a:solidFill>
              </a:rPr>
              <a:t>var  linePlain = ‘&lt;p&gt;Hello everyone. &lt;/p&gt;’;</a:t>
            </a:r>
            <a:br>
              <a:rPr lang="en-US" sz="2000">
                <a:solidFill>
                  <a:srgbClr val="99FF99"/>
                </a:solidFill>
              </a:rPr>
            </a:br>
            <a:r>
              <a:rPr lang="en-US" sz="2000">
                <a:solidFill>
                  <a:srgbClr val="99FF99"/>
                </a:solidFill>
              </a:rPr>
              <a:t>var  lineBold = linePlain</a:t>
            </a:r>
            <a:r>
              <a:rPr lang="en-US" sz="2000">
                <a:solidFill>
                  <a:srgbClr val="33CC33"/>
                </a:solidFill>
              </a:rPr>
              <a:t>.bold();</a:t>
            </a:r>
            <a:br>
              <a:rPr lang="en-US" sz="2000">
                <a:solidFill>
                  <a:srgbClr val="33CC33"/>
                </a:solidFill>
              </a:rPr>
            </a:br>
            <a:r>
              <a:rPr lang="en-US" sz="2000">
                <a:solidFill>
                  <a:srgbClr val="99FF99"/>
                </a:solidFill>
              </a:rPr>
              <a:t>var  lineGreen = linePlain</a:t>
            </a:r>
            <a:r>
              <a:rPr lang="en-US" sz="2000">
                <a:solidFill>
                  <a:srgbClr val="33CC33"/>
                </a:solidFill>
              </a:rPr>
              <a:t>.fontcolor(‘green’);</a:t>
            </a:r>
            <a:r>
              <a:rPr lang="en-US" sz="2000">
                <a:solidFill>
                  <a:srgbClr val="99FF99"/>
                </a:solidFill>
              </a:rPr>
              <a:t/>
            </a:r>
            <a:br>
              <a:rPr lang="en-US" sz="2000">
                <a:solidFill>
                  <a:srgbClr val="99FF99"/>
                </a:solidFill>
              </a:rPr>
            </a:br>
            <a:r>
              <a:rPr lang="en-US" sz="2000">
                <a:solidFill>
                  <a:srgbClr val="99FF99"/>
                </a:solidFill>
              </a:rPr>
              <a:t>var  lineBig = linePlain</a:t>
            </a:r>
            <a:r>
              <a:rPr lang="en-US" sz="2000">
                <a:solidFill>
                  <a:srgbClr val="33CC33"/>
                </a:solidFill>
              </a:rPr>
              <a:t>.fontsize(‘6’);</a:t>
            </a:r>
            <a:r>
              <a:rPr lang="en-US" sz="2000">
                <a:solidFill>
                  <a:srgbClr val="99FF99"/>
                </a:solidFill>
              </a:rPr>
              <a:t/>
            </a:r>
            <a:br>
              <a:rPr lang="en-US" sz="2000">
                <a:solidFill>
                  <a:srgbClr val="99FF99"/>
                </a:solidFill>
              </a:rPr>
            </a:br>
            <a:r>
              <a:rPr lang="en-US" sz="2000">
                <a:solidFill>
                  <a:srgbClr val="99FF99"/>
                </a:solidFill>
              </a:rPr>
              <a:t>var  lineUpperCase = linePlain</a:t>
            </a:r>
            <a:r>
              <a:rPr lang="en-US" sz="2000">
                <a:solidFill>
                  <a:srgbClr val="33CC33"/>
                </a:solidFill>
              </a:rPr>
              <a:t>.toUpperCase();</a:t>
            </a:r>
          </a:p>
          <a:p>
            <a:pPr>
              <a:buFontTx/>
              <a:buNone/>
            </a:pPr>
            <a:r>
              <a:rPr lang="en-US" sz="2000">
                <a:solidFill>
                  <a:srgbClr val="99FF99"/>
                </a:solidFill>
              </a:rPr>
              <a:t>&lt;/script&gt;</a:t>
            </a:r>
          </a:p>
          <a:p>
            <a:pPr>
              <a:buFontTx/>
              <a:buNone/>
            </a:pPr>
            <a:r>
              <a:rPr lang="en-US" sz="2000">
                <a:solidFill>
                  <a:srgbClr val="99FF99"/>
                </a:solidFill>
              </a:rPr>
              <a:t>&lt;/head&gt;</a:t>
            </a:r>
          </a:p>
          <a:p>
            <a:pPr>
              <a:buFontTx/>
              <a:buNone/>
            </a:pPr>
            <a:endParaRPr lang="en-US" sz="2000">
              <a:solidFill>
                <a:srgbClr val="99FF99"/>
              </a:solidFill>
            </a:endParaRPr>
          </a:p>
          <a:p>
            <a:pPr>
              <a:buFontTx/>
              <a:buNone/>
            </a:pPr>
            <a:r>
              <a:rPr lang="en-US" sz="2000">
                <a:solidFill>
                  <a:srgbClr val="99FF99"/>
                </a:solidFill>
              </a:rPr>
              <a:t>&lt;body&gt;</a:t>
            </a:r>
          </a:p>
          <a:p>
            <a:pPr>
              <a:buFontTx/>
              <a:buNone/>
            </a:pPr>
            <a:r>
              <a:rPr lang="en-US" sz="2000">
                <a:solidFill>
                  <a:srgbClr val="99FF99"/>
                </a:solidFill>
              </a:rPr>
              <a:t>&lt;script language = "JavaScript"&gt;</a:t>
            </a:r>
            <a:br>
              <a:rPr lang="en-US" sz="2000">
                <a:solidFill>
                  <a:srgbClr val="99FF99"/>
                </a:solidFill>
              </a:rPr>
            </a:br>
            <a:r>
              <a:rPr lang="en-US" sz="2000">
                <a:solidFill>
                  <a:srgbClr val="99FF99"/>
                </a:solidFill>
              </a:rPr>
              <a:t>document.writeln(linePlain)</a:t>
            </a:r>
            <a:br>
              <a:rPr lang="en-US" sz="2000">
                <a:solidFill>
                  <a:srgbClr val="99FF99"/>
                </a:solidFill>
              </a:rPr>
            </a:br>
            <a:r>
              <a:rPr lang="en-US" sz="2000">
                <a:solidFill>
                  <a:srgbClr val="99FF99"/>
                </a:solidFill>
              </a:rPr>
              <a:t>document.writeln(lineBold)</a:t>
            </a:r>
            <a:br>
              <a:rPr lang="en-US" sz="2000">
                <a:solidFill>
                  <a:srgbClr val="99FF99"/>
                </a:solidFill>
              </a:rPr>
            </a:br>
            <a:r>
              <a:rPr lang="en-US" sz="2000">
                <a:solidFill>
                  <a:srgbClr val="99FF99"/>
                </a:solidFill>
              </a:rPr>
              <a:t>document.writeln(lineGreen)</a:t>
            </a:r>
            <a:br>
              <a:rPr lang="en-US" sz="2000">
                <a:solidFill>
                  <a:srgbClr val="99FF99"/>
                </a:solidFill>
              </a:rPr>
            </a:br>
            <a:r>
              <a:rPr lang="en-US" sz="2000">
                <a:solidFill>
                  <a:srgbClr val="99FF99"/>
                </a:solidFill>
              </a:rPr>
              <a:t>document.writeln(lineBig)</a:t>
            </a:r>
            <a:br>
              <a:rPr lang="en-US" sz="2000">
                <a:solidFill>
                  <a:srgbClr val="99FF99"/>
                </a:solidFill>
              </a:rPr>
            </a:br>
            <a:r>
              <a:rPr lang="en-US" sz="2000">
                <a:solidFill>
                  <a:srgbClr val="99FF99"/>
                </a:solidFill>
              </a:rPr>
              <a:t>document.writeln(lineUpperCase)</a:t>
            </a:r>
          </a:p>
          <a:p>
            <a:pPr>
              <a:buFontTx/>
              <a:buNone/>
            </a:pPr>
            <a:r>
              <a:rPr lang="en-US" sz="2000">
                <a:solidFill>
                  <a:srgbClr val="99FF99"/>
                </a:solidFill>
              </a:rPr>
              <a:t>&lt;/script&gt;</a:t>
            </a:r>
          </a:p>
          <a:p>
            <a:pPr>
              <a:buFontTx/>
              <a:buNone/>
            </a:pPr>
            <a:r>
              <a:rPr lang="en-US" sz="2000">
                <a:solidFill>
                  <a:srgbClr val="99FF99"/>
                </a:solidFill>
              </a:rPr>
              <a:t>&lt;p&gt;That's all, folks!&lt;/p&gt;&lt;/body&gt;&lt;/html&gt;</a:t>
            </a:r>
          </a:p>
        </p:txBody>
      </p:sp>
      <p:sp>
        <p:nvSpPr>
          <p:cNvPr id="1545219" name="AutoShape 3"/>
          <p:cNvSpPr>
            <a:spLocks noChangeArrowheads="1"/>
          </p:cNvSpPr>
          <p:nvPr/>
        </p:nvSpPr>
        <p:spPr bwMode="auto">
          <a:xfrm>
            <a:off x="6324600" y="914400"/>
            <a:ext cx="2819400" cy="1524000"/>
          </a:xfrm>
          <a:prstGeom prst="wedgeRoundRectCallout">
            <a:avLst>
              <a:gd name="adj1" fmla="val -31023"/>
              <a:gd name="adj2" fmla="val 4333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These use object </a:t>
            </a:r>
            <a:r>
              <a:rPr lang="en-US" b="1">
                <a:solidFill>
                  <a:schemeClr val="bg1"/>
                </a:solidFill>
              </a:rPr>
              <a:t>methods</a:t>
            </a:r>
            <a:r>
              <a:rPr lang="en-US">
                <a:solidFill>
                  <a:schemeClr val="bg1"/>
                </a:solidFill>
              </a:rPr>
              <a:t> to apply formatting to the objects.</a:t>
            </a:r>
          </a:p>
        </p:txBody>
      </p:sp>
      <p:sp>
        <p:nvSpPr>
          <p:cNvPr id="1545220" name="AutoShape 4"/>
          <p:cNvSpPr>
            <a:spLocks noChangeArrowheads="1"/>
          </p:cNvSpPr>
          <p:nvPr/>
        </p:nvSpPr>
        <p:spPr bwMode="auto">
          <a:xfrm>
            <a:off x="5410200" y="3276600"/>
            <a:ext cx="3581400" cy="1524000"/>
          </a:xfrm>
          <a:prstGeom prst="wedgeRoundRectCallout">
            <a:avLst>
              <a:gd name="adj1" fmla="val -45435"/>
              <a:gd name="adj2" fmla="val -9219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This says, “Take the linePlain variable and convert it to upper case.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545219"/>
                                        </p:tgtEl>
                                        <p:attrNameLst>
                                          <p:attrName>style.visibility</p:attrName>
                                        </p:attrNameLst>
                                      </p:cBhvr>
                                      <p:to>
                                        <p:strVal val="visible"/>
                                      </p:to>
                                    </p:set>
                                    <p:animEffect transition="in" filter="blinds(vertical)">
                                      <p:cBhvr>
                                        <p:cTn id="7" dur="500"/>
                                        <p:tgtEl>
                                          <p:spTgt spid="15452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545220"/>
                                        </p:tgtEl>
                                        <p:attrNameLst>
                                          <p:attrName>style.visibility</p:attrName>
                                        </p:attrNameLst>
                                      </p:cBhvr>
                                      <p:to>
                                        <p:strVal val="visible"/>
                                      </p:to>
                                    </p:set>
                                    <p:animEffect transition="in" filter="blinds(vertical)">
                                      <p:cBhvr>
                                        <p:cTn id="12" dur="500"/>
                                        <p:tgtEl>
                                          <p:spTgt spid="1545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5219" grpId="0" animBg="1" autoUpdateAnimBg="0"/>
      <p:bldP spid="1545220" grpId="0" animBg="1" autoUpdateAnimBg="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46BEA72-0994-4CFD-9B74-0E0DC9DB2B47}" type="slidenum">
              <a:rPr lang="en-US"/>
              <a:pPr/>
              <a:t>149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58530" name="Rectangle 2"/>
          <p:cNvSpPr>
            <a:spLocks noGrp="1" noChangeArrowheads="1"/>
          </p:cNvSpPr>
          <p:nvPr>
            <p:ph type="title"/>
          </p:nvPr>
        </p:nvSpPr>
        <p:spPr/>
        <p:txBody>
          <a:bodyPr/>
          <a:lstStyle/>
          <a:p>
            <a:r>
              <a:rPr lang="en-US"/>
              <a:t>Hiding JavaScript </a:t>
            </a:r>
            <a:br>
              <a:rPr lang="en-US"/>
            </a:br>
            <a:r>
              <a:rPr lang="en-US"/>
              <a:t>from Brain-dead Browsers</a:t>
            </a:r>
          </a:p>
        </p:txBody>
      </p:sp>
      <p:sp>
        <p:nvSpPr>
          <p:cNvPr id="1558531" name="Rectangle 3"/>
          <p:cNvSpPr>
            <a:spLocks noGrp="1" noChangeArrowheads="1"/>
          </p:cNvSpPr>
          <p:nvPr>
            <p:ph type="body" idx="1"/>
          </p:nvPr>
        </p:nvSpPr>
        <p:spPr/>
        <p:txBody>
          <a:bodyPr/>
          <a:lstStyle/>
          <a:p>
            <a:r>
              <a:rPr lang="en-US"/>
              <a:t>Ancient browsers don't understand the </a:t>
            </a:r>
            <a:r>
              <a:rPr lang="en-US">
                <a:solidFill>
                  <a:srgbClr val="99FF99"/>
                </a:solidFill>
              </a:rPr>
              <a:t>&lt;script&gt;</a:t>
            </a:r>
            <a:r>
              <a:rPr lang="en-US"/>
              <a:t> tag. </a:t>
            </a:r>
          </a:p>
          <a:p>
            <a:r>
              <a:rPr lang="en-US"/>
              <a:t>These browsers treat your JavaScript just like HTML, which means that all they can do is display the JavaScript itself like text.</a:t>
            </a:r>
          </a:p>
          <a:p>
            <a:r>
              <a:rPr lang="en-US"/>
              <a:t>We use a cheap trick that  hides the JavaScript in those cases; enclose the script within the following html comments...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C54F7AB-0EF7-4A60-B8CC-A50B54EA16F5}" type="slidenum">
              <a:rPr lang="en-US"/>
              <a:pPr/>
              <a:t>15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25410" name="Rectangle 2"/>
          <p:cNvSpPr>
            <a:spLocks noGrp="1" noChangeArrowheads="1"/>
          </p:cNvSpPr>
          <p:nvPr>
            <p:ph type="title"/>
          </p:nvPr>
        </p:nvSpPr>
        <p:spPr/>
        <p:txBody>
          <a:bodyPr/>
          <a:lstStyle/>
          <a:p>
            <a:r>
              <a:rPr lang="en-US"/>
              <a:t>Expressions and Operators</a:t>
            </a:r>
          </a:p>
        </p:txBody>
      </p:sp>
      <p:sp>
        <p:nvSpPr>
          <p:cNvPr id="1425411" name="Rectangle 3"/>
          <p:cNvSpPr>
            <a:spLocks noGrp="1" noChangeArrowheads="1"/>
          </p:cNvSpPr>
          <p:nvPr>
            <p:ph type="body" idx="1"/>
          </p:nvPr>
        </p:nvSpPr>
        <p:spPr/>
        <p:txBody>
          <a:bodyPr/>
          <a:lstStyle/>
          <a:p>
            <a:r>
              <a:rPr lang="en-US"/>
              <a:t>Careful with the “</a:t>
            </a:r>
            <a:r>
              <a:rPr lang="en-US">
                <a:solidFill>
                  <a:srgbClr val="99FF99"/>
                </a:solidFill>
              </a:rPr>
              <a:t>+</a:t>
            </a:r>
            <a:r>
              <a:rPr lang="en-US"/>
              <a:t>” symbol</a:t>
            </a:r>
          </a:p>
          <a:p>
            <a:pPr lvl="1"/>
            <a:r>
              <a:rPr lang="en-US"/>
              <a:t>When used between two variables that JavaScript views as numbers, it is interpreted as the “plus” symbol.</a:t>
            </a:r>
          </a:p>
          <a:p>
            <a:pPr lvl="1"/>
            <a:r>
              <a:rPr lang="en-US"/>
              <a:t>In all other circumstances, it serves as a </a:t>
            </a:r>
            <a:r>
              <a:rPr lang="en-US" i="1"/>
              <a:t>concatenation</a:t>
            </a:r>
            <a:r>
              <a:rPr lang="en-US"/>
              <a:t> symbol.</a:t>
            </a:r>
          </a:p>
          <a:p>
            <a:pPr lvl="2"/>
            <a:r>
              <a:rPr lang="en-US">
                <a:solidFill>
                  <a:srgbClr val="99FF99"/>
                </a:solidFill>
              </a:rPr>
              <a:t>2 + 4 = 6</a:t>
            </a:r>
            <a:r>
              <a:rPr lang="en-US"/>
              <a:t>  but  </a:t>
            </a:r>
            <a:r>
              <a:rPr lang="en-US">
                <a:solidFill>
                  <a:srgbClr val="99FF99"/>
                </a:solidFill>
              </a:rPr>
              <a:t>“2” + 4 = “24”</a:t>
            </a:r>
          </a:p>
          <a:p>
            <a:pPr lvl="1"/>
            <a:r>
              <a:rPr lang="en-US"/>
              <a:t>Similarly, </a:t>
            </a:r>
            <a:r>
              <a:rPr lang="en-US" b="1">
                <a:solidFill>
                  <a:srgbClr val="99FF99"/>
                </a:solidFill>
              </a:rPr>
              <a:t>+=</a:t>
            </a:r>
            <a:r>
              <a:rPr lang="en-US"/>
              <a:t> is used to concatenate strings, not just for addition.</a:t>
            </a:r>
          </a:p>
          <a:p>
            <a:pPr lvl="1"/>
            <a:r>
              <a:rPr lang="en-US"/>
              <a:t>More on all this when we get into JavaScript data types.</a:t>
            </a:r>
          </a:p>
          <a:p>
            <a:pPr lvl="1"/>
            <a:endParaRPr lang="en-US"/>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BE0F5525-07A0-4D42-BDE1-5D8272C7D5C9}" type="slidenum">
              <a:rPr lang="en-US"/>
              <a:pPr/>
              <a:t>150</a:t>
            </a:fld>
            <a:endParaRPr lang="en-US"/>
          </a:p>
        </p:txBody>
      </p:sp>
      <p:sp>
        <p:nvSpPr>
          <p:cNvPr id="9" name="Footer Placeholder 4"/>
          <p:cNvSpPr>
            <a:spLocks noGrp="1"/>
          </p:cNvSpPr>
          <p:nvPr>
            <p:ph type="ftr" sz="quarter" idx="11"/>
          </p:nvPr>
        </p:nvSpPr>
        <p:spPr/>
        <p:txBody>
          <a:bodyPr/>
          <a:lstStyle/>
          <a:p>
            <a:r>
              <a:rPr lang="en-US"/>
              <a:t>copyright Penny McIntire, 2007</a:t>
            </a:r>
          </a:p>
        </p:txBody>
      </p:sp>
      <p:grpSp>
        <p:nvGrpSpPr>
          <p:cNvPr id="1559559" name="Group 7"/>
          <p:cNvGrpSpPr>
            <a:grpSpLocks/>
          </p:cNvGrpSpPr>
          <p:nvPr/>
        </p:nvGrpSpPr>
        <p:grpSpPr bwMode="auto">
          <a:xfrm>
            <a:off x="1219200" y="1905000"/>
            <a:ext cx="7543800" cy="1371600"/>
            <a:chOff x="768" y="1200"/>
            <a:chExt cx="4752" cy="864"/>
          </a:xfrm>
        </p:grpSpPr>
        <p:sp>
          <p:nvSpPr>
            <p:cNvPr id="1559554" name="Rectangle 2"/>
            <p:cNvSpPr>
              <a:spLocks noChangeArrowheads="1"/>
            </p:cNvSpPr>
            <p:nvPr/>
          </p:nvSpPr>
          <p:spPr bwMode="auto">
            <a:xfrm>
              <a:off x="768" y="1776"/>
              <a:ext cx="4752" cy="288"/>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rgbClr val="3333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lnSpc>
                  <a:spcPct val="75000"/>
                </a:lnSpc>
              </a:pPr>
              <a:r>
                <a:rPr lang="en-US" sz="3200">
                  <a:solidFill>
                    <a:schemeClr val="accent1"/>
                  </a:solidFill>
                </a:rPr>
                <a:t>JS comment</a:t>
              </a:r>
              <a:endParaRPr lang="en-US">
                <a:solidFill>
                  <a:schemeClr val="tx1"/>
                </a:solidFill>
              </a:endParaRPr>
            </a:p>
          </p:txBody>
        </p:sp>
        <p:sp>
          <p:nvSpPr>
            <p:cNvPr id="1559555" name="Rectangle 3"/>
            <p:cNvSpPr>
              <a:spLocks noChangeArrowheads="1"/>
            </p:cNvSpPr>
            <p:nvPr/>
          </p:nvSpPr>
          <p:spPr bwMode="auto">
            <a:xfrm>
              <a:off x="768" y="1200"/>
              <a:ext cx="4752" cy="288"/>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rgbClr val="3333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lnSpc>
                  <a:spcPct val="75000"/>
                </a:lnSpc>
              </a:pPr>
              <a:r>
                <a:rPr lang="en-US" sz="3200">
                  <a:solidFill>
                    <a:schemeClr val="accent1"/>
                  </a:solidFill>
                </a:rPr>
                <a:t>JS comment</a:t>
              </a:r>
              <a:endParaRPr lang="en-US">
                <a:solidFill>
                  <a:schemeClr val="tx1"/>
                </a:solidFill>
              </a:endParaRPr>
            </a:p>
          </p:txBody>
        </p:sp>
      </p:grpSp>
      <p:sp>
        <p:nvSpPr>
          <p:cNvPr id="1559556" name="Rectangle 4"/>
          <p:cNvSpPr>
            <a:spLocks noChangeArrowheads="1"/>
          </p:cNvSpPr>
          <p:nvPr/>
        </p:nvSpPr>
        <p:spPr bwMode="auto">
          <a:xfrm>
            <a:off x="1143000" y="1828800"/>
            <a:ext cx="7696200" cy="1524000"/>
          </a:xfrm>
          <a:prstGeom prst="rect">
            <a:avLst/>
          </a:prstGeom>
          <a:noFill/>
          <a:ln w="38100" cap="rnd">
            <a:solidFill>
              <a:schemeClr val="accent1"/>
            </a:solidFill>
            <a:prstDash val="sysDot"/>
            <a:miter lim="800000"/>
            <a:headEnd/>
            <a:tailEnd/>
          </a:ln>
          <a:effectLst/>
          <a:extLst>
            <a:ext uri="{909E8E84-426E-40DD-AFC4-6F175D3DCCD1}">
              <a14:hiddenFill xmlns:a14="http://schemas.microsoft.com/office/drawing/2010/main">
                <a:solidFill>
                  <a:srgbClr val="3333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r>
              <a:rPr lang="en-US" sz="3200">
                <a:solidFill>
                  <a:schemeClr val="accent1"/>
                </a:solidFill>
              </a:rPr>
              <a:t>HTML comment</a:t>
            </a:r>
            <a:endParaRPr lang="en-US">
              <a:solidFill>
                <a:schemeClr val="tx1"/>
              </a:solidFill>
            </a:endParaRPr>
          </a:p>
        </p:txBody>
      </p:sp>
      <p:sp>
        <p:nvSpPr>
          <p:cNvPr id="1559557" name="Rectangle 5"/>
          <p:cNvSpPr>
            <a:spLocks noGrp="1" noChangeArrowheads="1"/>
          </p:cNvSpPr>
          <p:nvPr>
            <p:ph type="body" idx="1"/>
          </p:nvPr>
        </p:nvSpPr>
        <p:spPr/>
        <p:txBody>
          <a:bodyPr/>
          <a:lstStyle/>
          <a:p>
            <a:pPr lvl="1">
              <a:buFontTx/>
              <a:buNone/>
            </a:pPr>
            <a:r>
              <a:rPr lang="en-US">
                <a:solidFill>
                  <a:srgbClr val="99FF99"/>
                </a:solidFill>
              </a:rPr>
              <a:t>&lt;script  language="JavaScript"&gt; </a:t>
            </a:r>
            <a:br>
              <a:rPr lang="en-US">
                <a:solidFill>
                  <a:srgbClr val="99FF99"/>
                </a:solidFill>
              </a:rPr>
            </a:br>
            <a:r>
              <a:rPr lang="en-US">
                <a:solidFill>
                  <a:srgbClr val="99FF99"/>
                </a:solidFill>
              </a:rPr>
              <a:t>	</a:t>
            </a:r>
            <a:r>
              <a:rPr lang="en-US" b="1">
                <a:solidFill>
                  <a:srgbClr val="33CC33"/>
                </a:solidFill>
              </a:rPr>
              <a:t>&lt;!--</a:t>
            </a:r>
            <a:r>
              <a:rPr lang="en-US">
                <a:solidFill>
                  <a:srgbClr val="99FF99"/>
                </a:solidFill>
              </a:rPr>
              <a:t> hide from old browsers </a:t>
            </a:r>
            <a:br>
              <a:rPr lang="en-US">
                <a:solidFill>
                  <a:srgbClr val="99FF99"/>
                </a:solidFill>
              </a:rPr>
            </a:br>
            <a:r>
              <a:rPr lang="en-US">
                <a:solidFill>
                  <a:srgbClr val="99FF99"/>
                </a:solidFill>
              </a:rPr>
              <a:t>	your JavaScript goes here... </a:t>
            </a:r>
            <a:br>
              <a:rPr lang="en-US">
                <a:solidFill>
                  <a:srgbClr val="99FF99"/>
                </a:solidFill>
              </a:rPr>
            </a:br>
            <a:r>
              <a:rPr lang="en-US">
                <a:solidFill>
                  <a:srgbClr val="99FF99"/>
                </a:solidFill>
              </a:rPr>
              <a:t>	</a:t>
            </a:r>
            <a:r>
              <a:rPr lang="en-US" b="1">
                <a:solidFill>
                  <a:srgbClr val="33CC33"/>
                </a:solidFill>
              </a:rPr>
              <a:t>//</a:t>
            </a:r>
            <a:r>
              <a:rPr lang="en-US">
                <a:solidFill>
                  <a:srgbClr val="99FF99"/>
                </a:solidFill>
              </a:rPr>
              <a:t> stop hiding here </a:t>
            </a:r>
            <a:r>
              <a:rPr lang="en-US" b="1">
                <a:solidFill>
                  <a:srgbClr val="33CC33"/>
                </a:solidFill>
              </a:rPr>
              <a:t>--&gt;</a:t>
            </a:r>
            <a:r>
              <a:rPr lang="en-US">
                <a:solidFill>
                  <a:srgbClr val="99FF99"/>
                </a:solidFill>
              </a:rPr>
              <a:t> </a:t>
            </a:r>
          </a:p>
          <a:p>
            <a:pPr lvl="1">
              <a:buFontTx/>
              <a:buNone/>
            </a:pPr>
            <a:r>
              <a:rPr lang="en-US">
                <a:solidFill>
                  <a:srgbClr val="99FF99"/>
                </a:solidFill>
              </a:rPr>
              <a:t>&lt;/script&gt; </a:t>
            </a:r>
            <a:br>
              <a:rPr lang="en-US">
                <a:solidFill>
                  <a:srgbClr val="99FF99"/>
                </a:solidFill>
              </a:rPr>
            </a:br>
            <a:endParaRPr lang="en-US">
              <a:solidFill>
                <a:srgbClr val="99FF99"/>
              </a:solidFill>
            </a:endParaRPr>
          </a:p>
          <a:p>
            <a:r>
              <a:rPr lang="en-US"/>
              <a:t>This works because</a:t>
            </a:r>
            <a:r>
              <a:rPr lang="en-US">
                <a:solidFill>
                  <a:srgbClr val="99FF99"/>
                </a:solidFill>
              </a:rPr>
              <a:t> </a:t>
            </a:r>
          </a:p>
          <a:p>
            <a:pPr lvl="1">
              <a:buFontTx/>
              <a:buNone/>
            </a:pPr>
            <a:r>
              <a:rPr lang="en-US" b="1">
                <a:solidFill>
                  <a:srgbClr val="33CC33"/>
                </a:solidFill>
              </a:rPr>
              <a:t>&lt;!--</a:t>
            </a:r>
            <a:r>
              <a:rPr lang="en-US">
                <a:solidFill>
                  <a:srgbClr val="99FF99"/>
                </a:solidFill>
              </a:rPr>
              <a:t> comments here </a:t>
            </a:r>
            <a:r>
              <a:rPr lang="en-US" b="1">
                <a:solidFill>
                  <a:srgbClr val="33CC33"/>
                </a:solidFill>
              </a:rPr>
              <a:t>--&gt;</a:t>
            </a:r>
            <a:r>
              <a:rPr lang="en-US">
                <a:solidFill>
                  <a:srgbClr val="99FF99"/>
                </a:solidFill>
              </a:rPr>
              <a:t> </a:t>
            </a:r>
          </a:p>
          <a:p>
            <a:pPr lvl="1"/>
            <a:r>
              <a:rPr lang="en-US"/>
              <a:t>is a multi-line comment in html.</a:t>
            </a:r>
          </a:p>
          <a:p>
            <a:pPr lvl="1"/>
            <a:r>
              <a:rPr lang="en-US"/>
              <a:t>a single-line comment in JavaScript.</a:t>
            </a:r>
            <a:br>
              <a:rPr lang="en-US"/>
            </a:br>
            <a:endParaRPr lang="en-US"/>
          </a:p>
        </p:txBody>
      </p:sp>
      <p:sp>
        <p:nvSpPr>
          <p:cNvPr id="1559558" name="Rectangle 6"/>
          <p:cNvSpPr>
            <a:spLocks noGrp="1" noChangeArrowheads="1"/>
          </p:cNvSpPr>
          <p:nvPr>
            <p:ph type="title"/>
          </p:nvPr>
        </p:nvSpPr>
        <p:spPr>
          <a:noFill/>
          <a:ln/>
        </p:spPr>
        <p:txBody>
          <a:bodyPr/>
          <a:lstStyle/>
          <a:p>
            <a:r>
              <a:rPr lang="en-US"/>
              <a:t>Hiding JavaScript </a:t>
            </a:r>
            <a:br>
              <a:rPr lang="en-US"/>
            </a:br>
            <a:r>
              <a:rPr lang="en-US"/>
              <a:t>from Brain-dead Browsers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559557">
                                            <p:txEl>
                                              <p:pRg st="0" end="0"/>
                                            </p:txEl>
                                          </p:spTgt>
                                        </p:tgtEl>
                                        <p:attrNameLst>
                                          <p:attrName>style.visibility</p:attrName>
                                        </p:attrNameLst>
                                      </p:cBhvr>
                                      <p:to>
                                        <p:strVal val="visible"/>
                                      </p:to>
                                    </p:set>
                                    <p:anim calcmode="lin" valueType="num">
                                      <p:cBhvr>
                                        <p:cTn id="7" dur="500" fill="hold"/>
                                        <p:tgtEl>
                                          <p:spTgt spid="1559557">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559557">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559557">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559557">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559557">
                                            <p:txEl>
                                              <p:pRg st="1" end="1"/>
                                            </p:txEl>
                                          </p:spTgt>
                                        </p:tgtEl>
                                        <p:attrNameLst>
                                          <p:attrName>style.visibility</p:attrName>
                                        </p:attrNameLst>
                                      </p:cBhvr>
                                      <p:to>
                                        <p:strVal val="visible"/>
                                      </p:to>
                                    </p:set>
                                    <p:anim calcmode="lin" valueType="num">
                                      <p:cBhvr>
                                        <p:cTn id="13" dur="500" fill="hold"/>
                                        <p:tgtEl>
                                          <p:spTgt spid="1559557">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559557">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55955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55955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8" fill="hold" grpId="0" nodeType="clickEffect">
                                  <p:stCondLst>
                                    <p:cond delay="0"/>
                                  </p:stCondLst>
                                  <p:childTnLst>
                                    <p:set>
                                      <p:cBhvr>
                                        <p:cTn id="20" dur="1" fill="hold">
                                          <p:stCondLst>
                                            <p:cond delay="0"/>
                                          </p:stCondLst>
                                        </p:cTn>
                                        <p:tgtEl>
                                          <p:spTgt spid="1559557">
                                            <p:txEl>
                                              <p:pRg st="2" end="2"/>
                                            </p:txEl>
                                          </p:spTgt>
                                        </p:tgtEl>
                                        <p:attrNameLst>
                                          <p:attrName>style.visibility</p:attrName>
                                        </p:attrNameLst>
                                      </p:cBhvr>
                                      <p:to>
                                        <p:strVal val="visible"/>
                                      </p:to>
                                    </p:set>
                                    <p:anim calcmode="lin" valueType="num">
                                      <p:cBhvr>
                                        <p:cTn id="21" dur="500" fill="hold"/>
                                        <p:tgtEl>
                                          <p:spTgt spid="1559557">
                                            <p:txEl>
                                              <p:pRg st="2" end="2"/>
                                            </p:txEl>
                                          </p:spTgt>
                                        </p:tgtEl>
                                        <p:attrNameLst>
                                          <p:attrName>ppt_x</p:attrName>
                                        </p:attrNameLst>
                                      </p:cBhvr>
                                      <p:tavLst>
                                        <p:tav tm="0">
                                          <p:val>
                                            <p:strVal val="#ppt_x-#ppt_w/2"/>
                                          </p:val>
                                        </p:tav>
                                        <p:tav tm="100000">
                                          <p:val>
                                            <p:strVal val="#ppt_x"/>
                                          </p:val>
                                        </p:tav>
                                      </p:tavLst>
                                    </p:anim>
                                    <p:anim calcmode="lin" valueType="num">
                                      <p:cBhvr>
                                        <p:cTn id="22" dur="500" fill="hold"/>
                                        <p:tgtEl>
                                          <p:spTgt spid="1559557">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55955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559557">
                                            <p:txEl>
                                              <p:pRg st="2" end="2"/>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559557">
                                            <p:txEl>
                                              <p:pRg st="3" end="3"/>
                                            </p:txEl>
                                          </p:spTgt>
                                        </p:tgtEl>
                                        <p:attrNameLst>
                                          <p:attrName>style.visibility</p:attrName>
                                        </p:attrNameLst>
                                      </p:cBhvr>
                                      <p:to>
                                        <p:strVal val="visible"/>
                                      </p:to>
                                    </p:set>
                                    <p:anim calcmode="lin" valueType="num">
                                      <p:cBhvr>
                                        <p:cTn id="27" dur="500" fill="hold"/>
                                        <p:tgtEl>
                                          <p:spTgt spid="1559557">
                                            <p:txEl>
                                              <p:pRg st="3" end="3"/>
                                            </p:txEl>
                                          </p:spTgt>
                                        </p:tgtEl>
                                        <p:attrNameLst>
                                          <p:attrName>ppt_x</p:attrName>
                                        </p:attrNameLst>
                                      </p:cBhvr>
                                      <p:tavLst>
                                        <p:tav tm="0">
                                          <p:val>
                                            <p:strVal val="#ppt_x-#ppt_w/2"/>
                                          </p:val>
                                        </p:tav>
                                        <p:tav tm="100000">
                                          <p:val>
                                            <p:strVal val="#ppt_x"/>
                                          </p:val>
                                        </p:tav>
                                      </p:tavLst>
                                    </p:anim>
                                    <p:anim calcmode="lin" valueType="num">
                                      <p:cBhvr>
                                        <p:cTn id="28" dur="500" fill="hold"/>
                                        <p:tgtEl>
                                          <p:spTgt spid="1559557">
                                            <p:txEl>
                                              <p:pRg st="3" end="3"/>
                                            </p:txEl>
                                          </p:spTgt>
                                        </p:tgtEl>
                                        <p:attrNameLst>
                                          <p:attrName>ppt_y</p:attrName>
                                        </p:attrNameLst>
                                      </p:cBhvr>
                                      <p:tavLst>
                                        <p:tav tm="0">
                                          <p:val>
                                            <p:strVal val="#ppt_y"/>
                                          </p:val>
                                        </p:tav>
                                        <p:tav tm="100000">
                                          <p:val>
                                            <p:strVal val="#ppt_y"/>
                                          </p:val>
                                        </p:tav>
                                      </p:tavLst>
                                    </p:anim>
                                    <p:anim calcmode="lin" valueType="num">
                                      <p:cBhvr>
                                        <p:cTn id="29" dur="500" fill="hold"/>
                                        <p:tgtEl>
                                          <p:spTgt spid="1559557">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559557">
                                            <p:txEl>
                                              <p:pRg st="3" end="3"/>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559557">
                                            <p:txEl>
                                              <p:pRg st="4" end="4"/>
                                            </p:txEl>
                                          </p:spTgt>
                                        </p:tgtEl>
                                        <p:attrNameLst>
                                          <p:attrName>style.visibility</p:attrName>
                                        </p:attrNameLst>
                                      </p:cBhvr>
                                      <p:to>
                                        <p:strVal val="visible"/>
                                      </p:to>
                                    </p:set>
                                    <p:anim calcmode="lin" valueType="num">
                                      <p:cBhvr>
                                        <p:cTn id="33" dur="500" fill="hold"/>
                                        <p:tgtEl>
                                          <p:spTgt spid="1559557">
                                            <p:txEl>
                                              <p:pRg st="4" end="4"/>
                                            </p:txEl>
                                          </p:spTgt>
                                        </p:tgtEl>
                                        <p:attrNameLst>
                                          <p:attrName>ppt_x</p:attrName>
                                        </p:attrNameLst>
                                      </p:cBhvr>
                                      <p:tavLst>
                                        <p:tav tm="0">
                                          <p:val>
                                            <p:strVal val="#ppt_x-#ppt_w/2"/>
                                          </p:val>
                                        </p:tav>
                                        <p:tav tm="100000">
                                          <p:val>
                                            <p:strVal val="#ppt_x"/>
                                          </p:val>
                                        </p:tav>
                                      </p:tavLst>
                                    </p:anim>
                                    <p:anim calcmode="lin" valueType="num">
                                      <p:cBhvr>
                                        <p:cTn id="34" dur="500" fill="hold"/>
                                        <p:tgtEl>
                                          <p:spTgt spid="1559557">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1559557">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559557">
                                            <p:txEl>
                                              <p:pRg st="4" end="4"/>
                                            </p:txEl>
                                          </p:spTgt>
                                        </p:tgtEl>
                                        <p:attrNameLst>
                                          <p:attrName>ppt_h</p:attrName>
                                        </p:attrNameLst>
                                      </p:cBhvr>
                                      <p:tavLst>
                                        <p:tav tm="0">
                                          <p:val>
                                            <p:strVal val="#ppt_h"/>
                                          </p:val>
                                        </p:tav>
                                        <p:tav tm="100000">
                                          <p:val>
                                            <p:strVal val="#ppt_h"/>
                                          </p:val>
                                        </p:tav>
                                      </p:tavLst>
                                    </p:anim>
                                  </p:childTnLst>
                                </p:cTn>
                              </p:par>
                              <p:par>
                                <p:cTn id="37" presetID="17" presetClass="entr" presetSubtype="8" fill="hold" grpId="0" nodeType="withEffect">
                                  <p:stCondLst>
                                    <p:cond delay="0"/>
                                  </p:stCondLst>
                                  <p:childTnLst>
                                    <p:set>
                                      <p:cBhvr>
                                        <p:cTn id="38" dur="1" fill="hold">
                                          <p:stCondLst>
                                            <p:cond delay="0"/>
                                          </p:stCondLst>
                                        </p:cTn>
                                        <p:tgtEl>
                                          <p:spTgt spid="1559557">
                                            <p:txEl>
                                              <p:pRg st="5" end="5"/>
                                            </p:txEl>
                                          </p:spTgt>
                                        </p:tgtEl>
                                        <p:attrNameLst>
                                          <p:attrName>style.visibility</p:attrName>
                                        </p:attrNameLst>
                                      </p:cBhvr>
                                      <p:to>
                                        <p:strVal val="visible"/>
                                      </p:to>
                                    </p:set>
                                    <p:anim calcmode="lin" valueType="num">
                                      <p:cBhvr>
                                        <p:cTn id="39" dur="500" fill="hold"/>
                                        <p:tgtEl>
                                          <p:spTgt spid="1559557">
                                            <p:txEl>
                                              <p:pRg st="5" end="5"/>
                                            </p:txEl>
                                          </p:spTgt>
                                        </p:tgtEl>
                                        <p:attrNameLst>
                                          <p:attrName>ppt_x</p:attrName>
                                        </p:attrNameLst>
                                      </p:cBhvr>
                                      <p:tavLst>
                                        <p:tav tm="0">
                                          <p:val>
                                            <p:strVal val="#ppt_x-#ppt_w/2"/>
                                          </p:val>
                                        </p:tav>
                                        <p:tav tm="100000">
                                          <p:val>
                                            <p:strVal val="#ppt_x"/>
                                          </p:val>
                                        </p:tav>
                                      </p:tavLst>
                                    </p:anim>
                                    <p:anim calcmode="lin" valueType="num">
                                      <p:cBhvr>
                                        <p:cTn id="40" dur="500" fill="hold"/>
                                        <p:tgtEl>
                                          <p:spTgt spid="1559557">
                                            <p:txEl>
                                              <p:pRg st="5" end="5"/>
                                            </p:txEl>
                                          </p:spTgt>
                                        </p:tgtEl>
                                        <p:attrNameLst>
                                          <p:attrName>ppt_y</p:attrName>
                                        </p:attrNameLst>
                                      </p:cBhvr>
                                      <p:tavLst>
                                        <p:tav tm="0">
                                          <p:val>
                                            <p:strVal val="#ppt_y"/>
                                          </p:val>
                                        </p:tav>
                                        <p:tav tm="100000">
                                          <p:val>
                                            <p:strVal val="#ppt_y"/>
                                          </p:val>
                                        </p:tav>
                                      </p:tavLst>
                                    </p:anim>
                                    <p:anim calcmode="lin" valueType="num">
                                      <p:cBhvr>
                                        <p:cTn id="41" dur="500" fill="hold"/>
                                        <p:tgtEl>
                                          <p:spTgt spid="1559557">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1559557">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1559556"/>
                                        </p:tgtEl>
                                        <p:attrNameLst>
                                          <p:attrName>style.visibility</p:attrName>
                                        </p:attrNameLst>
                                      </p:cBhvr>
                                      <p:to>
                                        <p:strVal val="visible"/>
                                      </p:to>
                                    </p:set>
                                    <p:animEffect transition="in" filter="blinds(vertical)">
                                      <p:cBhvr>
                                        <p:cTn id="47" dur="500"/>
                                        <p:tgtEl>
                                          <p:spTgt spid="1559556"/>
                                        </p:tgtEl>
                                      </p:cBhvr>
                                    </p:animEffect>
                                  </p:childTnLst>
                                  <p:subTnLst>
                                    <p:set>
                                      <p:cBhvr override="childStyle">
                                        <p:cTn dur="1" fill="hold" display="0" masterRel="nextClick" afterEffect="1"/>
                                        <p:tgtEl>
                                          <p:spTgt spid="1559556"/>
                                        </p:tgtEl>
                                        <p:attrNameLst>
                                          <p:attrName>style.visibility</p:attrName>
                                        </p:attrNameLst>
                                      </p:cBhvr>
                                      <p:to>
                                        <p:strVal val="hidden"/>
                                      </p:to>
                                    </p:set>
                                  </p:sub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5" fill="hold" nodeType="clickEffect">
                                  <p:stCondLst>
                                    <p:cond delay="0"/>
                                  </p:stCondLst>
                                  <p:childTnLst>
                                    <p:set>
                                      <p:cBhvr>
                                        <p:cTn id="51" dur="1" fill="hold">
                                          <p:stCondLst>
                                            <p:cond delay="0"/>
                                          </p:stCondLst>
                                        </p:cTn>
                                        <p:tgtEl>
                                          <p:spTgt spid="1559559"/>
                                        </p:tgtEl>
                                        <p:attrNameLst>
                                          <p:attrName>style.visibility</p:attrName>
                                        </p:attrNameLst>
                                      </p:cBhvr>
                                      <p:to>
                                        <p:strVal val="visible"/>
                                      </p:to>
                                    </p:set>
                                    <p:animEffect transition="in" filter="blinds(vertical)">
                                      <p:cBhvr>
                                        <p:cTn id="52" dur="500"/>
                                        <p:tgtEl>
                                          <p:spTgt spid="1559559"/>
                                        </p:tgtEl>
                                      </p:cBhvr>
                                    </p:animEffect>
                                  </p:childTnLst>
                                  <p:subTnLst>
                                    <p:set>
                                      <p:cBhvr override="childStyle">
                                        <p:cTn dur="1" fill="hold" display="0" masterRel="nextClick" afterEffect="1"/>
                                        <p:tgtEl>
                                          <p:spTgt spid="155955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9556" grpId="0" animBg="1" autoUpdateAnimBg="0"/>
      <p:bldP spid="1559557" grpId="0" build="p" autoUpdateAnimBg="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4E2C543-25F3-47BD-9694-C2171CEC7518}" type="slidenum">
              <a:rPr lang="en-US"/>
              <a:pPr/>
              <a:t>151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60578" name="Rectangle 1026"/>
          <p:cNvSpPr>
            <a:spLocks noGrp="1" noChangeArrowheads="1"/>
          </p:cNvSpPr>
          <p:nvPr>
            <p:ph type="title"/>
          </p:nvPr>
        </p:nvSpPr>
        <p:spPr/>
        <p:txBody>
          <a:bodyPr/>
          <a:lstStyle/>
          <a:p>
            <a:r>
              <a:rPr lang="en-US"/>
              <a:t>Hiding JavaScript </a:t>
            </a:r>
            <a:br>
              <a:rPr lang="en-US"/>
            </a:br>
            <a:r>
              <a:rPr lang="en-US"/>
              <a:t>from Brain-dead Browsers</a:t>
            </a:r>
          </a:p>
        </p:txBody>
      </p:sp>
      <p:sp>
        <p:nvSpPr>
          <p:cNvPr id="1560579" name="Rectangle 1027"/>
          <p:cNvSpPr>
            <a:spLocks noGrp="1" noChangeArrowheads="1"/>
          </p:cNvSpPr>
          <p:nvPr>
            <p:ph type="body" idx="1"/>
          </p:nvPr>
        </p:nvSpPr>
        <p:spPr/>
        <p:txBody>
          <a:bodyPr/>
          <a:lstStyle/>
          <a:p>
            <a:r>
              <a:rPr lang="en-US"/>
              <a:t>JavaScript recognizes the beginning HTML tag, but it doesn’t know what to do with the ending part of the tag, so you have to put </a:t>
            </a:r>
            <a:r>
              <a:rPr lang="en-US">
                <a:solidFill>
                  <a:srgbClr val="99FF99"/>
                </a:solidFill>
              </a:rPr>
              <a:t>//</a:t>
            </a:r>
            <a:r>
              <a:rPr lang="en-US"/>
              <a:t> at the beginning of that line. </a:t>
            </a:r>
          </a:p>
          <a:p>
            <a:r>
              <a:rPr lang="en-US"/>
              <a:t>It's weird and tricky, but it works – you can copy and paste it into your JavaScript, for visitors with JS turned off.</a:t>
            </a:r>
          </a:p>
          <a:p>
            <a:r>
              <a:rPr lang="en-US"/>
              <a:t>I don’t use in class examples.</a:t>
            </a: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36D165C-4285-4052-846D-9AE6FEE57794}" type="slidenum">
              <a:rPr lang="en-US"/>
              <a:pPr/>
              <a:t>152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57474" name="Rectangle 2"/>
          <p:cNvSpPr>
            <a:spLocks noGrp="1" noChangeArrowheads="1"/>
          </p:cNvSpPr>
          <p:nvPr>
            <p:ph type="title"/>
          </p:nvPr>
        </p:nvSpPr>
        <p:spPr/>
        <p:txBody>
          <a:bodyPr/>
          <a:lstStyle/>
          <a:p>
            <a:r>
              <a:rPr lang="en-US"/>
              <a:t>Using JavaScript</a:t>
            </a:r>
          </a:p>
        </p:txBody>
      </p:sp>
      <p:sp>
        <p:nvSpPr>
          <p:cNvPr id="1257475" name="Rectangle 3"/>
          <p:cNvSpPr>
            <a:spLocks noGrp="1" noChangeArrowheads="1"/>
          </p:cNvSpPr>
          <p:nvPr>
            <p:ph type="body" idx="1"/>
          </p:nvPr>
        </p:nvSpPr>
        <p:spPr/>
        <p:txBody>
          <a:bodyPr/>
          <a:lstStyle/>
          <a:p>
            <a:r>
              <a:rPr lang="en-US"/>
              <a:t>Recap: we have looked at the most common ways to use JavaScript:</a:t>
            </a:r>
          </a:p>
          <a:p>
            <a:pPr lvl="1"/>
            <a:r>
              <a:rPr lang="en-US"/>
              <a:t>JavaScript in the head, which resides within </a:t>
            </a:r>
            <a:r>
              <a:rPr lang="en-US">
                <a:solidFill>
                  <a:srgbClr val="99FF99"/>
                </a:solidFill>
              </a:rPr>
              <a:t>&lt;script&gt;</a:t>
            </a:r>
            <a:r>
              <a:rPr lang="en-US"/>
              <a:t> and </a:t>
            </a:r>
            <a:r>
              <a:rPr lang="en-US">
                <a:solidFill>
                  <a:srgbClr val="99FF99"/>
                </a:solidFill>
              </a:rPr>
              <a:t>&lt;/script&gt;</a:t>
            </a:r>
            <a:r>
              <a:rPr lang="en-US"/>
              <a:t> tags.</a:t>
            </a:r>
          </a:p>
          <a:p>
            <a:pPr lvl="2"/>
            <a:r>
              <a:rPr lang="en-US"/>
              <a:t>Functions aren’t executed until invoked by a call from elsewhere in the document.</a:t>
            </a:r>
          </a:p>
          <a:p>
            <a:pPr lvl="1"/>
            <a:r>
              <a:rPr lang="en-US"/>
              <a:t>JavaScript function or command invoked by an event handler (</a:t>
            </a:r>
            <a:r>
              <a:rPr lang="en-US">
                <a:solidFill>
                  <a:srgbClr val="99FF99"/>
                </a:solidFill>
              </a:rPr>
              <a:t>onClick</a:t>
            </a:r>
            <a:r>
              <a:rPr lang="en-US"/>
              <a:t>, </a:t>
            </a:r>
            <a:r>
              <a:rPr lang="en-US">
                <a:solidFill>
                  <a:srgbClr val="99FF99"/>
                </a:solidFill>
              </a:rPr>
              <a:t>onMouseOver</a:t>
            </a:r>
            <a:r>
              <a:rPr lang="en-US"/>
              <a:t>, etc.) within an HTML tag.</a:t>
            </a:r>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6180665-BF48-4496-B23F-C4899262D630}" type="slidenum">
              <a:rPr lang="en-US"/>
              <a:pPr/>
              <a:t>153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58498" name="Rectangle 2"/>
          <p:cNvSpPr>
            <a:spLocks noGrp="1" noChangeArrowheads="1"/>
          </p:cNvSpPr>
          <p:nvPr>
            <p:ph type="title"/>
          </p:nvPr>
        </p:nvSpPr>
        <p:spPr/>
        <p:txBody>
          <a:bodyPr/>
          <a:lstStyle/>
          <a:p>
            <a:r>
              <a:rPr lang="en-US"/>
              <a:t>Using JavaScript</a:t>
            </a:r>
          </a:p>
        </p:txBody>
      </p:sp>
      <p:sp>
        <p:nvSpPr>
          <p:cNvPr id="1258499" name="Rectangle 3"/>
          <p:cNvSpPr>
            <a:spLocks noGrp="1" noChangeArrowheads="1"/>
          </p:cNvSpPr>
          <p:nvPr>
            <p:ph type="body" idx="1"/>
          </p:nvPr>
        </p:nvSpPr>
        <p:spPr/>
        <p:txBody>
          <a:bodyPr/>
          <a:lstStyle/>
          <a:p>
            <a:pPr lvl="1"/>
            <a:r>
              <a:rPr lang="en-US"/>
              <a:t>JavaScript in-line in the </a:t>
            </a:r>
            <a:r>
              <a:rPr lang="en-US">
                <a:solidFill>
                  <a:srgbClr val="99FF99"/>
                </a:solidFill>
              </a:rPr>
              <a:t>&lt;body&gt;,</a:t>
            </a:r>
            <a:r>
              <a:rPr lang="en-US"/>
              <a:t> within </a:t>
            </a:r>
            <a:r>
              <a:rPr lang="en-US">
                <a:solidFill>
                  <a:srgbClr val="99FF99"/>
                </a:solidFill>
              </a:rPr>
              <a:t>&lt;script&gt;</a:t>
            </a:r>
            <a:r>
              <a:rPr lang="en-US"/>
              <a:t> tags, as when we had the </a:t>
            </a:r>
            <a:r>
              <a:rPr lang="en-US">
                <a:solidFill>
                  <a:srgbClr val="99FF99"/>
                </a:solidFill>
              </a:rPr>
              <a:t>document.writeln()</a:t>
            </a:r>
            <a:r>
              <a:rPr lang="en-US"/>
              <a:t> methods in the body of our earlier examples.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58499">
                                            <p:txEl>
                                              <p:pRg st="0" end="0"/>
                                            </p:txEl>
                                          </p:spTgt>
                                        </p:tgtEl>
                                        <p:attrNameLst>
                                          <p:attrName>style.visibility</p:attrName>
                                        </p:attrNameLst>
                                      </p:cBhvr>
                                      <p:to>
                                        <p:strVal val="visible"/>
                                      </p:to>
                                    </p:set>
                                    <p:anim calcmode="lin" valueType="num">
                                      <p:cBhvr>
                                        <p:cTn id="7" dur="500" fill="hold"/>
                                        <p:tgtEl>
                                          <p:spTgt spid="1258499">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25849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258499">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258499">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8499" grpId="0" build="p" bldLvl="2" autoUpdateAnimBg="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1FA13C-33A9-4517-8A8C-00A4BB169178}" type="slidenum">
              <a:rPr lang="en-US"/>
              <a:pPr/>
              <a:t>154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39074" name="Rectangle 1026"/>
          <p:cNvSpPr>
            <a:spLocks noGrp="1" noChangeArrowheads="1"/>
          </p:cNvSpPr>
          <p:nvPr>
            <p:ph type="title"/>
          </p:nvPr>
        </p:nvSpPr>
        <p:spPr/>
        <p:txBody>
          <a:bodyPr/>
          <a:lstStyle/>
          <a:p>
            <a:r>
              <a:rPr lang="en-US"/>
              <a:t>Example: Debugging JavaScript </a:t>
            </a:r>
          </a:p>
        </p:txBody>
      </p:sp>
      <p:sp>
        <p:nvSpPr>
          <p:cNvPr id="1539075" name="Rectangle 1027"/>
          <p:cNvSpPr>
            <a:spLocks noGrp="1" noChangeArrowheads="1"/>
          </p:cNvSpPr>
          <p:nvPr>
            <p:ph type="body" idx="1"/>
          </p:nvPr>
        </p:nvSpPr>
        <p:spPr/>
        <p:txBody>
          <a:bodyPr/>
          <a:lstStyle/>
          <a:p>
            <a:r>
              <a:rPr lang="en-US"/>
              <a:t>Let’s look at how we recognize and debug JavaScript errors...</a:t>
            </a:r>
          </a:p>
          <a:p>
            <a:endParaRPr lang="en-US"/>
          </a:p>
          <a:p>
            <a:endParaRPr lang="en-US"/>
          </a:p>
          <a:p>
            <a:endParaRPr lang="en-US"/>
          </a:p>
          <a:p>
            <a:endParaRPr lang="en-US"/>
          </a:p>
          <a:p>
            <a:pPr lvl="1">
              <a:buFontTx/>
              <a:buNone/>
            </a:pPr>
            <a:r>
              <a:rPr lang="en-US" u="sng"/>
              <a:t>js02error.html</a:t>
            </a:r>
            <a:endParaRPr lang="en-US"/>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22E22D1-FCD7-41A4-83FA-DA8D5EF87FC8}" type="slidenum">
              <a:rPr lang="en-US"/>
              <a:pPr/>
              <a:t>155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76258" name="Rectangle 2"/>
          <p:cNvSpPr>
            <a:spLocks noGrp="1" noChangeArrowheads="1"/>
          </p:cNvSpPr>
          <p:nvPr>
            <p:ph type="title"/>
          </p:nvPr>
        </p:nvSpPr>
        <p:spPr/>
        <p:txBody>
          <a:bodyPr/>
          <a:lstStyle/>
          <a:p>
            <a:r>
              <a:rPr lang="en-US"/>
              <a:t>Debugging JavaScript</a:t>
            </a:r>
          </a:p>
        </p:txBody>
      </p:sp>
      <p:sp>
        <p:nvSpPr>
          <p:cNvPr id="1376259" name="Rectangle 3"/>
          <p:cNvSpPr>
            <a:spLocks noGrp="1" noChangeArrowheads="1"/>
          </p:cNvSpPr>
          <p:nvPr>
            <p:ph type="body" idx="1"/>
          </p:nvPr>
        </p:nvSpPr>
        <p:spPr/>
        <p:txBody>
          <a:bodyPr/>
          <a:lstStyle/>
          <a:p>
            <a:r>
              <a:rPr lang="en-US"/>
              <a:t>Notice that if there is an error, IE displays a tiny little symbol in the bottom left corner.</a:t>
            </a:r>
          </a:p>
          <a:p>
            <a:pPr lvl="1"/>
            <a:r>
              <a:rPr lang="en-US"/>
              <a:t>Double click to get to the error messages.</a:t>
            </a:r>
          </a:p>
          <a:p>
            <a:pPr lvl="1"/>
            <a:r>
              <a:rPr lang="en-US"/>
              <a:t>Occasionally, the error message is even somewhat descriptive. </a:t>
            </a:r>
          </a:p>
          <a:p>
            <a:pPr lvl="1"/>
            <a:r>
              <a:rPr lang="en-US"/>
              <a:t>Some browsers count the line number from the beginning </a:t>
            </a:r>
            <a:r>
              <a:rPr lang="en-US">
                <a:solidFill>
                  <a:srgbClr val="99FF99"/>
                </a:solidFill>
              </a:rPr>
              <a:t>&lt;script&gt;</a:t>
            </a:r>
            <a:r>
              <a:rPr lang="en-US"/>
              <a:t> tag for the script that is in error. (Gee, thanks.)</a:t>
            </a: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4974F8A-CD52-4121-8534-FD138B52DE83}" type="slidenum">
              <a:rPr lang="en-US"/>
              <a:pPr/>
              <a:t>156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77282" name="Rectangle 2"/>
          <p:cNvSpPr>
            <a:spLocks noGrp="1" noChangeArrowheads="1"/>
          </p:cNvSpPr>
          <p:nvPr>
            <p:ph type="title"/>
          </p:nvPr>
        </p:nvSpPr>
        <p:spPr/>
        <p:txBody>
          <a:bodyPr/>
          <a:lstStyle/>
          <a:p>
            <a:r>
              <a:rPr lang="en-US"/>
              <a:t>Debugging JavaScript</a:t>
            </a:r>
          </a:p>
        </p:txBody>
      </p:sp>
      <p:sp>
        <p:nvSpPr>
          <p:cNvPr id="1377283" name="Rectangle 3"/>
          <p:cNvSpPr>
            <a:spLocks noGrp="1" noChangeArrowheads="1"/>
          </p:cNvSpPr>
          <p:nvPr>
            <p:ph type="body" idx="1"/>
          </p:nvPr>
        </p:nvSpPr>
        <p:spPr/>
        <p:txBody>
          <a:bodyPr/>
          <a:lstStyle/>
          <a:p>
            <a:r>
              <a:rPr lang="en-US"/>
              <a:t>The line number may be off by several lines.</a:t>
            </a:r>
          </a:p>
          <a:p>
            <a:pPr lvl="1"/>
            <a:r>
              <a:rPr lang="en-US"/>
              <a:t>Examples: </a:t>
            </a:r>
          </a:p>
          <a:p>
            <a:pPr lvl="2"/>
            <a:r>
              <a:rPr lang="en-US"/>
              <a:t>A missing </a:t>
            </a:r>
            <a:r>
              <a:rPr lang="en-US">
                <a:solidFill>
                  <a:srgbClr val="99FF99"/>
                </a:solidFill>
              </a:rPr>
              <a:t>}</a:t>
            </a:r>
            <a:r>
              <a:rPr lang="en-US"/>
              <a:t> might not be detected and flagged until several lines after it should have occurred.</a:t>
            </a:r>
          </a:p>
          <a:p>
            <a:pPr lvl="2"/>
            <a:r>
              <a:rPr lang="en-US"/>
              <a:t>The </a:t>
            </a:r>
            <a:r>
              <a:rPr lang="en-US">
                <a:solidFill>
                  <a:srgbClr val="99FF99"/>
                </a:solidFill>
              </a:rPr>
              <a:t>&lt;script&gt;</a:t>
            </a:r>
            <a:r>
              <a:rPr lang="en-US"/>
              <a:t> line might be flagged when the error is further down in the script.</a:t>
            </a:r>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9ED897E-984F-406D-B3A7-00531D4185E8}" type="slidenum">
              <a:rPr lang="en-US"/>
              <a:pPr/>
              <a:t>157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79330" name="Rectangle 2"/>
          <p:cNvSpPr>
            <a:spLocks noGrp="1" noChangeArrowheads="1"/>
          </p:cNvSpPr>
          <p:nvPr>
            <p:ph type="title"/>
          </p:nvPr>
        </p:nvSpPr>
        <p:spPr/>
        <p:txBody>
          <a:bodyPr/>
          <a:lstStyle/>
          <a:p>
            <a:r>
              <a:rPr lang="en-US"/>
              <a:t>Debugging JavaScript</a:t>
            </a:r>
          </a:p>
        </p:txBody>
      </p:sp>
      <p:sp>
        <p:nvSpPr>
          <p:cNvPr id="1379331" name="Rectangle 3"/>
          <p:cNvSpPr>
            <a:spLocks noGrp="1" noChangeArrowheads="1"/>
          </p:cNvSpPr>
          <p:nvPr>
            <p:ph type="body" idx="1"/>
          </p:nvPr>
        </p:nvSpPr>
        <p:spPr/>
        <p:txBody>
          <a:bodyPr/>
          <a:lstStyle/>
          <a:p>
            <a:r>
              <a:rPr lang="en-US"/>
              <a:t>In IE, if there are multiple messages, the first one will be at the top even though the last message is the one that has focus when the window comes up.</a:t>
            </a:r>
          </a:p>
          <a:p>
            <a:pPr lvl="1"/>
            <a:r>
              <a:rPr lang="en-US"/>
              <a:t>Just scroll up to the first message.</a:t>
            </a: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BB882CA-70B2-431D-B102-BFB97625C8F7}" type="slidenum">
              <a:rPr lang="en-US"/>
              <a:pPr/>
              <a:t>158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50338" name="Rectangle 1026"/>
          <p:cNvSpPr>
            <a:spLocks noGrp="1" noChangeArrowheads="1"/>
          </p:cNvSpPr>
          <p:nvPr>
            <p:ph type="title"/>
          </p:nvPr>
        </p:nvSpPr>
        <p:spPr/>
        <p:txBody>
          <a:bodyPr/>
          <a:lstStyle/>
          <a:p>
            <a:r>
              <a:rPr lang="en-US"/>
              <a:t>Debugging JavaScript</a:t>
            </a:r>
          </a:p>
        </p:txBody>
      </p:sp>
      <p:sp>
        <p:nvSpPr>
          <p:cNvPr id="1550339" name="Rectangle 1027"/>
          <p:cNvSpPr>
            <a:spLocks noGrp="1" noChangeArrowheads="1"/>
          </p:cNvSpPr>
          <p:nvPr>
            <p:ph type="body" idx="1"/>
          </p:nvPr>
        </p:nvSpPr>
        <p:spPr/>
        <p:txBody>
          <a:bodyPr/>
          <a:lstStyle/>
          <a:p>
            <a:r>
              <a:rPr lang="en-US"/>
              <a:t>JavaScript is harder to debug than compiled programs, like COBOL or C programs.</a:t>
            </a:r>
          </a:p>
          <a:p>
            <a:r>
              <a:rPr lang="en-US"/>
              <a:t>Syntax errors aren’t flagged with descriptive error messages.</a:t>
            </a:r>
          </a:p>
          <a:p>
            <a:r>
              <a:rPr lang="en-US"/>
              <a:t>The best you will get is the line number of the error, and, as we have seen, even that can be misleading.</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1041450-2D8C-452F-A053-D5DBC72FC53B}" type="slidenum">
              <a:rPr lang="en-US"/>
              <a:pPr/>
              <a:t>159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7522" name="Rectangle 2"/>
          <p:cNvSpPr>
            <a:spLocks noGrp="1" noChangeArrowheads="1"/>
          </p:cNvSpPr>
          <p:nvPr>
            <p:ph type="title"/>
          </p:nvPr>
        </p:nvSpPr>
        <p:spPr/>
        <p:txBody>
          <a:bodyPr/>
          <a:lstStyle/>
          <a:p>
            <a:r>
              <a:rPr lang="en-US"/>
              <a:t>Debugging JavaScript</a:t>
            </a:r>
          </a:p>
        </p:txBody>
      </p:sp>
      <p:sp>
        <p:nvSpPr>
          <p:cNvPr id="1387523" name="Rectangle 3"/>
          <p:cNvSpPr>
            <a:spLocks noGrp="1" noChangeArrowheads="1"/>
          </p:cNvSpPr>
          <p:nvPr>
            <p:ph type="body" idx="1"/>
          </p:nvPr>
        </p:nvSpPr>
        <p:spPr/>
        <p:txBody>
          <a:bodyPr/>
          <a:lstStyle/>
          <a:p>
            <a:r>
              <a:rPr lang="en-US"/>
              <a:t>Comment out part of the code to see what works. </a:t>
            </a:r>
          </a:p>
          <a:p>
            <a:pPr lvl="1"/>
            <a:r>
              <a:rPr lang="en-US"/>
              <a:t>If you are working from an error message, comment that line out and reload.</a:t>
            </a:r>
          </a:p>
          <a:p>
            <a:pPr lvl="1"/>
            <a:r>
              <a:rPr lang="en-US"/>
              <a:t>Keep “commenting out” your way backward and/or forward until the problem goes away – you’ve found your bad line.  </a:t>
            </a:r>
          </a:p>
          <a:p>
            <a:r>
              <a:rPr lang="en-US"/>
              <a:t>Insert alert boxes as debugging aids, to trace the execution of the code and to display values for variables.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ABB319-F4E7-47E8-AE62-DC0D8722EA47}" type="slidenum">
              <a:rPr lang="en-US"/>
              <a:pPr/>
              <a:t>16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71842" name="Rectangle 4098"/>
          <p:cNvSpPr>
            <a:spLocks noGrp="1" noChangeArrowheads="1"/>
          </p:cNvSpPr>
          <p:nvPr>
            <p:ph type="title"/>
          </p:nvPr>
        </p:nvSpPr>
        <p:spPr/>
        <p:txBody>
          <a:bodyPr/>
          <a:lstStyle/>
          <a:p>
            <a:r>
              <a:rPr lang="en-US"/>
              <a:t>Expressions and Operators</a:t>
            </a:r>
          </a:p>
        </p:txBody>
      </p:sp>
      <p:sp>
        <p:nvSpPr>
          <p:cNvPr id="1571843" name="Rectangle 4099"/>
          <p:cNvSpPr>
            <a:spLocks noGrp="1" noChangeArrowheads="1"/>
          </p:cNvSpPr>
          <p:nvPr>
            <p:ph type="body" idx="1"/>
          </p:nvPr>
        </p:nvSpPr>
        <p:spPr/>
        <p:txBody>
          <a:bodyPr/>
          <a:lstStyle/>
          <a:p>
            <a:r>
              <a:rPr lang="en-US"/>
              <a:t>Let’s look at the other expressions and operators...</a:t>
            </a: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945365-C30A-416D-B08C-6E7666AE8F88}" type="slidenum">
              <a:rPr lang="en-US"/>
              <a:pPr/>
              <a:t>160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41122" name="Rectangle 1026"/>
          <p:cNvSpPr>
            <a:spLocks noGrp="1" noChangeArrowheads="1"/>
          </p:cNvSpPr>
          <p:nvPr>
            <p:ph type="title"/>
          </p:nvPr>
        </p:nvSpPr>
        <p:spPr/>
        <p:txBody>
          <a:bodyPr/>
          <a:lstStyle/>
          <a:p>
            <a:r>
              <a:rPr lang="en-US"/>
              <a:t>Common JavaScript Errors </a:t>
            </a:r>
          </a:p>
        </p:txBody>
      </p:sp>
      <p:sp>
        <p:nvSpPr>
          <p:cNvPr id="1541123" name="Rectangle 1027"/>
          <p:cNvSpPr>
            <a:spLocks noGrp="1" noChangeArrowheads="1"/>
          </p:cNvSpPr>
          <p:nvPr>
            <p:ph type="body" idx="1"/>
          </p:nvPr>
        </p:nvSpPr>
        <p:spPr/>
        <p:txBody>
          <a:bodyPr/>
          <a:lstStyle/>
          <a:p>
            <a:r>
              <a:rPr lang="en-US"/>
              <a:t>Forgetting the semi-colon at the end of a line (though this is often ok).</a:t>
            </a:r>
          </a:p>
          <a:p>
            <a:r>
              <a:rPr lang="en-US"/>
              <a:t>Forgetting () on a function call.</a:t>
            </a:r>
          </a:p>
          <a:p>
            <a:r>
              <a:rPr lang="en-US"/>
              <a:t>Forgetting that JavaScript is case-sensitive.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541122"/>
                                        </p:tgtEl>
                                        <p:attrNameLst>
                                          <p:attrName>style.visibility</p:attrName>
                                        </p:attrNameLst>
                                      </p:cBhvr>
                                      <p:to>
                                        <p:strVal val="visible"/>
                                      </p:to>
                                    </p:set>
                                    <p:anim calcmode="lin" valueType="num">
                                      <p:cBhvr>
                                        <p:cTn id="7" dur="500" fill="hold"/>
                                        <p:tgtEl>
                                          <p:spTgt spid="1541122"/>
                                        </p:tgtEl>
                                        <p:attrNameLst>
                                          <p:attrName>ppt_x</p:attrName>
                                        </p:attrNameLst>
                                      </p:cBhvr>
                                      <p:tavLst>
                                        <p:tav tm="0">
                                          <p:val>
                                            <p:strVal val="#ppt_x+#ppt_w/2"/>
                                          </p:val>
                                        </p:tav>
                                        <p:tav tm="100000">
                                          <p:val>
                                            <p:strVal val="#ppt_x"/>
                                          </p:val>
                                        </p:tav>
                                      </p:tavLst>
                                    </p:anim>
                                    <p:anim calcmode="lin" valueType="num">
                                      <p:cBhvr>
                                        <p:cTn id="8" dur="500" fill="hold"/>
                                        <p:tgtEl>
                                          <p:spTgt spid="1541122"/>
                                        </p:tgtEl>
                                        <p:attrNameLst>
                                          <p:attrName>ppt_y</p:attrName>
                                        </p:attrNameLst>
                                      </p:cBhvr>
                                      <p:tavLst>
                                        <p:tav tm="0">
                                          <p:val>
                                            <p:strVal val="#ppt_y"/>
                                          </p:val>
                                        </p:tav>
                                        <p:tav tm="100000">
                                          <p:val>
                                            <p:strVal val="#ppt_y"/>
                                          </p:val>
                                        </p:tav>
                                      </p:tavLst>
                                    </p:anim>
                                    <p:anim calcmode="lin" valueType="num">
                                      <p:cBhvr>
                                        <p:cTn id="9" dur="500" fill="hold"/>
                                        <p:tgtEl>
                                          <p:spTgt spid="1541122"/>
                                        </p:tgtEl>
                                        <p:attrNameLst>
                                          <p:attrName>ppt_w</p:attrName>
                                        </p:attrNameLst>
                                      </p:cBhvr>
                                      <p:tavLst>
                                        <p:tav tm="0">
                                          <p:val>
                                            <p:fltVal val="0"/>
                                          </p:val>
                                        </p:tav>
                                        <p:tav tm="100000">
                                          <p:val>
                                            <p:strVal val="#ppt_w"/>
                                          </p:val>
                                        </p:tav>
                                      </p:tavLst>
                                    </p:anim>
                                    <p:anim calcmode="lin" valueType="num">
                                      <p:cBhvr>
                                        <p:cTn id="10" dur="500" fill="hold"/>
                                        <p:tgtEl>
                                          <p:spTgt spid="154112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41123">
                                            <p:txEl>
                                              <p:pRg st="0" end="0"/>
                                            </p:txEl>
                                          </p:spTgt>
                                        </p:tgtEl>
                                        <p:attrNameLst>
                                          <p:attrName>style.visibility</p:attrName>
                                        </p:attrNameLst>
                                      </p:cBhvr>
                                      <p:to>
                                        <p:strVal val="visible"/>
                                      </p:to>
                                    </p:set>
                                    <p:anim calcmode="lin" valueType="num">
                                      <p:cBhvr>
                                        <p:cTn id="15" dur="500" fill="hold"/>
                                        <p:tgtEl>
                                          <p:spTgt spid="1541123">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541123">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4112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4112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541123">
                                            <p:txEl>
                                              <p:pRg st="1" end="1"/>
                                            </p:txEl>
                                          </p:spTgt>
                                        </p:tgtEl>
                                        <p:attrNameLst>
                                          <p:attrName>style.visibility</p:attrName>
                                        </p:attrNameLst>
                                      </p:cBhvr>
                                      <p:to>
                                        <p:strVal val="visible"/>
                                      </p:to>
                                    </p:set>
                                    <p:anim calcmode="lin" valueType="num">
                                      <p:cBhvr>
                                        <p:cTn id="23" dur="500" fill="hold"/>
                                        <p:tgtEl>
                                          <p:spTgt spid="1541123">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54112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54112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4112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541123">
                                            <p:txEl>
                                              <p:pRg st="2" end="2"/>
                                            </p:txEl>
                                          </p:spTgt>
                                        </p:tgtEl>
                                        <p:attrNameLst>
                                          <p:attrName>style.visibility</p:attrName>
                                        </p:attrNameLst>
                                      </p:cBhvr>
                                      <p:to>
                                        <p:strVal val="visible"/>
                                      </p:to>
                                    </p:set>
                                    <p:anim calcmode="lin" valueType="num">
                                      <p:cBhvr>
                                        <p:cTn id="31" dur="500" fill="hold"/>
                                        <p:tgtEl>
                                          <p:spTgt spid="1541123">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541123">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54112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54112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1122" grpId="0" autoUpdateAnimBg="0"/>
      <p:bldP spid="1541123" grpId="0" build="p" bldLvl="5" autoUpdateAnimBg="0"/>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CEDAC4C-5F24-4B6D-A773-608447A6C334}" type="slidenum">
              <a:rPr lang="en-US"/>
              <a:pPr/>
              <a:t>161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0354" name="Rectangle 2"/>
          <p:cNvSpPr>
            <a:spLocks noGrp="1" noChangeArrowheads="1"/>
          </p:cNvSpPr>
          <p:nvPr>
            <p:ph type="title"/>
          </p:nvPr>
        </p:nvSpPr>
        <p:spPr/>
        <p:txBody>
          <a:bodyPr/>
          <a:lstStyle/>
          <a:p>
            <a:r>
              <a:rPr lang="en-US"/>
              <a:t>Common JavaScript Errors</a:t>
            </a:r>
          </a:p>
        </p:txBody>
      </p:sp>
      <p:sp>
        <p:nvSpPr>
          <p:cNvPr id="1380355" name="Rectangle 3"/>
          <p:cNvSpPr>
            <a:spLocks noGrp="1" noChangeArrowheads="1"/>
          </p:cNvSpPr>
          <p:nvPr>
            <p:ph type="body" idx="1"/>
          </p:nvPr>
        </p:nvSpPr>
        <p:spPr/>
        <p:txBody>
          <a:bodyPr/>
          <a:lstStyle/>
          <a:p>
            <a:r>
              <a:rPr lang="en-US"/>
              <a:t>Something is undefined:</a:t>
            </a:r>
          </a:p>
          <a:p>
            <a:pPr lvl="1"/>
            <a:r>
              <a:rPr lang="en-US"/>
              <a:t>Using a variable that hasn’t yet had a value assigned to it.</a:t>
            </a:r>
          </a:p>
          <a:p>
            <a:pPr lvl="1"/>
            <a:r>
              <a:rPr lang="en-US"/>
              <a:t>There is a non-numeric value in an item that is treated as a number.</a:t>
            </a:r>
          </a:p>
          <a:p>
            <a:pPr lvl="1"/>
            <a:r>
              <a:rPr lang="en-US"/>
              <a:t>A function has not been defined, which might very well be the fault of a spelling error or a missing end brace in the function just before the “undefined” function.</a:t>
            </a:r>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75D1306-DE20-40EE-AF67-066AA0076D64}" type="slidenum">
              <a:rPr lang="en-US"/>
              <a:pPr/>
              <a:t>162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1378" name="Rectangle 2"/>
          <p:cNvSpPr>
            <a:spLocks noGrp="1" noChangeArrowheads="1"/>
          </p:cNvSpPr>
          <p:nvPr>
            <p:ph type="title"/>
          </p:nvPr>
        </p:nvSpPr>
        <p:spPr/>
        <p:txBody>
          <a:bodyPr/>
          <a:lstStyle/>
          <a:p>
            <a:r>
              <a:rPr lang="en-US"/>
              <a:t>Common JavaScript Errors</a:t>
            </a:r>
          </a:p>
        </p:txBody>
      </p:sp>
      <p:sp>
        <p:nvSpPr>
          <p:cNvPr id="1381379" name="Rectangle 3"/>
          <p:cNvSpPr>
            <a:spLocks noGrp="1" noChangeArrowheads="1"/>
          </p:cNvSpPr>
          <p:nvPr>
            <p:ph type="body" idx="1"/>
          </p:nvPr>
        </p:nvSpPr>
        <p:spPr/>
        <p:txBody>
          <a:bodyPr/>
          <a:lstStyle/>
          <a:p>
            <a:r>
              <a:rPr lang="en-US"/>
              <a:t>Unterminated string literal.</a:t>
            </a:r>
          </a:p>
          <a:p>
            <a:pPr lvl="1"/>
            <a:r>
              <a:rPr lang="en-US"/>
              <a:t>Forgetting an ending quote.</a:t>
            </a:r>
          </a:p>
          <a:p>
            <a:pPr lvl="1"/>
            <a:r>
              <a:rPr lang="en-US"/>
              <a:t>Nesting more than two levels deep, with single and double quotes. </a:t>
            </a:r>
          </a:p>
          <a:p>
            <a:pPr lvl="2"/>
            <a:r>
              <a:rPr lang="en-US"/>
              <a:t>Technically legal, but sometimes doesn’t work.</a:t>
            </a:r>
          </a:p>
          <a:p>
            <a:pPr lvl="2"/>
            <a:r>
              <a:rPr lang="en-US"/>
              <a:t>Break the string up instead.</a:t>
            </a:r>
          </a:p>
          <a:p>
            <a:r>
              <a:rPr lang="en-US"/>
              <a:t>Missing } after function body.</a:t>
            </a:r>
          </a:p>
          <a:p>
            <a:pPr lvl="1"/>
            <a:r>
              <a:rPr lang="en-US"/>
              <a:t>May actually refer to a missing } much earlier that wasn’t detected until the end of the indicated function.</a:t>
            </a:r>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9739EC9-3B06-4218-988B-2577140BE796}" type="slidenum">
              <a:rPr lang="en-US"/>
              <a:pPr/>
              <a:t>163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2402" name="Rectangle 2"/>
          <p:cNvSpPr>
            <a:spLocks noGrp="1" noChangeArrowheads="1"/>
          </p:cNvSpPr>
          <p:nvPr>
            <p:ph type="title"/>
          </p:nvPr>
        </p:nvSpPr>
        <p:spPr/>
        <p:txBody>
          <a:bodyPr/>
          <a:lstStyle/>
          <a:p>
            <a:r>
              <a:rPr lang="en-US"/>
              <a:t>Common JavaScript Errors</a:t>
            </a:r>
          </a:p>
        </p:txBody>
      </p:sp>
      <p:sp>
        <p:nvSpPr>
          <p:cNvPr id="1382403" name="Rectangle 3"/>
          <p:cNvSpPr>
            <a:spLocks noGrp="1" noChangeArrowheads="1"/>
          </p:cNvSpPr>
          <p:nvPr>
            <p:ph type="body" idx="1"/>
          </p:nvPr>
        </p:nvSpPr>
        <p:spPr/>
        <p:txBody>
          <a:bodyPr/>
          <a:lstStyle/>
          <a:p>
            <a:r>
              <a:rPr lang="en-US"/>
              <a:t>Something is not a number.</a:t>
            </a:r>
          </a:p>
          <a:p>
            <a:pPr lvl="1"/>
            <a:r>
              <a:rPr lang="en-US"/>
              <a:t>Variable contains a string or no value at all.</a:t>
            </a:r>
          </a:p>
          <a:p>
            <a:pPr lvl="1"/>
            <a:r>
              <a:rPr lang="en-US"/>
              <a:t>If it doesn’t identify the variable in error, it usually means the message is completely bogus.</a:t>
            </a:r>
          </a:p>
          <a:p>
            <a:pPr lvl="2"/>
            <a:r>
              <a:rPr lang="en-US"/>
              <a:t>JavaScript has a vague “feeling” that something’s wrong, but doesn’t know it exactly what it is.</a:t>
            </a:r>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988F03E-B091-4B2E-A4D4-7DF634044631}" type="slidenum">
              <a:rPr lang="en-US"/>
              <a:pPr/>
              <a:t>164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3426" name="Rectangle 2"/>
          <p:cNvSpPr>
            <a:spLocks noGrp="1" noChangeArrowheads="1"/>
          </p:cNvSpPr>
          <p:nvPr>
            <p:ph type="title"/>
          </p:nvPr>
        </p:nvSpPr>
        <p:spPr/>
        <p:txBody>
          <a:bodyPr/>
          <a:lstStyle/>
          <a:p>
            <a:r>
              <a:rPr lang="en-US"/>
              <a:t>Common JavaScript Errors</a:t>
            </a:r>
          </a:p>
        </p:txBody>
      </p:sp>
      <p:sp>
        <p:nvSpPr>
          <p:cNvPr id="1383427" name="Rectangle 3"/>
          <p:cNvSpPr>
            <a:spLocks noGrp="1" noChangeArrowheads="1"/>
          </p:cNvSpPr>
          <p:nvPr>
            <p:ph type="body" idx="1"/>
          </p:nvPr>
        </p:nvSpPr>
        <p:spPr/>
        <p:txBody>
          <a:bodyPr/>
          <a:lstStyle/>
          <a:p>
            <a:r>
              <a:rPr lang="en-US"/>
              <a:t>Something has no property named.</a:t>
            </a:r>
          </a:p>
          <a:p>
            <a:pPr lvl="1"/>
            <a:r>
              <a:rPr lang="en-US"/>
              <a:t>Usually caused by an improper DOM reference, perhaps forgetting to use a subscript for an item that is a member of an array. </a:t>
            </a:r>
          </a:p>
          <a:p>
            <a:r>
              <a:rPr lang="en-US"/>
              <a:t>Test for equality (</a:t>
            </a:r>
            <a:r>
              <a:rPr lang="en-US">
                <a:solidFill>
                  <a:srgbClr val="99FF99"/>
                </a:solidFill>
              </a:rPr>
              <a:t>==</a:t>
            </a:r>
            <a:r>
              <a:rPr lang="en-US"/>
              <a:t>) mistyped as assignment (</a:t>
            </a:r>
            <a:r>
              <a:rPr lang="en-US">
                <a:solidFill>
                  <a:srgbClr val="99FF99"/>
                </a:solidFill>
              </a:rPr>
              <a:t>=</a:t>
            </a:r>
            <a:r>
              <a:rPr lang="en-US"/>
              <a:t>).</a:t>
            </a:r>
          </a:p>
          <a:p>
            <a:pPr lvl="1">
              <a:buFontTx/>
              <a:buNone/>
            </a:pPr>
            <a:endParaRPr lang="en-US"/>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7416AFD-5BE7-4F18-98FF-E6B3D43D1EB8}" type="slidenum">
              <a:rPr lang="en-US"/>
              <a:pPr/>
              <a:t>165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4450" name="Rectangle 2"/>
          <p:cNvSpPr>
            <a:spLocks noGrp="1" noChangeArrowheads="1"/>
          </p:cNvSpPr>
          <p:nvPr>
            <p:ph type="title"/>
          </p:nvPr>
        </p:nvSpPr>
        <p:spPr/>
        <p:txBody>
          <a:bodyPr/>
          <a:lstStyle/>
          <a:p>
            <a:r>
              <a:rPr lang="en-US"/>
              <a:t>Common JavaScript Errors</a:t>
            </a:r>
          </a:p>
        </p:txBody>
      </p:sp>
      <p:sp>
        <p:nvSpPr>
          <p:cNvPr id="1384451" name="Rectangle 3"/>
          <p:cNvSpPr>
            <a:spLocks noGrp="1" noChangeArrowheads="1"/>
          </p:cNvSpPr>
          <p:nvPr>
            <p:ph type="body" idx="1"/>
          </p:nvPr>
        </p:nvSpPr>
        <p:spPr/>
        <p:txBody>
          <a:bodyPr/>
          <a:lstStyle/>
          <a:p>
            <a:r>
              <a:rPr lang="en-US"/>
              <a:t>“Lengthy JavaScript is still running. Continue?”</a:t>
            </a:r>
          </a:p>
          <a:p>
            <a:pPr lvl="1"/>
            <a:r>
              <a:rPr lang="en-US"/>
              <a:t>Infinite loop. </a:t>
            </a:r>
          </a:p>
          <a:p>
            <a:r>
              <a:rPr lang="en-US"/>
              <a:t>Syntax error.</a:t>
            </a:r>
          </a:p>
          <a:p>
            <a:pPr lvl="1"/>
            <a:r>
              <a:rPr lang="en-US"/>
              <a:t>Duh.</a:t>
            </a:r>
          </a:p>
          <a:p>
            <a:r>
              <a:rPr lang="en-US"/>
              <a:t>Too many JavaScript errors.</a:t>
            </a:r>
          </a:p>
          <a:p>
            <a:pPr lvl="1"/>
            <a:r>
              <a:rPr lang="en-US"/>
              <a:t>My personal favorite.</a:t>
            </a:r>
          </a:p>
          <a:p>
            <a:pPr lvl="1"/>
            <a:r>
              <a:rPr lang="en-US"/>
              <a:t>Usually the result of a bug within a loop. </a:t>
            </a:r>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228609C-17C8-4A8F-A276-062F0230188E}" type="slidenum">
              <a:rPr lang="en-US"/>
              <a:pPr/>
              <a:t>166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5474" name="Rectangle 2"/>
          <p:cNvSpPr>
            <a:spLocks noGrp="1" noChangeArrowheads="1"/>
          </p:cNvSpPr>
          <p:nvPr>
            <p:ph type="title"/>
          </p:nvPr>
        </p:nvSpPr>
        <p:spPr/>
        <p:txBody>
          <a:bodyPr/>
          <a:lstStyle/>
          <a:p>
            <a:r>
              <a:rPr lang="en-US"/>
              <a:t>Common JavaScript Errors</a:t>
            </a:r>
          </a:p>
        </p:txBody>
      </p:sp>
      <p:sp>
        <p:nvSpPr>
          <p:cNvPr id="1385475" name="Rectangle 3"/>
          <p:cNvSpPr>
            <a:spLocks noGrp="1" noChangeArrowheads="1"/>
          </p:cNvSpPr>
          <p:nvPr>
            <p:ph type="body" idx="1"/>
          </p:nvPr>
        </p:nvSpPr>
        <p:spPr/>
        <p:txBody>
          <a:bodyPr/>
          <a:lstStyle/>
          <a:p>
            <a:r>
              <a:rPr lang="en-US"/>
              <a:t>Unpaired HTML tags.</a:t>
            </a:r>
          </a:p>
          <a:p>
            <a:r>
              <a:rPr lang="en-US"/>
              <a:t>Putting scripts inside tables can cause some peculiar bugs.</a:t>
            </a:r>
          </a:p>
          <a:p>
            <a:r>
              <a:rPr lang="en-US"/>
              <a:t>Reload should reload the page, but doesn’t always; use Shift-Reload to force a reload.</a:t>
            </a: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89BB65B-6B4B-44AC-A9B2-160C9A4EBB75}" type="slidenum">
              <a:rPr lang="en-US"/>
              <a:pPr/>
              <a:t>167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86498" name="Rectangle 2"/>
          <p:cNvSpPr>
            <a:spLocks noGrp="1" noChangeArrowheads="1"/>
          </p:cNvSpPr>
          <p:nvPr>
            <p:ph type="title"/>
          </p:nvPr>
        </p:nvSpPr>
        <p:spPr/>
        <p:txBody>
          <a:bodyPr/>
          <a:lstStyle/>
          <a:p>
            <a:r>
              <a:rPr lang="en-US"/>
              <a:t>JavaScript Programming Hints</a:t>
            </a:r>
          </a:p>
        </p:txBody>
      </p:sp>
      <p:sp>
        <p:nvSpPr>
          <p:cNvPr id="1386499" name="Rectangle 3"/>
          <p:cNvSpPr>
            <a:spLocks noGrp="1" noChangeArrowheads="1"/>
          </p:cNvSpPr>
          <p:nvPr>
            <p:ph type="body" idx="1"/>
          </p:nvPr>
        </p:nvSpPr>
        <p:spPr/>
        <p:txBody>
          <a:bodyPr/>
          <a:lstStyle/>
          <a:p>
            <a:r>
              <a:rPr lang="en-US"/>
              <a:t>Get the HTML working before adding in any JavaScript, or…</a:t>
            </a:r>
          </a:p>
          <a:p>
            <a:r>
              <a:rPr lang="en-US"/>
              <a:t>Test JavaScript functions within a skeleton HTML file to see if they work before dropping them into a complex page.</a:t>
            </a:r>
          </a:p>
          <a:p>
            <a:r>
              <a:rPr lang="en-US"/>
              <a:t>Either way, add JavaScript in chunks, making sure each chunk works before adding the next chunk.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386498"/>
                                        </p:tgtEl>
                                        <p:attrNameLst>
                                          <p:attrName>style.visibility</p:attrName>
                                        </p:attrNameLst>
                                      </p:cBhvr>
                                      <p:to>
                                        <p:strVal val="visible"/>
                                      </p:to>
                                    </p:set>
                                    <p:anim calcmode="lin" valueType="num">
                                      <p:cBhvr>
                                        <p:cTn id="7" dur="500" fill="hold"/>
                                        <p:tgtEl>
                                          <p:spTgt spid="1386498"/>
                                        </p:tgtEl>
                                        <p:attrNameLst>
                                          <p:attrName>ppt_x</p:attrName>
                                        </p:attrNameLst>
                                      </p:cBhvr>
                                      <p:tavLst>
                                        <p:tav tm="0">
                                          <p:val>
                                            <p:strVal val="#ppt_x-#ppt_w/2"/>
                                          </p:val>
                                        </p:tav>
                                        <p:tav tm="100000">
                                          <p:val>
                                            <p:strVal val="#ppt_x"/>
                                          </p:val>
                                        </p:tav>
                                      </p:tavLst>
                                    </p:anim>
                                    <p:anim calcmode="lin" valueType="num">
                                      <p:cBhvr>
                                        <p:cTn id="8" dur="500" fill="hold"/>
                                        <p:tgtEl>
                                          <p:spTgt spid="1386498"/>
                                        </p:tgtEl>
                                        <p:attrNameLst>
                                          <p:attrName>ppt_y</p:attrName>
                                        </p:attrNameLst>
                                      </p:cBhvr>
                                      <p:tavLst>
                                        <p:tav tm="0">
                                          <p:val>
                                            <p:strVal val="#ppt_y"/>
                                          </p:val>
                                        </p:tav>
                                        <p:tav tm="100000">
                                          <p:val>
                                            <p:strVal val="#ppt_y"/>
                                          </p:val>
                                        </p:tav>
                                      </p:tavLst>
                                    </p:anim>
                                    <p:anim calcmode="lin" valueType="num">
                                      <p:cBhvr>
                                        <p:cTn id="9" dur="500" fill="hold"/>
                                        <p:tgtEl>
                                          <p:spTgt spid="1386498"/>
                                        </p:tgtEl>
                                        <p:attrNameLst>
                                          <p:attrName>ppt_w</p:attrName>
                                        </p:attrNameLst>
                                      </p:cBhvr>
                                      <p:tavLst>
                                        <p:tav tm="0">
                                          <p:val>
                                            <p:fltVal val="0"/>
                                          </p:val>
                                        </p:tav>
                                        <p:tav tm="100000">
                                          <p:val>
                                            <p:strVal val="#ppt_w"/>
                                          </p:val>
                                        </p:tav>
                                      </p:tavLst>
                                    </p:anim>
                                    <p:anim calcmode="lin" valueType="num">
                                      <p:cBhvr>
                                        <p:cTn id="10" dur="500" fill="hold"/>
                                        <p:tgtEl>
                                          <p:spTgt spid="1386498"/>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86499">
                                            <p:txEl>
                                              <p:pRg st="0" end="0"/>
                                            </p:txEl>
                                          </p:spTgt>
                                        </p:tgtEl>
                                        <p:attrNameLst>
                                          <p:attrName>style.visibility</p:attrName>
                                        </p:attrNameLst>
                                      </p:cBhvr>
                                      <p:to>
                                        <p:strVal val="visible"/>
                                      </p:to>
                                    </p:set>
                                    <p:anim calcmode="lin" valueType="num">
                                      <p:cBhvr>
                                        <p:cTn id="15" dur="500" fill="hold"/>
                                        <p:tgtEl>
                                          <p:spTgt spid="1386499">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386499">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38649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38649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86499">
                                            <p:txEl>
                                              <p:pRg st="1" end="1"/>
                                            </p:txEl>
                                          </p:spTgt>
                                        </p:tgtEl>
                                        <p:attrNameLst>
                                          <p:attrName>style.visibility</p:attrName>
                                        </p:attrNameLst>
                                      </p:cBhvr>
                                      <p:to>
                                        <p:strVal val="visible"/>
                                      </p:to>
                                    </p:set>
                                    <p:anim calcmode="lin" valueType="num">
                                      <p:cBhvr>
                                        <p:cTn id="23" dur="500" fill="hold"/>
                                        <p:tgtEl>
                                          <p:spTgt spid="1386499">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386499">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386499">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38649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386499">
                                            <p:txEl>
                                              <p:pRg st="2" end="2"/>
                                            </p:txEl>
                                          </p:spTgt>
                                        </p:tgtEl>
                                        <p:attrNameLst>
                                          <p:attrName>style.visibility</p:attrName>
                                        </p:attrNameLst>
                                      </p:cBhvr>
                                      <p:to>
                                        <p:strVal val="visible"/>
                                      </p:to>
                                    </p:set>
                                    <p:anim calcmode="lin" valueType="num">
                                      <p:cBhvr>
                                        <p:cTn id="31" dur="500" fill="hold"/>
                                        <p:tgtEl>
                                          <p:spTgt spid="1386499">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386499">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386499">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386499">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6498" grpId="0" autoUpdateAnimBg="0"/>
      <p:bldP spid="1386499" grpId="0" build="p" bldLvl="5"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0"/>
          </p:nvPr>
        </p:nvSpPr>
        <p:spPr/>
        <p:txBody>
          <a:bodyPr/>
          <a:lstStyle/>
          <a:p>
            <a:fld id="{48716D7E-5E5E-4509-AF6D-291E178AC840}" type="slidenum">
              <a:rPr lang="en-US"/>
              <a:pPr/>
              <a:t>17</a:t>
            </a:fld>
            <a:endParaRPr lang="en-US"/>
          </a:p>
        </p:txBody>
      </p:sp>
      <p:sp>
        <p:nvSpPr>
          <p:cNvPr id="15" name="Footer Placeholder 4"/>
          <p:cNvSpPr>
            <a:spLocks noGrp="1"/>
          </p:cNvSpPr>
          <p:nvPr>
            <p:ph type="ftr" sz="quarter" idx="11"/>
          </p:nvPr>
        </p:nvSpPr>
        <p:spPr/>
        <p:txBody>
          <a:bodyPr/>
          <a:lstStyle/>
          <a:p>
            <a:r>
              <a:rPr lang="en-US"/>
              <a:t>copyright Penny McIntire, 2007</a:t>
            </a:r>
          </a:p>
        </p:txBody>
      </p:sp>
      <p:sp>
        <p:nvSpPr>
          <p:cNvPr id="1414146" name="Rectangle 2"/>
          <p:cNvSpPr>
            <a:spLocks noChangeArrowheads="1"/>
          </p:cNvSpPr>
          <p:nvPr/>
        </p:nvSpPr>
        <p:spPr bwMode="auto">
          <a:xfrm>
            <a:off x="2362200" y="1600200"/>
            <a:ext cx="5410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a:t>
            </a:r>
            <a:r>
              <a:rPr lang="en-US">
                <a:solidFill>
                  <a:schemeClr val="tx1"/>
                </a:solidFill>
                <a:latin typeface="Tahoma" pitchFamily="34" charset="0"/>
              </a:rPr>
              <a:t>		test for equality</a:t>
            </a: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	</a:t>
            </a:r>
            <a:r>
              <a:rPr lang="en-US">
                <a:solidFill>
                  <a:schemeClr val="tx1"/>
                </a:solidFill>
                <a:latin typeface="Tahoma" pitchFamily="34" charset="0"/>
              </a:rPr>
              <a:t>		test for inequality</a:t>
            </a: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&lt;</a:t>
            </a:r>
            <a:r>
              <a:rPr lang="en-US">
                <a:solidFill>
                  <a:schemeClr val="tx1"/>
                </a:solidFill>
                <a:latin typeface="Tahoma" pitchFamily="34" charset="0"/>
              </a:rPr>
              <a:t>			less than</a:t>
            </a: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&lt;=</a:t>
            </a:r>
            <a:r>
              <a:rPr lang="en-US">
                <a:solidFill>
                  <a:schemeClr val="tx1"/>
                </a:solidFill>
                <a:latin typeface="Tahoma" pitchFamily="34" charset="0"/>
              </a:rPr>
              <a:t>		less than or equal to</a:t>
            </a: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&gt;	</a:t>
            </a:r>
            <a:r>
              <a:rPr lang="en-US">
                <a:solidFill>
                  <a:schemeClr val="tx1"/>
                </a:solidFill>
                <a:latin typeface="Tahoma" pitchFamily="34" charset="0"/>
              </a:rPr>
              <a:t>		greater than</a:t>
            </a: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&gt;=</a:t>
            </a:r>
            <a:r>
              <a:rPr lang="en-US">
                <a:solidFill>
                  <a:schemeClr val="tx1"/>
                </a:solidFill>
                <a:latin typeface="Tahoma" pitchFamily="34" charset="0"/>
              </a:rPr>
              <a:t>		greater than or equal to</a:t>
            </a: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			</a:t>
            </a:r>
            <a:r>
              <a:rPr lang="en-US">
                <a:solidFill>
                  <a:schemeClr val="tx1"/>
                </a:solidFill>
                <a:latin typeface="Tahoma" pitchFamily="34" charset="0"/>
              </a:rPr>
              <a:t>not</a:t>
            </a:r>
            <a:endParaRPr lang="en-US">
              <a:solidFill>
                <a:srgbClr val="99FF99"/>
              </a:solidFill>
              <a:latin typeface="Tahoma" pitchFamily="34" charset="0"/>
            </a:endParaRP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&amp;&amp;</a:t>
            </a:r>
            <a:r>
              <a:rPr lang="en-US">
                <a:solidFill>
                  <a:schemeClr val="tx1"/>
                </a:solidFill>
                <a:latin typeface="Tahoma" pitchFamily="34" charset="0"/>
              </a:rPr>
              <a:t> 		logical </a:t>
            </a:r>
            <a:r>
              <a:rPr lang="en-US" i="1">
                <a:solidFill>
                  <a:schemeClr val="tx1"/>
                </a:solidFill>
                <a:latin typeface="Tahoma" pitchFamily="34" charset="0"/>
              </a:rPr>
              <a:t>and</a:t>
            </a:r>
            <a:endParaRPr lang="en-US">
              <a:solidFill>
                <a:schemeClr val="tx1"/>
              </a:solidFill>
              <a:latin typeface="Tahoma" pitchFamily="34" charset="0"/>
            </a:endParaRPr>
          </a:p>
          <a:p>
            <a:pPr marL="342900" indent="-342900" algn="l" eaLnBrk="1" hangingPunct="1">
              <a:lnSpc>
                <a:spcPct val="90000"/>
              </a:lnSpc>
              <a:spcBef>
                <a:spcPct val="20000"/>
              </a:spcBef>
              <a:buClr>
                <a:schemeClr val="accent1"/>
              </a:buClr>
              <a:tabLst>
                <a:tab pos="625475" algn="l"/>
              </a:tabLst>
            </a:pPr>
            <a:r>
              <a:rPr lang="en-US">
                <a:solidFill>
                  <a:srgbClr val="99FF99"/>
                </a:solidFill>
                <a:latin typeface="Tahoma" pitchFamily="34" charset="0"/>
              </a:rPr>
              <a:t>||	</a:t>
            </a:r>
            <a:r>
              <a:rPr lang="en-US">
                <a:solidFill>
                  <a:schemeClr val="tx1"/>
                </a:solidFill>
                <a:latin typeface="Tahoma" pitchFamily="34" charset="0"/>
              </a:rPr>
              <a:t>		logical </a:t>
            </a:r>
            <a:r>
              <a:rPr lang="en-US" i="1">
                <a:solidFill>
                  <a:schemeClr val="tx1"/>
                </a:solidFill>
                <a:latin typeface="Tahoma" pitchFamily="34" charset="0"/>
              </a:rPr>
              <a:t>or</a:t>
            </a:r>
            <a:endParaRPr lang="en-US" sz="2000">
              <a:solidFill>
                <a:schemeClr val="tx1"/>
              </a:solidFill>
              <a:latin typeface="Tahoma" pitchFamily="34" charset="0"/>
            </a:endParaRPr>
          </a:p>
          <a:p>
            <a:pPr marL="342900" indent="-342900" algn="l" eaLnBrk="1" hangingPunct="1">
              <a:spcBef>
                <a:spcPct val="20000"/>
              </a:spcBef>
              <a:buClr>
                <a:schemeClr val="accent1"/>
              </a:buClr>
              <a:tabLst>
                <a:tab pos="625475" algn="l"/>
              </a:tabLst>
            </a:pPr>
            <a:r>
              <a:rPr lang="en-US">
                <a:solidFill>
                  <a:srgbClr val="99FF99"/>
                </a:solidFill>
                <a:latin typeface="Tahoma" pitchFamily="34" charset="0"/>
              </a:rPr>
              <a:t>new</a:t>
            </a:r>
            <a:r>
              <a:rPr lang="en-US">
                <a:solidFill>
                  <a:schemeClr val="tx1"/>
                </a:solidFill>
                <a:latin typeface="Tahoma" pitchFamily="34" charset="0"/>
              </a:rPr>
              <a:t> 	create a new object</a:t>
            </a:r>
            <a:endParaRPr lang="en-US" sz="2000">
              <a:solidFill>
                <a:schemeClr val="tx1"/>
              </a:solidFill>
              <a:latin typeface="Tahoma" pitchFamily="34" charset="0"/>
            </a:endParaRPr>
          </a:p>
          <a:p>
            <a:pPr marL="342900" indent="-342900" algn="l" eaLnBrk="1" hangingPunct="1">
              <a:spcBef>
                <a:spcPct val="20000"/>
              </a:spcBef>
              <a:buClr>
                <a:schemeClr val="accent1"/>
              </a:buClr>
              <a:tabLst>
                <a:tab pos="625475" algn="l"/>
              </a:tabLst>
            </a:pPr>
            <a:endParaRPr lang="en-US" sz="2000">
              <a:solidFill>
                <a:schemeClr val="tx1"/>
              </a:solidFill>
              <a:latin typeface="Tahoma" pitchFamily="34" charset="0"/>
            </a:endParaRPr>
          </a:p>
          <a:p>
            <a:pPr marL="342900" indent="-342900" algn="l" eaLnBrk="1" hangingPunct="1">
              <a:spcBef>
                <a:spcPct val="20000"/>
              </a:spcBef>
              <a:buClr>
                <a:schemeClr val="accent1"/>
              </a:buClr>
              <a:tabLst>
                <a:tab pos="625475" algn="l"/>
              </a:tabLst>
            </a:pPr>
            <a:endParaRPr lang="en-US" sz="2000">
              <a:solidFill>
                <a:schemeClr val="tx1"/>
              </a:solidFill>
              <a:latin typeface="Tahoma" pitchFamily="34" charset="0"/>
            </a:endParaRPr>
          </a:p>
          <a:p>
            <a:pPr marL="342900" indent="-342900" algn="l" eaLnBrk="1" hangingPunct="1">
              <a:spcBef>
                <a:spcPct val="20000"/>
              </a:spcBef>
              <a:buClr>
                <a:schemeClr val="accent1"/>
              </a:buClr>
              <a:tabLst>
                <a:tab pos="625475" algn="l"/>
              </a:tabLst>
            </a:pPr>
            <a:endParaRPr lang="en-US" sz="2000">
              <a:solidFill>
                <a:schemeClr val="tx1"/>
              </a:solidFill>
              <a:latin typeface="Tahoma" pitchFamily="34" charset="0"/>
            </a:endParaRPr>
          </a:p>
          <a:p>
            <a:pPr marL="342900" indent="-342900" algn="l" eaLnBrk="1" hangingPunct="1">
              <a:spcBef>
                <a:spcPct val="20000"/>
              </a:spcBef>
              <a:buClr>
                <a:schemeClr val="accent1"/>
              </a:buClr>
              <a:tabLst>
                <a:tab pos="625475" algn="l"/>
              </a:tabLst>
            </a:pPr>
            <a:endParaRPr lang="en-US" sz="2000">
              <a:solidFill>
                <a:schemeClr val="tx1"/>
              </a:solidFill>
              <a:latin typeface="Tahoma" pitchFamily="34" charset="0"/>
            </a:endParaRPr>
          </a:p>
          <a:p>
            <a:pPr marL="342900" indent="-342900" algn="l" eaLnBrk="1" hangingPunct="1">
              <a:spcBef>
                <a:spcPct val="20000"/>
              </a:spcBef>
              <a:buClr>
                <a:schemeClr val="accent1"/>
              </a:buClr>
              <a:tabLst>
                <a:tab pos="625475" algn="l"/>
              </a:tabLst>
            </a:pPr>
            <a:endParaRPr lang="en-US" sz="2000">
              <a:solidFill>
                <a:schemeClr val="tx1"/>
              </a:solidFill>
              <a:latin typeface="Tahoma" pitchFamily="34" charset="0"/>
            </a:endParaRPr>
          </a:p>
        </p:txBody>
      </p:sp>
      <p:sp>
        <p:nvSpPr>
          <p:cNvPr id="1414147" name="Line 3"/>
          <p:cNvSpPr>
            <a:spLocks noChangeShapeType="1"/>
          </p:cNvSpPr>
          <p:nvPr/>
        </p:nvSpPr>
        <p:spPr bwMode="auto">
          <a:xfrm>
            <a:off x="2362200" y="25146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48" name="Line 4"/>
          <p:cNvSpPr>
            <a:spLocks noChangeShapeType="1"/>
          </p:cNvSpPr>
          <p:nvPr/>
        </p:nvSpPr>
        <p:spPr bwMode="auto">
          <a:xfrm>
            <a:off x="2362200" y="55626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49" name="Line 5"/>
          <p:cNvSpPr>
            <a:spLocks noChangeShapeType="1"/>
          </p:cNvSpPr>
          <p:nvPr/>
        </p:nvSpPr>
        <p:spPr bwMode="auto">
          <a:xfrm>
            <a:off x="2362200" y="51054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0" name="Line 6"/>
          <p:cNvSpPr>
            <a:spLocks noChangeShapeType="1"/>
          </p:cNvSpPr>
          <p:nvPr/>
        </p:nvSpPr>
        <p:spPr bwMode="auto">
          <a:xfrm>
            <a:off x="2362200" y="426085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1" name="Line 7"/>
          <p:cNvSpPr>
            <a:spLocks noChangeShapeType="1"/>
          </p:cNvSpPr>
          <p:nvPr/>
        </p:nvSpPr>
        <p:spPr bwMode="auto">
          <a:xfrm>
            <a:off x="2362200" y="34290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2" name="Line 8"/>
          <p:cNvSpPr>
            <a:spLocks noChangeShapeType="1"/>
          </p:cNvSpPr>
          <p:nvPr/>
        </p:nvSpPr>
        <p:spPr bwMode="auto">
          <a:xfrm>
            <a:off x="2362200" y="29718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3" name="Line 9"/>
          <p:cNvSpPr>
            <a:spLocks noChangeShapeType="1"/>
          </p:cNvSpPr>
          <p:nvPr/>
        </p:nvSpPr>
        <p:spPr bwMode="auto">
          <a:xfrm>
            <a:off x="3200400" y="1752600"/>
            <a:ext cx="0" cy="419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4" name="Line 10"/>
          <p:cNvSpPr>
            <a:spLocks noChangeShapeType="1"/>
          </p:cNvSpPr>
          <p:nvPr/>
        </p:nvSpPr>
        <p:spPr bwMode="auto">
          <a:xfrm>
            <a:off x="2362200" y="3813175"/>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5" name="Line 11"/>
          <p:cNvSpPr>
            <a:spLocks noChangeShapeType="1"/>
          </p:cNvSpPr>
          <p:nvPr/>
        </p:nvSpPr>
        <p:spPr bwMode="auto">
          <a:xfrm>
            <a:off x="2362200" y="20574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6" name="Line 12"/>
          <p:cNvSpPr>
            <a:spLocks noChangeShapeType="1"/>
          </p:cNvSpPr>
          <p:nvPr/>
        </p:nvSpPr>
        <p:spPr bwMode="auto">
          <a:xfrm>
            <a:off x="2362200" y="4708525"/>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4157" name="Rectangle 13"/>
          <p:cNvSpPr>
            <a:spLocks noGrp="1" noChangeArrowheads="1"/>
          </p:cNvSpPr>
          <p:nvPr>
            <p:ph type="title"/>
          </p:nvPr>
        </p:nvSpPr>
        <p:spPr/>
        <p:txBody>
          <a:bodyPr/>
          <a:lstStyle/>
          <a:p>
            <a:r>
              <a:rPr lang="en-US"/>
              <a:t>Expressions and Operators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67334BE-846D-4670-9C9A-0BDF62654577}" type="slidenum">
              <a:rPr lang="en-US"/>
              <a:pPr/>
              <a:t>18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15170" name="Rectangle 2"/>
          <p:cNvSpPr>
            <a:spLocks noGrp="1" noChangeArrowheads="1"/>
          </p:cNvSpPr>
          <p:nvPr>
            <p:ph type="title"/>
          </p:nvPr>
        </p:nvSpPr>
        <p:spPr/>
        <p:txBody>
          <a:bodyPr/>
          <a:lstStyle/>
          <a:p>
            <a:r>
              <a:rPr lang="en-US"/>
              <a:t>Expressions and Operators</a:t>
            </a:r>
          </a:p>
        </p:txBody>
      </p:sp>
      <p:sp>
        <p:nvSpPr>
          <p:cNvPr id="1415171" name="Rectangle 3"/>
          <p:cNvSpPr>
            <a:spLocks noGrp="1" noChangeArrowheads="1"/>
          </p:cNvSpPr>
          <p:nvPr>
            <p:ph type="body" idx="1"/>
          </p:nvPr>
        </p:nvSpPr>
        <p:spPr/>
        <p:txBody>
          <a:bodyPr/>
          <a:lstStyle/>
          <a:p>
            <a:r>
              <a:rPr lang="en-US" b="1">
                <a:solidFill>
                  <a:srgbClr val="99FF99"/>
                </a:solidFill>
              </a:rPr>
              <a:t>==</a:t>
            </a:r>
            <a:r>
              <a:rPr lang="en-US"/>
              <a:t> Evaluation of equality</a:t>
            </a:r>
          </a:p>
          <a:p>
            <a:pPr lvl="1"/>
            <a:r>
              <a:rPr lang="en-US" b="1">
                <a:solidFill>
                  <a:srgbClr val="99FF99"/>
                </a:solidFill>
              </a:rPr>
              <a:t>==</a:t>
            </a:r>
            <a:r>
              <a:rPr lang="en-US"/>
              <a:t> always resolves to a boolean value.</a:t>
            </a:r>
          </a:p>
          <a:p>
            <a:pPr lvl="1"/>
            <a:r>
              <a:rPr lang="en-US"/>
              <a:t>Objects, including arrays, are evaluated </a:t>
            </a:r>
            <a:r>
              <a:rPr lang="en-US" i="1"/>
              <a:t>by reference</a:t>
            </a:r>
            <a:r>
              <a:rPr lang="en-US"/>
              <a:t>; that is, they are equal only if they refer to the same object.</a:t>
            </a:r>
          </a:p>
          <a:p>
            <a:pPr lvl="1"/>
            <a:r>
              <a:rPr lang="en-US"/>
              <a:t>So, two variables pointing to </a:t>
            </a:r>
            <a:r>
              <a:rPr lang="en-US" i="1"/>
              <a:t>different</a:t>
            </a:r>
            <a:r>
              <a:rPr lang="en-US"/>
              <a:t> arrays cannot </a:t>
            </a:r>
            <a:r>
              <a:rPr lang="en-US" i="1"/>
              <a:t>ever</a:t>
            </a:r>
            <a:r>
              <a:rPr lang="en-US"/>
              <a:t> be </a:t>
            </a:r>
            <a:r>
              <a:rPr lang="en-US">
                <a:solidFill>
                  <a:srgbClr val="99FF99"/>
                </a:solidFill>
              </a:rPr>
              <a:t>==</a:t>
            </a:r>
            <a:r>
              <a:rPr lang="en-US"/>
              <a:t> even if they contain the exact same values.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FFC7516-E845-4C38-8AFA-93B6E3C1C003}" type="slidenum">
              <a:rPr lang="en-US"/>
              <a:pPr/>
              <a:t>19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29506" name="Rectangle 1026"/>
          <p:cNvSpPr>
            <a:spLocks noGrp="1" noChangeArrowheads="1"/>
          </p:cNvSpPr>
          <p:nvPr>
            <p:ph type="title"/>
          </p:nvPr>
        </p:nvSpPr>
        <p:spPr/>
        <p:txBody>
          <a:bodyPr/>
          <a:lstStyle/>
          <a:p>
            <a:r>
              <a:rPr lang="en-US"/>
              <a:t>Expressions and Operators</a:t>
            </a:r>
          </a:p>
        </p:txBody>
      </p:sp>
      <p:sp>
        <p:nvSpPr>
          <p:cNvPr id="1429507" name="Rectangle 1027"/>
          <p:cNvSpPr>
            <a:spLocks noGrp="1" noChangeArrowheads="1"/>
          </p:cNvSpPr>
          <p:nvPr>
            <p:ph type="body" idx="1"/>
          </p:nvPr>
        </p:nvSpPr>
        <p:spPr/>
        <p:txBody>
          <a:bodyPr/>
          <a:lstStyle/>
          <a:p>
            <a:r>
              <a:rPr lang="en-US"/>
              <a:t>Comparisons:</a:t>
            </a:r>
          </a:p>
          <a:p>
            <a:pPr lvl="1"/>
            <a:r>
              <a:rPr lang="en-US"/>
              <a:t>Just like the Java language, JavaScript uses Unicode Character encoding, in which all upper case letters evaluate before all lower case letters. </a:t>
            </a:r>
          </a:p>
          <a:p>
            <a:pPr lvl="1"/>
            <a:r>
              <a:rPr lang="en-US"/>
              <a:t>Thus, “Horsefeathers” will be evaluated as less than (&lt;) “balderdash.”</a:t>
            </a:r>
          </a:p>
          <a:p>
            <a:pPr lvl="1"/>
            <a:r>
              <a:rPr lang="en-US"/>
              <a:t>Not like C, which uses the character set (such as ASCII) of the machine on which it  is running.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6B3CC98-347E-4B04-8E70-63E2E7798590}" type="slidenum">
              <a:rPr lang="en-US"/>
              <a:pPr/>
              <a:t>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95746" name="Rectangle 2"/>
          <p:cNvSpPr>
            <a:spLocks noGrp="1" noChangeArrowheads="1"/>
          </p:cNvSpPr>
          <p:nvPr>
            <p:ph type="title"/>
          </p:nvPr>
        </p:nvSpPr>
        <p:spPr/>
        <p:txBody>
          <a:bodyPr/>
          <a:lstStyle/>
          <a:p>
            <a:r>
              <a:rPr lang="en-US"/>
              <a:t>JavaScript Introduction</a:t>
            </a:r>
          </a:p>
        </p:txBody>
      </p:sp>
      <p:sp>
        <p:nvSpPr>
          <p:cNvPr id="1695747" name="Rectangle 3"/>
          <p:cNvSpPr>
            <a:spLocks noGrp="1" noChangeArrowheads="1"/>
          </p:cNvSpPr>
          <p:nvPr>
            <p:ph type="body" idx="1"/>
          </p:nvPr>
        </p:nvSpPr>
        <p:spPr/>
        <p:txBody>
          <a:bodyPr/>
          <a:lstStyle/>
          <a:p>
            <a:r>
              <a:rPr lang="en-US"/>
              <a:t>As we saw, JavaScript can be used to do such things as validating form data, so only valid data requires a trip to the server. </a:t>
            </a:r>
          </a:p>
          <a:p>
            <a:r>
              <a:rPr lang="en-US"/>
              <a:t>The advantage of doing validation in the browser is that it minimizes “chattiness” across the network.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84D1D81-8A8D-4536-9171-82638A0DD8A9}" type="slidenum">
              <a:rPr lang="en-US"/>
              <a:pPr/>
              <a:t>20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19266" name="Rectangle 2"/>
          <p:cNvSpPr>
            <a:spLocks noGrp="1" noChangeArrowheads="1"/>
          </p:cNvSpPr>
          <p:nvPr>
            <p:ph type="title"/>
          </p:nvPr>
        </p:nvSpPr>
        <p:spPr/>
        <p:txBody>
          <a:bodyPr/>
          <a:lstStyle/>
          <a:p>
            <a:r>
              <a:rPr lang="en-US"/>
              <a:t>Expressions and Operators</a:t>
            </a:r>
          </a:p>
        </p:txBody>
      </p:sp>
      <p:sp>
        <p:nvSpPr>
          <p:cNvPr id="1419267" name="Rectangle 3"/>
          <p:cNvSpPr>
            <a:spLocks noGrp="1" noChangeArrowheads="1"/>
          </p:cNvSpPr>
          <p:nvPr>
            <p:ph type="body" idx="1"/>
          </p:nvPr>
        </p:nvSpPr>
        <p:spPr/>
        <p:txBody>
          <a:bodyPr/>
          <a:lstStyle/>
          <a:p>
            <a:r>
              <a:rPr lang="en-US"/>
              <a:t>Operator precedence rules are the standard mathematical order of operations that you have used in other languages.</a:t>
            </a:r>
          </a:p>
          <a:p>
            <a:r>
              <a:rPr lang="en-US"/>
              <a:t>Be careful using the </a:t>
            </a:r>
            <a:r>
              <a:rPr lang="en-US">
                <a:solidFill>
                  <a:srgbClr val="99FF99"/>
                </a:solidFill>
              </a:rPr>
              <a:t>“+”</a:t>
            </a:r>
            <a:r>
              <a:rPr lang="en-US"/>
              <a:t> symbol, especially with complex expressions using multiple operands; this is tricky.</a:t>
            </a:r>
          </a:p>
          <a:p>
            <a:pPr lvl="1"/>
            <a:r>
              <a:rPr lang="en-US"/>
              <a:t>Again, more on this later, when we look at data types.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909371C-E2D3-4D55-BDC3-A29AFDFF7365}" type="slidenum">
              <a:rPr lang="en-US"/>
              <a:pPr/>
              <a:t>21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20290" name="Rectangle 2"/>
          <p:cNvSpPr>
            <a:spLocks noGrp="1" noChangeArrowheads="1"/>
          </p:cNvSpPr>
          <p:nvPr>
            <p:ph type="title"/>
          </p:nvPr>
        </p:nvSpPr>
        <p:spPr/>
        <p:txBody>
          <a:bodyPr/>
          <a:lstStyle/>
          <a:p>
            <a:r>
              <a:rPr lang="en-US"/>
              <a:t>Expressions and Operators</a:t>
            </a:r>
          </a:p>
        </p:txBody>
      </p:sp>
      <p:sp>
        <p:nvSpPr>
          <p:cNvPr id="1420291" name="Rectangle 3"/>
          <p:cNvSpPr>
            <a:spLocks noGrp="1" noChangeArrowheads="1"/>
          </p:cNvSpPr>
          <p:nvPr>
            <p:ph type="body" idx="1"/>
          </p:nvPr>
        </p:nvSpPr>
        <p:spPr>
          <a:xfrm>
            <a:off x="457200" y="1447800"/>
            <a:ext cx="8229600" cy="5410200"/>
          </a:xfrm>
        </p:spPr>
        <p:txBody>
          <a:bodyPr/>
          <a:lstStyle/>
          <a:p>
            <a:r>
              <a:rPr lang="en-US"/>
              <a:t>Rule of thumb: use parentheses and/or convert variables!</a:t>
            </a:r>
          </a:p>
          <a:p>
            <a:endParaRPr lang="en-US"/>
          </a:p>
          <a:p>
            <a:r>
              <a:rPr lang="en-US"/>
              <a:t>And another thing…JavaScript statements end with a semi-colon. Not always required, but good programming practice.</a:t>
            </a:r>
          </a:p>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29EB968E-945B-4B0B-B876-5AD4AE5CC737}" type="slidenum">
              <a:rPr lang="en-US"/>
              <a:pPr/>
              <a:t>22</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423364" name="Rectangle 1028"/>
          <p:cNvSpPr>
            <a:spLocks noGrp="1" noChangeArrowheads="1"/>
          </p:cNvSpPr>
          <p:nvPr>
            <p:ph type="body" idx="1"/>
          </p:nvPr>
        </p:nvSpPr>
        <p:spPr/>
        <p:txBody>
          <a:bodyPr/>
          <a:lstStyle/>
          <a:p>
            <a:r>
              <a:rPr lang="en-US">
                <a:solidFill>
                  <a:srgbClr val="99FF99"/>
                </a:solidFill>
              </a:rPr>
              <a:t>new</a:t>
            </a:r>
            <a:r>
              <a:rPr lang="en-US"/>
              <a:t> (special object creation operator)</a:t>
            </a:r>
          </a:p>
          <a:p>
            <a:pPr lvl="1"/>
            <a:r>
              <a:rPr lang="en-US"/>
              <a:t>Used to instantiate objects and arrays.</a:t>
            </a:r>
          </a:p>
          <a:p>
            <a:pPr lvl="1"/>
            <a:r>
              <a:rPr lang="en-US"/>
              <a:t>Must be used with a constructor call, such as </a:t>
            </a:r>
            <a:r>
              <a:rPr lang="en-US">
                <a:solidFill>
                  <a:srgbClr val="99FF99"/>
                </a:solidFill>
              </a:rPr>
              <a:t>Array ()</a:t>
            </a:r>
            <a:r>
              <a:rPr lang="en-US"/>
              <a:t> or </a:t>
            </a:r>
            <a:r>
              <a:rPr lang="en-US">
                <a:solidFill>
                  <a:srgbClr val="99FF99"/>
                </a:solidFill>
              </a:rPr>
              <a:t>Object()</a:t>
            </a:r>
            <a:r>
              <a:rPr lang="en-US"/>
              <a:t>.</a:t>
            </a:r>
          </a:p>
          <a:p>
            <a:pPr lvl="1"/>
            <a:r>
              <a:rPr lang="en-US"/>
              <a:t>Examples:</a:t>
            </a:r>
          </a:p>
          <a:p>
            <a:pPr lvl="1">
              <a:buFontTx/>
              <a:buNone/>
            </a:pPr>
            <a:r>
              <a:rPr lang="en-US">
                <a:solidFill>
                  <a:srgbClr val="99FF99"/>
                </a:solidFill>
              </a:rPr>
              <a:t>	myArray = new Array (2,18, 21, 5) myObject = new Object ( )</a:t>
            </a:r>
            <a:endParaRPr lang="en-US"/>
          </a:p>
          <a:p>
            <a:pPr lvl="1"/>
            <a:endParaRPr lang="en-US"/>
          </a:p>
          <a:p>
            <a:pPr lvl="1"/>
            <a:endParaRPr lang="en-US"/>
          </a:p>
          <a:p>
            <a:pPr lvl="1"/>
            <a:endParaRPr lang="en-US"/>
          </a:p>
          <a:p>
            <a:endParaRPr lang="en-US"/>
          </a:p>
        </p:txBody>
      </p:sp>
      <p:sp>
        <p:nvSpPr>
          <p:cNvPr id="1423362" name="AutoShape 1026"/>
          <p:cNvSpPr>
            <a:spLocks noChangeArrowheads="1"/>
          </p:cNvSpPr>
          <p:nvPr/>
        </p:nvSpPr>
        <p:spPr bwMode="auto">
          <a:xfrm>
            <a:off x="5867400" y="5410200"/>
            <a:ext cx="2514600" cy="838200"/>
          </a:xfrm>
          <a:prstGeom prst="wedgeRoundRectCallout">
            <a:avLst>
              <a:gd name="adj1" fmla="val -39648"/>
              <a:gd name="adj2" fmla="val -15587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Puts these values in the array.</a:t>
            </a:r>
          </a:p>
        </p:txBody>
      </p:sp>
      <p:sp>
        <p:nvSpPr>
          <p:cNvPr id="1423363" name="Rectangle 1027"/>
          <p:cNvSpPr>
            <a:spLocks noGrp="1" noChangeArrowheads="1"/>
          </p:cNvSpPr>
          <p:nvPr>
            <p:ph type="title"/>
          </p:nvPr>
        </p:nvSpPr>
        <p:spPr/>
        <p:txBody>
          <a:bodyPr/>
          <a:lstStyle/>
          <a:p>
            <a:r>
              <a:rPr lang="en-US"/>
              <a:t>Expressions and Operators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423364">
                                            <p:txEl>
                                              <p:pRg st="0" end="0"/>
                                            </p:txEl>
                                          </p:spTgt>
                                        </p:tgtEl>
                                        <p:attrNameLst>
                                          <p:attrName>style.visibility</p:attrName>
                                        </p:attrNameLst>
                                      </p:cBhvr>
                                      <p:to>
                                        <p:strVal val="visible"/>
                                      </p:to>
                                    </p:set>
                                    <p:anim calcmode="lin" valueType="num">
                                      <p:cBhvr>
                                        <p:cTn id="7" dur="500" fill="hold"/>
                                        <p:tgtEl>
                                          <p:spTgt spid="1423364">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423364">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23364">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42336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423364">
                                            <p:txEl>
                                              <p:pRg st="1" end="1"/>
                                            </p:txEl>
                                          </p:spTgt>
                                        </p:tgtEl>
                                        <p:attrNameLst>
                                          <p:attrName>style.visibility</p:attrName>
                                        </p:attrNameLst>
                                      </p:cBhvr>
                                      <p:to>
                                        <p:strVal val="visible"/>
                                      </p:to>
                                    </p:set>
                                    <p:anim calcmode="lin" valueType="num">
                                      <p:cBhvr>
                                        <p:cTn id="15" dur="500" fill="hold"/>
                                        <p:tgtEl>
                                          <p:spTgt spid="1423364">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423364">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423364">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423364">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423364">
                                            <p:txEl>
                                              <p:pRg st="2" end="2"/>
                                            </p:txEl>
                                          </p:spTgt>
                                        </p:tgtEl>
                                        <p:attrNameLst>
                                          <p:attrName>style.visibility</p:attrName>
                                        </p:attrNameLst>
                                      </p:cBhvr>
                                      <p:to>
                                        <p:strVal val="visible"/>
                                      </p:to>
                                    </p:set>
                                    <p:anim calcmode="lin" valueType="num">
                                      <p:cBhvr>
                                        <p:cTn id="23" dur="500" fill="hold"/>
                                        <p:tgtEl>
                                          <p:spTgt spid="1423364">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423364">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42336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423364">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423364">
                                            <p:txEl>
                                              <p:pRg st="3" end="3"/>
                                            </p:txEl>
                                          </p:spTgt>
                                        </p:tgtEl>
                                        <p:attrNameLst>
                                          <p:attrName>style.visibility</p:attrName>
                                        </p:attrNameLst>
                                      </p:cBhvr>
                                      <p:to>
                                        <p:strVal val="visible"/>
                                      </p:to>
                                    </p:set>
                                    <p:anim calcmode="lin" valueType="num">
                                      <p:cBhvr>
                                        <p:cTn id="31" dur="500" fill="hold"/>
                                        <p:tgtEl>
                                          <p:spTgt spid="1423364">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423364">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423364">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423364">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423364">
                                            <p:txEl>
                                              <p:pRg st="4" end="4"/>
                                            </p:txEl>
                                          </p:spTgt>
                                        </p:tgtEl>
                                        <p:attrNameLst>
                                          <p:attrName>style.visibility</p:attrName>
                                        </p:attrNameLst>
                                      </p:cBhvr>
                                      <p:to>
                                        <p:strVal val="visible"/>
                                      </p:to>
                                    </p:set>
                                    <p:anim calcmode="lin" valueType="num">
                                      <p:cBhvr>
                                        <p:cTn id="39" dur="500" fill="hold"/>
                                        <p:tgtEl>
                                          <p:spTgt spid="1423364">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423364">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423364">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423364">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1423362"/>
                                        </p:tgtEl>
                                        <p:attrNameLst>
                                          <p:attrName>style.visibility</p:attrName>
                                        </p:attrNameLst>
                                      </p:cBhvr>
                                      <p:to>
                                        <p:strVal val="visible"/>
                                      </p:to>
                                    </p:set>
                                    <p:animEffect transition="in" filter="blinds(vertical)">
                                      <p:cBhvr>
                                        <p:cTn id="47" dur="500"/>
                                        <p:tgtEl>
                                          <p:spTgt spid="1423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64" grpId="0" build="p" bldLvl="5" autoUpdateAnimBg="0"/>
      <p:bldP spid="1423362"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BD5E3D0-C53B-44BE-84FE-9E4711EF3EC1}" type="slidenum">
              <a:rPr lang="en-US"/>
              <a:pPr/>
              <a:t>23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30850" name="Rectangle 2"/>
          <p:cNvSpPr>
            <a:spLocks noGrp="1" noChangeArrowheads="1"/>
          </p:cNvSpPr>
          <p:nvPr>
            <p:ph type="title"/>
          </p:nvPr>
        </p:nvSpPr>
        <p:spPr/>
        <p:txBody>
          <a:bodyPr/>
          <a:lstStyle/>
          <a:p>
            <a:r>
              <a:rPr lang="en-US"/>
              <a:t>Control Structures</a:t>
            </a:r>
          </a:p>
        </p:txBody>
      </p:sp>
      <p:sp>
        <p:nvSpPr>
          <p:cNvPr id="1230851" name="Rectangle 3"/>
          <p:cNvSpPr>
            <a:spLocks noGrp="1" noChangeArrowheads="1"/>
          </p:cNvSpPr>
          <p:nvPr>
            <p:ph type="body" idx="1"/>
          </p:nvPr>
        </p:nvSpPr>
        <p:spPr/>
        <p:txBody>
          <a:bodyPr/>
          <a:lstStyle/>
          <a:p>
            <a:r>
              <a:rPr lang="en-US"/>
              <a:t>The basic form of an if-then statement:</a:t>
            </a:r>
          </a:p>
          <a:p>
            <a:pPr lvl="2">
              <a:buFontTx/>
              <a:buNone/>
            </a:pPr>
            <a:r>
              <a:rPr lang="en-US">
                <a:solidFill>
                  <a:srgbClr val="99FF99"/>
                </a:solidFill>
              </a:rPr>
              <a:t>if (some condition)</a:t>
            </a:r>
          </a:p>
          <a:p>
            <a:pPr lvl="2">
              <a:buFontTx/>
              <a:buNone/>
            </a:pPr>
            <a:r>
              <a:rPr lang="en-US">
                <a:solidFill>
                  <a:srgbClr val="99FF99"/>
                </a:solidFill>
              </a:rPr>
              <a:t>{ </a:t>
            </a:r>
          </a:p>
          <a:p>
            <a:pPr lvl="2">
              <a:buFontTx/>
              <a:buNone/>
            </a:pPr>
            <a:r>
              <a:rPr lang="en-US">
                <a:solidFill>
                  <a:srgbClr val="99FF99"/>
                </a:solidFill>
              </a:rPr>
              <a:t>    do something;</a:t>
            </a:r>
          </a:p>
          <a:p>
            <a:pPr lvl="2">
              <a:buFontTx/>
              <a:buNone/>
            </a:pPr>
            <a:r>
              <a:rPr lang="en-US">
                <a:solidFill>
                  <a:srgbClr val="99FF99"/>
                </a:solidFill>
              </a:rPr>
              <a:t>    do something;</a:t>
            </a:r>
          </a:p>
          <a:p>
            <a:pPr lvl="2">
              <a:buFontTx/>
              <a:buNone/>
            </a:pPr>
            <a:r>
              <a:rPr lang="en-US">
                <a:solidFill>
                  <a:srgbClr val="99FF99"/>
                </a:solidFill>
              </a:rPr>
              <a:t>}</a:t>
            </a:r>
          </a:p>
          <a:p>
            <a:pPr lvl="2">
              <a:buFontTx/>
              <a:buNone/>
            </a:pPr>
            <a:r>
              <a:rPr lang="en-US">
                <a:solidFill>
                  <a:srgbClr val="99FF99"/>
                </a:solidFill>
              </a:rPr>
              <a:t>else</a:t>
            </a:r>
          </a:p>
          <a:p>
            <a:pPr lvl="2">
              <a:buFontTx/>
              <a:buNone/>
            </a:pPr>
            <a:r>
              <a:rPr lang="en-US">
                <a:solidFill>
                  <a:srgbClr val="99FF99"/>
                </a:solidFill>
              </a:rPr>
              <a:t>{</a:t>
            </a:r>
          </a:p>
          <a:p>
            <a:pPr lvl="2">
              <a:buFontTx/>
              <a:buNone/>
            </a:pPr>
            <a:r>
              <a:rPr lang="en-US">
                <a:solidFill>
                  <a:srgbClr val="99FF99"/>
                </a:solidFill>
              </a:rPr>
              <a:t>    do something else;</a:t>
            </a:r>
          </a:p>
          <a:p>
            <a:pPr lvl="2">
              <a:buFontTx/>
              <a:buNone/>
            </a:pPr>
            <a:r>
              <a:rPr lang="en-US">
                <a:solidFill>
                  <a:srgbClr val="99FF99"/>
                </a:solidFill>
              </a:rPr>
              <a: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230850"/>
                                        </p:tgtEl>
                                        <p:attrNameLst>
                                          <p:attrName>style.visibility</p:attrName>
                                        </p:attrNameLst>
                                      </p:cBhvr>
                                      <p:to>
                                        <p:strVal val="visible"/>
                                      </p:to>
                                    </p:set>
                                    <p:anim calcmode="lin" valueType="num">
                                      <p:cBhvr>
                                        <p:cTn id="7" dur="500" fill="hold"/>
                                        <p:tgtEl>
                                          <p:spTgt spid="1230850"/>
                                        </p:tgtEl>
                                        <p:attrNameLst>
                                          <p:attrName>ppt_x</p:attrName>
                                        </p:attrNameLst>
                                      </p:cBhvr>
                                      <p:tavLst>
                                        <p:tav tm="0">
                                          <p:val>
                                            <p:strVal val="#ppt_x+#ppt_w/2"/>
                                          </p:val>
                                        </p:tav>
                                        <p:tav tm="100000">
                                          <p:val>
                                            <p:strVal val="#ppt_x"/>
                                          </p:val>
                                        </p:tav>
                                      </p:tavLst>
                                    </p:anim>
                                    <p:anim calcmode="lin" valueType="num">
                                      <p:cBhvr>
                                        <p:cTn id="8" dur="500" fill="hold"/>
                                        <p:tgtEl>
                                          <p:spTgt spid="1230850"/>
                                        </p:tgtEl>
                                        <p:attrNameLst>
                                          <p:attrName>ppt_y</p:attrName>
                                        </p:attrNameLst>
                                      </p:cBhvr>
                                      <p:tavLst>
                                        <p:tav tm="0">
                                          <p:val>
                                            <p:strVal val="#ppt_y"/>
                                          </p:val>
                                        </p:tav>
                                        <p:tav tm="100000">
                                          <p:val>
                                            <p:strVal val="#ppt_y"/>
                                          </p:val>
                                        </p:tav>
                                      </p:tavLst>
                                    </p:anim>
                                    <p:anim calcmode="lin" valueType="num">
                                      <p:cBhvr>
                                        <p:cTn id="9" dur="500" fill="hold"/>
                                        <p:tgtEl>
                                          <p:spTgt spid="1230850"/>
                                        </p:tgtEl>
                                        <p:attrNameLst>
                                          <p:attrName>ppt_w</p:attrName>
                                        </p:attrNameLst>
                                      </p:cBhvr>
                                      <p:tavLst>
                                        <p:tav tm="0">
                                          <p:val>
                                            <p:fltVal val="0"/>
                                          </p:val>
                                        </p:tav>
                                        <p:tav tm="100000">
                                          <p:val>
                                            <p:strVal val="#ppt_w"/>
                                          </p:val>
                                        </p:tav>
                                      </p:tavLst>
                                    </p:anim>
                                    <p:anim calcmode="lin" valueType="num">
                                      <p:cBhvr>
                                        <p:cTn id="10" dur="500" fill="hold"/>
                                        <p:tgtEl>
                                          <p:spTgt spid="1230850"/>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230851">
                                            <p:txEl>
                                              <p:pRg st="0" end="0"/>
                                            </p:txEl>
                                          </p:spTgt>
                                        </p:tgtEl>
                                        <p:attrNameLst>
                                          <p:attrName>style.visibility</p:attrName>
                                        </p:attrNameLst>
                                      </p:cBhvr>
                                      <p:to>
                                        <p:strVal val="visible"/>
                                      </p:to>
                                    </p:set>
                                    <p:anim calcmode="lin" valueType="num">
                                      <p:cBhvr>
                                        <p:cTn id="15" dur="500" fill="hold"/>
                                        <p:tgtEl>
                                          <p:spTgt spid="1230851">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230851">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23085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230851">
                                            <p:txEl>
                                              <p:pRg st="0" end="0"/>
                                            </p:txEl>
                                          </p:spTgt>
                                        </p:tgtEl>
                                        <p:attrNameLst>
                                          <p:attrName>ppt_h</p:attrName>
                                        </p:attrNameLst>
                                      </p:cBhvr>
                                      <p:tavLst>
                                        <p:tav tm="0">
                                          <p:val>
                                            <p:strVal val="#ppt_h"/>
                                          </p:val>
                                        </p:tav>
                                        <p:tav tm="100000">
                                          <p:val>
                                            <p:strVal val="#ppt_h"/>
                                          </p:val>
                                        </p:tav>
                                      </p:tavLst>
                                    </p:anim>
                                  </p:childTnLst>
                                </p:cTn>
                              </p:par>
                              <p:par>
                                <p:cTn id="19" presetID="17" presetClass="entr" presetSubtype="8" fill="hold" grpId="0" nodeType="withEffect">
                                  <p:stCondLst>
                                    <p:cond delay="0"/>
                                  </p:stCondLst>
                                  <p:childTnLst>
                                    <p:set>
                                      <p:cBhvr>
                                        <p:cTn id="20" dur="1" fill="hold">
                                          <p:stCondLst>
                                            <p:cond delay="0"/>
                                          </p:stCondLst>
                                        </p:cTn>
                                        <p:tgtEl>
                                          <p:spTgt spid="1230851">
                                            <p:txEl>
                                              <p:pRg st="1" end="1"/>
                                            </p:txEl>
                                          </p:spTgt>
                                        </p:tgtEl>
                                        <p:attrNameLst>
                                          <p:attrName>style.visibility</p:attrName>
                                        </p:attrNameLst>
                                      </p:cBhvr>
                                      <p:to>
                                        <p:strVal val="visible"/>
                                      </p:to>
                                    </p:set>
                                    <p:anim calcmode="lin" valueType="num">
                                      <p:cBhvr>
                                        <p:cTn id="21" dur="500" fill="hold"/>
                                        <p:tgtEl>
                                          <p:spTgt spid="1230851">
                                            <p:txEl>
                                              <p:pRg st="1" end="1"/>
                                            </p:txEl>
                                          </p:spTgt>
                                        </p:tgtEl>
                                        <p:attrNameLst>
                                          <p:attrName>ppt_x</p:attrName>
                                        </p:attrNameLst>
                                      </p:cBhvr>
                                      <p:tavLst>
                                        <p:tav tm="0">
                                          <p:val>
                                            <p:strVal val="#ppt_x-#ppt_w/2"/>
                                          </p:val>
                                        </p:tav>
                                        <p:tav tm="100000">
                                          <p:val>
                                            <p:strVal val="#ppt_x"/>
                                          </p:val>
                                        </p:tav>
                                      </p:tavLst>
                                    </p:anim>
                                    <p:anim calcmode="lin" valueType="num">
                                      <p:cBhvr>
                                        <p:cTn id="22" dur="500" fill="hold"/>
                                        <p:tgtEl>
                                          <p:spTgt spid="1230851">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123085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230851">
                                            <p:txEl>
                                              <p:pRg st="1" end="1"/>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230851">
                                            <p:txEl>
                                              <p:pRg st="2" end="2"/>
                                            </p:txEl>
                                          </p:spTgt>
                                        </p:tgtEl>
                                        <p:attrNameLst>
                                          <p:attrName>style.visibility</p:attrName>
                                        </p:attrNameLst>
                                      </p:cBhvr>
                                      <p:to>
                                        <p:strVal val="visible"/>
                                      </p:to>
                                    </p:set>
                                    <p:anim calcmode="lin" valueType="num">
                                      <p:cBhvr>
                                        <p:cTn id="27" dur="500" fill="hold"/>
                                        <p:tgtEl>
                                          <p:spTgt spid="1230851">
                                            <p:txEl>
                                              <p:pRg st="2" end="2"/>
                                            </p:txEl>
                                          </p:spTgt>
                                        </p:tgtEl>
                                        <p:attrNameLst>
                                          <p:attrName>ppt_x</p:attrName>
                                        </p:attrNameLst>
                                      </p:cBhvr>
                                      <p:tavLst>
                                        <p:tav tm="0">
                                          <p:val>
                                            <p:strVal val="#ppt_x-#ppt_w/2"/>
                                          </p:val>
                                        </p:tav>
                                        <p:tav tm="100000">
                                          <p:val>
                                            <p:strVal val="#ppt_x"/>
                                          </p:val>
                                        </p:tav>
                                      </p:tavLst>
                                    </p:anim>
                                    <p:anim calcmode="lin" valueType="num">
                                      <p:cBhvr>
                                        <p:cTn id="28" dur="500" fill="hold"/>
                                        <p:tgtEl>
                                          <p:spTgt spid="1230851">
                                            <p:txEl>
                                              <p:pRg st="2" end="2"/>
                                            </p:txEl>
                                          </p:spTgt>
                                        </p:tgtEl>
                                        <p:attrNameLst>
                                          <p:attrName>ppt_y</p:attrName>
                                        </p:attrNameLst>
                                      </p:cBhvr>
                                      <p:tavLst>
                                        <p:tav tm="0">
                                          <p:val>
                                            <p:strVal val="#ppt_y"/>
                                          </p:val>
                                        </p:tav>
                                        <p:tav tm="100000">
                                          <p:val>
                                            <p:strVal val="#ppt_y"/>
                                          </p:val>
                                        </p:tav>
                                      </p:tavLst>
                                    </p:anim>
                                    <p:anim calcmode="lin" valueType="num">
                                      <p:cBhvr>
                                        <p:cTn id="29" dur="500" fill="hold"/>
                                        <p:tgtEl>
                                          <p:spTgt spid="1230851">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230851">
                                            <p:txEl>
                                              <p:pRg st="2" end="2"/>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230851">
                                            <p:txEl>
                                              <p:pRg st="3" end="3"/>
                                            </p:txEl>
                                          </p:spTgt>
                                        </p:tgtEl>
                                        <p:attrNameLst>
                                          <p:attrName>style.visibility</p:attrName>
                                        </p:attrNameLst>
                                      </p:cBhvr>
                                      <p:to>
                                        <p:strVal val="visible"/>
                                      </p:to>
                                    </p:set>
                                    <p:anim calcmode="lin" valueType="num">
                                      <p:cBhvr>
                                        <p:cTn id="33" dur="500" fill="hold"/>
                                        <p:tgtEl>
                                          <p:spTgt spid="1230851">
                                            <p:txEl>
                                              <p:pRg st="3" end="3"/>
                                            </p:txEl>
                                          </p:spTgt>
                                        </p:tgtEl>
                                        <p:attrNameLst>
                                          <p:attrName>ppt_x</p:attrName>
                                        </p:attrNameLst>
                                      </p:cBhvr>
                                      <p:tavLst>
                                        <p:tav tm="0">
                                          <p:val>
                                            <p:strVal val="#ppt_x-#ppt_w/2"/>
                                          </p:val>
                                        </p:tav>
                                        <p:tav tm="100000">
                                          <p:val>
                                            <p:strVal val="#ppt_x"/>
                                          </p:val>
                                        </p:tav>
                                      </p:tavLst>
                                    </p:anim>
                                    <p:anim calcmode="lin" valueType="num">
                                      <p:cBhvr>
                                        <p:cTn id="34" dur="500" fill="hold"/>
                                        <p:tgtEl>
                                          <p:spTgt spid="1230851">
                                            <p:txEl>
                                              <p:pRg st="3" end="3"/>
                                            </p:txEl>
                                          </p:spTgt>
                                        </p:tgtEl>
                                        <p:attrNameLst>
                                          <p:attrName>ppt_y</p:attrName>
                                        </p:attrNameLst>
                                      </p:cBhvr>
                                      <p:tavLst>
                                        <p:tav tm="0">
                                          <p:val>
                                            <p:strVal val="#ppt_y"/>
                                          </p:val>
                                        </p:tav>
                                        <p:tav tm="100000">
                                          <p:val>
                                            <p:strVal val="#ppt_y"/>
                                          </p:val>
                                        </p:tav>
                                      </p:tavLst>
                                    </p:anim>
                                    <p:anim calcmode="lin" valueType="num">
                                      <p:cBhvr>
                                        <p:cTn id="35" dur="500" fill="hold"/>
                                        <p:tgtEl>
                                          <p:spTgt spid="1230851">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230851">
                                            <p:txEl>
                                              <p:pRg st="3" end="3"/>
                                            </p:txEl>
                                          </p:spTgt>
                                        </p:tgtEl>
                                        <p:attrNameLst>
                                          <p:attrName>ppt_h</p:attrName>
                                        </p:attrNameLst>
                                      </p:cBhvr>
                                      <p:tavLst>
                                        <p:tav tm="0">
                                          <p:val>
                                            <p:strVal val="#ppt_h"/>
                                          </p:val>
                                        </p:tav>
                                        <p:tav tm="100000">
                                          <p:val>
                                            <p:strVal val="#ppt_h"/>
                                          </p:val>
                                        </p:tav>
                                      </p:tavLst>
                                    </p:anim>
                                  </p:childTnLst>
                                </p:cTn>
                              </p:par>
                              <p:par>
                                <p:cTn id="37" presetID="17" presetClass="entr" presetSubtype="8" fill="hold" grpId="0" nodeType="withEffect">
                                  <p:stCondLst>
                                    <p:cond delay="0"/>
                                  </p:stCondLst>
                                  <p:childTnLst>
                                    <p:set>
                                      <p:cBhvr>
                                        <p:cTn id="38" dur="1" fill="hold">
                                          <p:stCondLst>
                                            <p:cond delay="0"/>
                                          </p:stCondLst>
                                        </p:cTn>
                                        <p:tgtEl>
                                          <p:spTgt spid="1230851">
                                            <p:txEl>
                                              <p:pRg st="4" end="4"/>
                                            </p:txEl>
                                          </p:spTgt>
                                        </p:tgtEl>
                                        <p:attrNameLst>
                                          <p:attrName>style.visibility</p:attrName>
                                        </p:attrNameLst>
                                      </p:cBhvr>
                                      <p:to>
                                        <p:strVal val="visible"/>
                                      </p:to>
                                    </p:set>
                                    <p:anim calcmode="lin" valueType="num">
                                      <p:cBhvr>
                                        <p:cTn id="39" dur="500" fill="hold"/>
                                        <p:tgtEl>
                                          <p:spTgt spid="1230851">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230851">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230851">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230851">
                                            <p:txEl>
                                              <p:pRg st="4" end="4"/>
                                            </p:txEl>
                                          </p:spTgt>
                                        </p:tgtEl>
                                        <p:attrNameLst>
                                          <p:attrName>ppt_h</p:attrName>
                                        </p:attrNameLst>
                                      </p:cBhvr>
                                      <p:tavLst>
                                        <p:tav tm="0">
                                          <p:val>
                                            <p:strVal val="#ppt_h"/>
                                          </p:val>
                                        </p:tav>
                                        <p:tav tm="100000">
                                          <p:val>
                                            <p:strVal val="#ppt_h"/>
                                          </p:val>
                                        </p:tav>
                                      </p:tavLst>
                                    </p:anim>
                                  </p:childTnLst>
                                </p:cTn>
                              </p:par>
                              <p:par>
                                <p:cTn id="43" presetID="17" presetClass="entr" presetSubtype="8" fill="hold" grpId="0" nodeType="withEffect">
                                  <p:stCondLst>
                                    <p:cond delay="0"/>
                                  </p:stCondLst>
                                  <p:childTnLst>
                                    <p:set>
                                      <p:cBhvr>
                                        <p:cTn id="44" dur="1" fill="hold">
                                          <p:stCondLst>
                                            <p:cond delay="0"/>
                                          </p:stCondLst>
                                        </p:cTn>
                                        <p:tgtEl>
                                          <p:spTgt spid="1230851">
                                            <p:txEl>
                                              <p:pRg st="5" end="5"/>
                                            </p:txEl>
                                          </p:spTgt>
                                        </p:tgtEl>
                                        <p:attrNameLst>
                                          <p:attrName>style.visibility</p:attrName>
                                        </p:attrNameLst>
                                      </p:cBhvr>
                                      <p:to>
                                        <p:strVal val="visible"/>
                                      </p:to>
                                    </p:set>
                                    <p:anim calcmode="lin" valueType="num">
                                      <p:cBhvr>
                                        <p:cTn id="45" dur="500" fill="hold"/>
                                        <p:tgtEl>
                                          <p:spTgt spid="1230851">
                                            <p:txEl>
                                              <p:pRg st="5" end="5"/>
                                            </p:txEl>
                                          </p:spTgt>
                                        </p:tgtEl>
                                        <p:attrNameLst>
                                          <p:attrName>ppt_x</p:attrName>
                                        </p:attrNameLst>
                                      </p:cBhvr>
                                      <p:tavLst>
                                        <p:tav tm="0">
                                          <p:val>
                                            <p:strVal val="#ppt_x-#ppt_w/2"/>
                                          </p:val>
                                        </p:tav>
                                        <p:tav tm="100000">
                                          <p:val>
                                            <p:strVal val="#ppt_x"/>
                                          </p:val>
                                        </p:tav>
                                      </p:tavLst>
                                    </p:anim>
                                    <p:anim calcmode="lin" valueType="num">
                                      <p:cBhvr>
                                        <p:cTn id="46" dur="500" fill="hold"/>
                                        <p:tgtEl>
                                          <p:spTgt spid="1230851">
                                            <p:txEl>
                                              <p:pRg st="5" end="5"/>
                                            </p:txEl>
                                          </p:spTgt>
                                        </p:tgtEl>
                                        <p:attrNameLst>
                                          <p:attrName>ppt_y</p:attrName>
                                        </p:attrNameLst>
                                      </p:cBhvr>
                                      <p:tavLst>
                                        <p:tav tm="0">
                                          <p:val>
                                            <p:strVal val="#ppt_y"/>
                                          </p:val>
                                        </p:tav>
                                        <p:tav tm="100000">
                                          <p:val>
                                            <p:strVal val="#ppt_y"/>
                                          </p:val>
                                        </p:tav>
                                      </p:tavLst>
                                    </p:anim>
                                    <p:anim calcmode="lin" valueType="num">
                                      <p:cBhvr>
                                        <p:cTn id="47" dur="500" fill="hold"/>
                                        <p:tgtEl>
                                          <p:spTgt spid="1230851">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230851">
                                            <p:txEl>
                                              <p:pRg st="5" end="5"/>
                                            </p:txEl>
                                          </p:spTgt>
                                        </p:tgtEl>
                                        <p:attrNameLst>
                                          <p:attrName>ppt_h</p:attrName>
                                        </p:attrNameLst>
                                      </p:cBhvr>
                                      <p:tavLst>
                                        <p:tav tm="0">
                                          <p:val>
                                            <p:strVal val="#ppt_h"/>
                                          </p:val>
                                        </p:tav>
                                        <p:tav tm="100000">
                                          <p:val>
                                            <p:strVal val="#ppt_h"/>
                                          </p:val>
                                        </p:tav>
                                      </p:tavLst>
                                    </p:anim>
                                  </p:childTnLst>
                                </p:cTn>
                              </p:par>
                              <p:par>
                                <p:cTn id="49" presetID="17" presetClass="entr" presetSubtype="8" fill="hold" grpId="0" nodeType="withEffect">
                                  <p:stCondLst>
                                    <p:cond delay="0"/>
                                  </p:stCondLst>
                                  <p:childTnLst>
                                    <p:set>
                                      <p:cBhvr>
                                        <p:cTn id="50" dur="1" fill="hold">
                                          <p:stCondLst>
                                            <p:cond delay="0"/>
                                          </p:stCondLst>
                                        </p:cTn>
                                        <p:tgtEl>
                                          <p:spTgt spid="1230851">
                                            <p:txEl>
                                              <p:pRg st="6" end="6"/>
                                            </p:txEl>
                                          </p:spTgt>
                                        </p:tgtEl>
                                        <p:attrNameLst>
                                          <p:attrName>style.visibility</p:attrName>
                                        </p:attrNameLst>
                                      </p:cBhvr>
                                      <p:to>
                                        <p:strVal val="visible"/>
                                      </p:to>
                                    </p:set>
                                    <p:anim calcmode="lin" valueType="num">
                                      <p:cBhvr>
                                        <p:cTn id="51" dur="500" fill="hold"/>
                                        <p:tgtEl>
                                          <p:spTgt spid="1230851">
                                            <p:txEl>
                                              <p:pRg st="6" end="6"/>
                                            </p:txEl>
                                          </p:spTgt>
                                        </p:tgtEl>
                                        <p:attrNameLst>
                                          <p:attrName>ppt_x</p:attrName>
                                        </p:attrNameLst>
                                      </p:cBhvr>
                                      <p:tavLst>
                                        <p:tav tm="0">
                                          <p:val>
                                            <p:strVal val="#ppt_x-#ppt_w/2"/>
                                          </p:val>
                                        </p:tav>
                                        <p:tav tm="100000">
                                          <p:val>
                                            <p:strVal val="#ppt_x"/>
                                          </p:val>
                                        </p:tav>
                                      </p:tavLst>
                                    </p:anim>
                                    <p:anim calcmode="lin" valueType="num">
                                      <p:cBhvr>
                                        <p:cTn id="52" dur="500" fill="hold"/>
                                        <p:tgtEl>
                                          <p:spTgt spid="1230851">
                                            <p:txEl>
                                              <p:pRg st="6" end="6"/>
                                            </p:txEl>
                                          </p:spTgt>
                                        </p:tgtEl>
                                        <p:attrNameLst>
                                          <p:attrName>ppt_y</p:attrName>
                                        </p:attrNameLst>
                                      </p:cBhvr>
                                      <p:tavLst>
                                        <p:tav tm="0">
                                          <p:val>
                                            <p:strVal val="#ppt_y"/>
                                          </p:val>
                                        </p:tav>
                                        <p:tav tm="100000">
                                          <p:val>
                                            <p:strVal val="#ppt_y"/>
                                          </p:val>
                                        </p:tav>
                                      </p:tavLst>
                                    </p:anim>
                                    <p:anim calcmode="lin" valueType="num">
                                      <p:cBhvr>
                                        <p:cTn id="53" dur="500" fill="hold"/>
                                        <p:tgtEl>
                                          <p:spTgt spid="1230851">
                                            <p:txEl>
                                              <p:pRg st="6" end="6"/>
                                            </p:txEl>
                                          </p:spTgt>
                                        </p:tgtEl>
                                        <p:attrNameLst>
                                          <p:attrName>ppt_w</p:attrName>
                                        </p:attrNameLst>
                                      </p:cBhvr>
                                      <p:tavLst>
                                        <p:tav tm="0">
                                          <p:val>
                                            <p:fltVal val="0"/>
                                          </p:val>
                                        </p:tav>
                                        <p:tav tm="100000">
                                          <p:val>
                                            <p:strVal val="#ppt_w"/>
                                          </p:val>
                                        </p:tav>
                                      </p:tavLst>
                                    </p:anim>
                                    <p:anim calcmode="lin" valueType="num">
                                      <p:cBhvr>
                                        <p:cTn id="54" dur="500" fill="hold"/>
                                        <p:tgtEl>
                                          <p:spTgt spid="1230851">
                                            <p:txEl>
                                              <p:pRg st="6" end="6"/>
                                            </p:txEl>
                                          </p:spTgt>
                                        </p:tgtEl>
                                        <p:attrNameLst>
                                          <p:attrName>ppt_h</p:attrName>
                                        </p:attrNameLst>
                                      </p:cBhvr>
                                      <p:tavLst>
                                        <p:tav tm="0">
                                          <p:val>
                                            <p:strVal val="#ppt_h"/>
                                          </p:val>
                                        </p:tav>
                                        <p:tav tm="100000">
                                          <p:val>
                                            <p:strVal val="#ppt_h"/>
                                          </p:val>
                                        </p:tav>
                                      </p:tavLst>
                                    </p:anim>
                                  </p:childTnLst>
                                </p:cTn>
                              </p:par>
                              <p:par>
                                <p:cTn id="55" presetID="17" presetClass="entr" presetSubtype="8" fill="hold" grpId="0" nodeType="withEffect">
                                  <p:stCondLst>
                                    <p:cond delay="0"/>
                                  </p:stCondLst>
                                  <p:childTnLst>
                                    <p:set>
                                      <p:cBhvr>
                                        <p:cTn id="56" dur="1" fill="hold">
                                          <p:stCondLst>
                                            <p:cond delay="0"/>
                                          </p:stCondLst>
                                        </p:cTn>
                                        <p:tgtEl>
                                          <p:spTgt spid="1230851">
                                            <p:txEl>
                                              <p:pRg st="7" end="7"/>
                                            </p:txEl>
                                          </p:spTgt>
                                        </p:tgtEl>
                                        <p:attrNameLst>
                                          <p:attrName>style.visibility</p:attrName>
                                        </p:attrNameLst>
                                      </p:cBhvr>
                                      <p:to>
                                        <p:strVal val="visible"/>
                                      </p:to>
                                    </p:set>
                                    <p:anim calcmode="lin" valueType="num">
                                      <p:cBhvr>
                                        <p:cTn id="57" dur="500" fill="hold"/>
                                        <p:tgtEl>
                                          <p:spTgt spid="1230851">
                                            <p:txEl>
                                              <p:pRg st="7" end="7"/>
                                            </p:txEl>
                                          </p:spTgt>
                                        </p:tgtEl>
                                        <p:attrNameLst>
                                          <p:attrName>ppt_x</p:attrName>
                                        </p:attrNameLst>
                                      </p:cBhvr>
                                      <p:tavLst>
                                        <p:tav tm="0">
                                          <p:val>
                                            <p:strVal val="#ppt_x-#ppt_w/2"/>
                                          </p:val>
                                        </p:tav>
                                        <p:tav tm="100000">
                                          <p:val>
                                            <p:strVal val="#ppt_x"/>
                                          </p:val>
                                        </p:tav>
                                      </p:tavLst>
                                    </p:anim>
                                    <p:anim calcmode="lin" valueType="num">
                                      <p:cBhvr>
                                        <p:cTn id="58" dur="500" fill="hold"/>
                                        <p:tgtEl>
                                          <p:spTgt spid="1230851">
                                            <p:txEl>
                                              <p:pRg st="7" end="7"/>
                                            </p:txEl>
                                          </p:spTgt>
                                        </p:tgtEl>
                                        <p:attrNameLst>
                                          <p:attrName>ppt_y</p:attrName>
                                        </p:attrNameLst>
                                      </p:cBhvr>
                                      <p:tavLst>
                                        <p:tav tm="0">
                                          <p:val>
                                            <p:strVal val="#ppt_y"/>
                                          </p:val>
                                        </p:tav>
                                        <p:tav tm="100000">
                                          <p:val>
                                            <p:strVal val="#ppt_y"/>
                                          </p:val>
                                        </p:tav>
                                      </p:tavLst>
                                    </p:anim>
                                    <p:anim calcmode="lin" valueType="num">
                                      <p:cBhvr>
                                        <p:cTn id="59" dur="500" fill="hold"/>
                                        <p:tgtEl>
                                          <p:spTgt spid="1230851">
                                            <p:txEl>
                                              <p:pRg st="7" end="7"/>
                                            </p:txEl>
                                          </p:spTgt>
                                        </p:tgtEl>
                                        <p:attrNameLst>
                                          <p:attrName>ppt_w</p:attrName>
                                        </p:attrNameLst>
                                      </p:cBhvr>
                                      <p:tavLst>
                                        <p:tav tm="0">
                                          <p:val>
                                            <p:fltVal val="0"/>
                                          </p:val>
                                        </p:tav>
                                        <p:tav tm="100000">
                                          <p:val>
                                            <p:strVal val="#ppt_w"/>
                                          </p:val>
                                        </p:tav>
                                      </p:tavLst>
                                    </p:anim>
                                    <p:anim calcmode="lin" valueType="num">
                                      <p:cBhvr>
                                        <p:cTn id="60" dur="500" fill="hold"/>
                                        <p:tgtEl>
                                          <p:spTgt spid="1230851">
                                            <p:txEl>
                                              <p:pRg st="7" end="7"/>
                                            </p:txEl>
                                          </p:spTgt>
                                        </p:tgtEl>
                                        <p:attrNameLst>
                                          <p:attrName>ppt_h</p:attrName>
                                        </p:attrNameLst>
                                      </p:cBhvr>
                                      <p:tavLst>
                                        <p:tav tm="0">
                                          <p:val>
                                            <p:strVal val="#ppt_h"/>
                                          </p:val>
                                        </p:tav>
                                        <p:tav tm="100000">
                                          <p:val>
                                            <p:strVal val="#ppt_h"/>
                                          </p:val>
                                        </p:tav>
                                      </p:tavLst>
                                    </p:anim>
                                  </p:childTnLst>
                                </p:cTn>
                              </p:par>
                              <p:par>
                                <p:cTn id="61" presetID="17" presetClass="entr" presetSubtype="8" fill="hold" grpId="0" nodeType="withEffect">
                                  <p:stCondLst>
                                    <p:cond delay="0"/>
                                  </p:stCondLst>
                                  <p:childTnLst>
                                    <p:set>
                                      <p:cBhvr>
                                        <p:cTn id="62" dur="1" fill="hold">
                                          <p:stCondLst>
                                            <p:cond delay="0"/>
                                          </p:stCondLst>
                                        </p:cTn>
                                        <p:tgtEl>
                                          <p:spTgt spid="1230851">
                                            <p:txEl>
                                              <p:pRg st="8" end="8"/>
                                            </p:txEl>
                                          </p:spTgt>
                                        </p:tgtEl>
                                        <p:attrNameLst>
                                          <p:attrName>style.visibility</p:attrName>
                                        </p:attrNameLst>
                                      </p:cBhvr>
                                      <p:to>
                                        <p:strVal val="visible"/>
                                      </p:to>
                                    </p:set>
                                    <p:anim calcmode="lin" valueType="num">
                                      <p:cBhvr>
                                        <p:cTn id="63" dur="500" fill="hold"/>
                                        <p:tgtEl>
                                          <p:spTgt spid="1230851">
                                            <p:txEl>
                                              <p:pRg st="8" end="8"/>
                                            </p:txEl>
                                          </p:spTgt>
                                        </p:tgtEl>
                                        <p:attrNameLst>
                                          <p:attrName>ppt_x</p:attrName>
                                        </p:attrNameLst>
                                      </p:cBhvr>
                                      <p:tavLst>
                                        <p:tav tm="0">
                                          <p:val>
                                            <p:strVal val="#ppt_x-#ppt_w/2"/>
                                          </p:val>
                                        </p:tav>
                                        <p:tav tm="100000">
                                          <p:val>
                                            <p:strVal val="#ppt_x"/>
                                          </p:val>
                                        </p:tav>
                                      </p:tavLst>
                                    </p:anim>
                                    <p:anim calcmode="lin" valueType="num">
                                      <p:cBhvr>
                                        <p:cTn id="64" dur="500" fill="hold"/>
                                        <p:tgtEl>
                                          <p:spTgt spid="1230851">
                                            <p:txEl>
                                              <p:pRg st="8" end="8"/>
                                            </p:txEl>
                                          </p:spTgt>
                                        </p:tgtEl>
                                        <p:attrNameLst>
                                          <p:attrName>ppt_y</p:attrName>
                                        </p:attrNameLst>
                                      </p:cBhvr>
                                      <p:tavLst>
                                        <p:tav tm="0">
                                          <p:val>
                                            <p:strVal val="#ppt_y"/>
                                          </p:val>
                                        </p:tav>
                                        <p:tav tm="100000">
                                          <p:val>
                                            <p:strVal val="#ppt_y"/>
                                          </p:val>
                                        </p:tav>
                                      </p:tavLst>
                                    </p:anim>
                                    <p:anim calcmode="lin" valueType="num">
                                      <p:cBhvr>
                                        <p:cTn id="65" dur="500" fill="hold"/>
                                        <p:tgtEl>
                                          <p:spTgt spid="1230851">
                                            <p:txEl>
                                              <p:pRg st="8" end="8"/>
                                            </p:txEl>
                                          </p:spTgt>
                                        </p:tgtEl>
                                        <p:attrNameLst>
                                          <p:attrName>ppt_w</p:attrName>
                                        </p:attrNameLst>
                                      </p:cBhvr>
                                      <p:tavLst>
                                        <p:tav tm="0">
                                          <p:val>
                                            <p:fltVal val="0"/>
                                          </p:val>
                                        </p:tav>
                                        <p:tav tm="100000">
                                          <p:val>
                                            <p:strVal val="#ppt_w"/>
                                          </p:val>
                                        </p:tav>
                                      </p:tavLst>
                                    </p:anim>
                                    <p:anim calcmode="lin" valueType="num">
                                      <p:cBhvr>
                                        <p:cTn id="66" dur="500" fill="hold"/>
                                        <p:tgtEl>
                                          <p:spTgt spid="1230851">
                                            <p:txEl>
                                              <p:pRg st="8" end="8"/>
                                            </p:txEl>
                                          </p:spTgt>
                                        </p:tgtEl>
                                        <p:attrNameLst>
                                          <p:attrName>ppt_h</p:attrName>
                                        </p:attrNameLst>
                                      </p:cBhvr>
                                      <p:tavLst>
                                        <p:tav tm="0">
                                          <p:val>
                                            <p:strVal val="#ppt_h"/>
                                          </p:val>
                                        </p:tav>
                                        <p:tav tm="100000">
                                          <p:val>
                                            <p:strVal val="#ppt_h"/>
                                          </p:val>
                                        </p:tav>
                                      </p:tavLst>
                                    </p:anim>
                                  </p:childTnLst>
                                </p:cTn>
                              </p:par>
                              <p:par>
                                <p:cTn id="67" presetID="17" presetClass="entr" presetSubtype="8" fill="hold" grpId="0" nodeType="withEffect">
                                  <p:stCondLst>
                                    <p:cond delay="0"/>
                                  </p:stCondLst>
                                  <p:childTnLst>
                                    <p:set>
                                      <p:cBhvr>
                                        <p:cTn id="68" dur="1" fill="hold">
                                          <p:stCondLst>
                                            <p:cond delay="0"/>
                                          </p:stCondLst>
                                        </p:cTn>
                                        <p:tgtEl>
                                          <p:spTgt spid="1230851">
                                            <p:txEl>
                                              <p:pRg st="9" end="9"/>
                                            </p:txEl>
                                          </p:spTgt>
                                        </p:tgtEl>
                                        <p:attrNameLst>
                                          <p:attrName>style.visibility</p:attrName>
                                        </p:attrNameLst>
                                      </p:cBhvr>
                                      <p:to>
                                        <p:strVal val="visible"/>
                                      </p:to>
                                    </p:set>
                                    <p:anim calcmode="lin" valueType="num">
                                      <p:cBhvr>
                                        <p:cTn id="69" dur="500" fill="hold"/>
                                        <p:tgtEl>
                                          <p:spTgt spid="1230851">
                                            <p:txEl>
                                              <p:pRg st="9" end="9"/>
                                            </p:txEl>
                                          </p:spTgt>
                                        </p:tgtEl>
                                        <p:attrNameLst>
                                          <p:attrName>ppt_x</p:attrName>
                                        </p:attrNameLst>
                                      </p:cBhvr>
                                      <p:tavLst>
                                        <p:tav tm="0">
                                          <p:val>
                                            <p:strVal val="#ppt_x-#ppt_w/2"/>
                                          </p:val>
                                        </p:tav>
                                        <p:tav tm="100000">
                                          <p:val>
                                            <p:strVal val="#ppt_x"/>
                                          </p:val>
                                        </p:tav>
                                      </p:tavLst>
                                    </p:anim>
                                    <p:anim calcmode="lin" valueType="num">
                                      <p:cBhvr>
                                        <p:cTn id="70" dur="500" fill="hold"/>
                                        <p:tgtEl>
                                          <p:spTgt spid="1230851">
                                            <p:txEl>
                                              <p:pRg st="9" end="9"/>
                                            </p:txEl>
                                          </p:spTgt>
                                        </p:tgtEl>
                                        <p:attrNameLst>
                                          <p:attrName>ppt_y</p:attrName>
                                        </p:attrNameLst>
                                      </p:cBhvr>
                                      <p:tavLst>
                                        <p:tav tm="0">
                                          <p:val>
                                            <p:strVal val="#ppt_y"/>
                                          </p:val>
                                        </p:tav>
                                        <p:tav tm="100000">
                                          <p:val>
                                            <p:strVal val="#ppt_y"/>
                                          </p:val>
                                        </p:tav>
                                      </p:tavLst>
                                    </p:anim>
                                    <p:anim calcmode="lin" valueType="num">
                                      <p:cBhvr>
                                        <p:cTn id="71" dur="500" fill="hold"/>
                                        <p:tgtEl>
                                          <p:spTgt spid="1230851">
                                            <p:txEl>
                                              <p:pRg st="9" end="9"/>
                                            </p:txEl>
                                          </p:spTgt>
                                        </p:tgtEl>
                                        <p:attrNameLst>
                                          <p:attrName>ppt_w</p:attrName>
                                        </p:attrNameLst>
                                      </p:cBhvr>
                                      <p:tavLst>
                                        <p:tav tm="0">
                                          <p:val>
                                            <p:fltVal val="0"/>
                                          </p:val>
                                        </p:tav>
                                        <p:tav tm="100000">
                                          <p:val>
                                            <p:strVal val="#ppt_w"/>
                                          </p:val>
                                        </p:tav>
                                      </p:tavLst>
                                    </p:anim>
                                    <p:anim calcmode="lin" valueType="num">
                                      <p:cBhvr>
                                        <p:cTn id="72" dur="500" fill="hold"/>
                                        <p:tgtEl>
                                          <p:spTgt spid="1230851">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850" grpId="0" autoUpdateAnimBg="0"/>
      <p:bldP spid="1230851"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82E7297-FA16-439E-A91D-7FFB9AC890A1}" type="slidenum">
              <a:rPr lang="en-US"/>
              <a:pPr/>
              <a:t>24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32898" name="Rectangle 2"/>
          <p:cNvSpPr>
            <a:spLocks noGrp="1" noChangeArrowheads="1"/>
          </p:cNvSpPr>
          <p:nvPr>
            <p:ph type="title"/>
          </p:nvPr>
        </p:nvSpPr>
        <p:spPr/>
        <p:txBody>
          <a:bodyPr/>
          <a:lstStyle/>
          <a:p>
            <a:r>
              <a:rPr lang="en-US"/>
              <a:t>Control Structures</a:t>
            </a:r>
          </a:p>
        </p:txBody>
      </p:sp>
      <p:sp>
        <p:nvSpPr>
          <p:cNvPr id="1232899" name="Rectangle 3"/>
          <p:cNvSpPr>
            <a:spLocks noGrp="1" noChangeArrowheads="1"/>
          </p:cNvSpPr>
          <p:nvPr>
            <p:ph type="body" idx="1"/>
          </p:nvPr>
        </p:nvSpPr>
        <p:spPr>
          <a:xfrm>
            <a:off x="381000" y="1447800"/>
            <a:ext cx="8382000" cy="5410200"/>
          </a:xfrm>
        </p:spPr>
        <p:txBody>
          <a:bodyPr/>
          <a:lstStyle/>
          <a:p>
            <a:r>
              <a:rPr lang="en-US"/>
              <a:t>Compound conditions use </a:t>
            </a:r>
            <a:r>
              <a:rPr lang="en-US">
                <a:solidFill>
                  <a:srgbClr val="99FF99"/>
                </a:solidFill>
              </a:rPr>
              <a:t>&amp;&amp;</a:t>
            </a:r>
            <a:r>
              <a:rPr lang="en-US"/>
              <a:t> (</a:t>
            </a:r>
            <a:r>
              <a:rPr lang="en-US" i="1"/>
              <a:t>and</a:t>
            </a:r>
            <a:r>
              <a:rPr lang="en-US"/>
              <a:t>) and </a:t>
            </a:r>
            <a:r>
              <a:rPr lang="en-US">
                <a:solidFill>
                  <a:srgbClr val="99FF99"/>
                </a:solidFill>
              </a:rPr>
              <a:t>||</a:t>
            </a:r>
            <a:r>
              <a:rPr lang="en-US"/>
              <a:t> (</a:t>
            </a:r>
            <a:r>
              <a:rPr lang="en-US" i="1"/>
              <a:t>or</a:t>
            </a:r>
            <a:r>
              <a:rPr lang="en-US"/>
              <a:t>):</a:t>
            </a:r>
          </a:p>
          <a:p>
            <a:pPr lvl="2">
              <a:buFontTx/>
              <a:buNone/>
            </a:pPr>
            <a:r>
              <a:rPr lang="en-US">
                <a:solidFill>
                  <a:srgbClr val="99FF99"/>
                </a:solidFill>
              </a:rPr>
              <a:t>if ((some condition) &amp;&amp; (another condition))</a:t>
            </a:r>
          </a:p>
          <a:p>
            <a:pPr lvl="2">
              <a:buFontTx/>
              <a:buNone/>
            </a:pPr>
            <a:r>
              <a:rPr lang="en-US">
                <a:solidFill>
                  <a:srgbClr val="99FF99"/>
                </a:solidFill>
              </a:rPr>
              <a:t>{ </a:t>
            </a:r>
          </a:p>
          <a:p>
            <a:pPr lvl="2">
              <a:buFontTx/>
              <a:buNone/>
            </a:pPr>
            <a:r>
              <a:rPr lang="en-US">
                <a:solidFill>
                  <a:srgbClr val="99FF99"/>
                </a:solidFill>
              </a:rPr>
              <a:t>    do something;</a:t>
            </a:r>
          </a:p>
          <a:p>
            <a:pPr lvl="2">
              <a:buFontTx/>
              <a:buNone/>
            </a:pPr>
            <a:r>
              <a:rPr lang="en-US">
                <a:solidFill>
                  <a:srgbClr val="99FF99"/>
                </a:solidFill>
              </a:rPr>
              <a:t>    do something;</a:t>
            </a:r>
          </a:p>
          <a:p>
            <a:pPr lvl="2">
              <a:buFontTx/>
              <a:buNone/>
            </a:pPr>
            <a:r>
              <a:rPr lang="en-US">
                <a:solidFill>
                  <a:srgbClr val="99FF99"/>
                </a:solidFill>
              </a:rPr>
              <a:t>}</a:t>
            </a:r>
          </a:p>
          <a:p>
            <a:pPr lvl="2">
              <a:buFontTx/>
              <a:buNone/>
            </a:pPr>
            <a:r>
              <a:rPr lang="en-US">
                <a:solidFill>
                  <a:srgbClr val="99FF99"/>
                </a:solidFill>
              </a:rPr>
              <a:t>else</a:t>
            </a:r>
          </a:p>
          <a:p>
            <a:pPr lvl="2">
              <a:buFontTx/>
              <a:buNone/>
            </a:pPr>
            <a:r>
              <a:rPr lang="en-US">
                <a:solidFill>
                  <a:srgbClr val="99FF99"/>
                </a:solidFill>
              </a:rPr>
              <a:t>{</a:t>
            </a:r>
          </a:p>
          <a:p>
            <a:pPr lvl="2">
              <a:buFontTx/>
              <a:buNone/>
            </a:pPr>
            <a:r>
              <a:rPr lang="en-US">
                <a:solidFill>
                  <a:srgbClr val="99FF99"/>
                </a:solidFill>
              </a:rPr>
              <a:t>    do something else;</a:t>
            </a:r>
          </a:p>
          <a:p>
            <a:pPr lvl="2">
              <a:buFontTx/>
              <a:buNone/>
            </a:pPr>
            <a:r>
              <a:rPr lang="en-US">
                <a:solidFill>
                  <a:srgbClr val="99FF99"/>
                </a:solidFill>
              </a:rPr>
              <a:t>}</a:t>
            </a:r>
            <a:endParaRPr lang="en-US"/>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32899">
                                            <p:txEl>
                                              <p:pRg st="0" end="0"/>
                                            </p:txEl>
                                          </p:spTgt>
                                        </p:tgtEl>
                                        <p:attrNameLst>
                                          <p:attrName>style.visibility</p:attrName>
                                        </p:attrNameLst>
                                      </p:cBhvr>
                                      <p:to>
                                        <p:strVal val="visible"/>
                                      </p:to>
                                    </p:set>
                                    <p:anim calcmode="lin" valueType="num">
                                      <p:cBhvr>
                                        <p:cTn id="7" dur="500" fill="hold"/>
                                        <p:tgtEl>
                                          <p:spTgt spid="1232899">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23289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232899">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232899">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232899">
                                            <p:txEl>
                                              <p:pRg st="1" end="1"/>
                                            </p:txEl>
                                          </p:spTgt>
                                        </p:tgtEl>
                                        <p:attrNameLst>
                                          <p:attrName>style.visibility</p:attrName>
                                        </p:attrNameLst>
                                      </p:cBhvr>
                                      <p:to>
                                        <p:strVal val="visible"/>
                                      </p:to>
                                    </p:set>
                                    <p:anim calcmode="lin" valueType="num">
                                      <p:cBhvr>
                                        <p:cTn id="13" dur="500" fill="hold"/>
                                        <p:tgtEl>
                                          <p:spTgt spid="1232899">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232899">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23289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232899">
                                            <p:txEl>
                                              <p:pRg st="1" end="1"/>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232899">
                                            <p:txEl>
                                              <p:pRg st="2" end="2"/>
                                            </p:txEl>
                                          </p:spTgt>
                                        </p:tgtEl>
                                        <p:attrNameLst>
                                          <p:attrName>style.visibility</p:attrName>
                                        </p:attrNameLst>
                                      </p:cBhvr>
                                      <p:to>
                                        <p:strVal val="visible"/>
                                      </p:to>
                                    </p:set>
                                    <p:anim calcmode="lin" valueType="num">
                                      <p:cBhvr>
                                        <p:cTn id="19" dur="500" fill="hold"/>
                                        <p:tgtEl>
                                          <p:spTgt spid="1232899">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1232899">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123289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232899">
                                            <p:txEl>
                                              <p:pRg st="2" end="2"/>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232899">
                                            <p:txEl>
                                              <p:pRg st="3" end="3"/>
                                            </p:txEl>
                                          </p:spTgt>
                                        </p:tgtEl>
                                        <p:attrNameLst>
                                          <p:attrName>style.visibility</p:attrName>
                                        </p:attrNameLst>
                                      </p:cBhvr>
                                      <p:to>
                                        <p:strVal val="visible"/>
                                      </p:to>
                                    </p:set>
                                    <p:anim calcmode="lin" valueType="num">
                                      <p:cBhvr>
                                        <p:cTn id="25" dur="500" fill="hold"/>
                                        <p:tgtEl>
                                          <p:spTgt spid="1232899">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1232899">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1232899">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232899">
                                            <p:txEl>
                                              <p:pRg st="3" end="3"/>
                                            </p:txEl>
                                          </p:spTgt>
                                        </p:tgtEl>
                                        <p:attrNameLst>
                                          <p:attrName>ppt_h</p:attrName>
                                        </p:attrNameLst>
                                      </p:cBhvr>
                                      <p:tavLst>
                                        <p:tav tm="0">
                                          <p:val>
                                            <p:strVal val="#ppt_h"/>
                                          </p:val>
                                        </p:tav>
                                        <p:tav tm="100000">
                                          <p:val>
                                            <p:strVal val="#ppt_h"/>
                                          </p:val>
                                        </p:tav>
                                      </p:tavLst>
                                    </p:anim>
                                  </p:childTnLst>
                                </p:cTn>
                              </p:par>
                              <p:par>
                                <p:cTn id="29" presetID="17" presetClass="entr" presetSubtype="8" fill="hold" grpId="0" nodeType="withEffect">
                                  <p:stCondLst>
                                    <p:cond delay="0"/>
                                  </p:stCondLst>
                                  <p:childTnLst>
                                    <p:set>
                                      <p:cBhvr>
                                        <p:cTn id="30" dur="1" fill="hold">
                                          <p:stCondLst>
                                            <p:cond delay="0"/>
                                          </p:stCondLst>
                                        </p:cTn>
                                        <p:tgtEl>
                                          <p:spTgt spid="1232899">
                                            <p:txEl>
                                              <p:pRg st="4" end="4"/>
                                            </p:txEl>
                                          </p:spTgt>
                                        </p:tgtEl>
                                        <p:attrNameLst>
                                          <p:attrName>style.visibility</p:attrName>
                                        </p:attrNameLst>
                                      </p:cBhvr>
                                      <p:to>
                                        <p:strVal val="visible"/>
                                      </p:to>
                                    </p:set>
                                    <p:anim calcmode="lin" valueType="num">
                                      <p:cBhvr>
                                        <p:cTn id="31" dur="500" fill="hold"/>
                                        <p:tgtEl>
                                          <p:spTgt spid="1232899">
                                            <p:txEl>
                                              <p:pRg st="4" end="4"/>
                                            </p:txEl>
                                          </p:spTgt>
                                        </p:tgtEl>
                                        <p:attrNameLst>
                                          <p:attrName>ppt_x</p:attrName>
                                        </p:attrNameLst>
                                      </p:cBhvr>
                                      <p:tavLst>
                                        <p:tav tm="0">
                                          <p:val>
                                            <p:strVal val="#ppt_x-#ppt_w/2"/>
                                          </p:val>
                                        </p:tav>
                                        <p:tav tm="100000">
                                          <p:val>
                                            <p:strVal val="#ppt_x"/>
                                          </p:val>
                                        </p:tav>
                                      </p:tavLst>
                                    </p:anim>
                                    <p:anim calcmode="lin" valueType="num">
                                      <p:cBhvr>
                                        <p:cTn id="32" dur="500" fill="hold"/>
                                        <p:tgtEl>
                                          <p:spTgt spid="1232899">
                                            <p:txEl>
                                              <p:pRg st="4" end="4"/>
                                            </p:txEl>
                                          </p:spTgt>
                                        </p:tgtEl>
                                        <p:attrNameLst>
                                          <p:attrName>ppt_y</p:attrName>
                                        </p:attrNameLst>
                                      </p:cBhvr>
                                      <p:tavLst>
                                        <p:tav tm="0">
                                          <p:val>
                                            <p:strVal val="#ppt_y"/>
                                          </p:val>
                                        </p:tav>
                                        <p:tav tm="100000">
                                          <p:val>
                                            <p:strVal val="#ppt_y"/>
                                          </p:val>
                                        </p:tav>
                                      </p:tavLst>
                                    </p:anim>
                                    <p:anim calcmode="lin" valueType="num">
                                      <p:cBhvr>
                                        <p:cTn id="33" dur="500" fill="hold"/>
                                        <p:tgtEl>
                                          <p:spTgt spid="1232899">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1232899">
                                            <p:txEl>
                                              <p:pRg st="4" end="4"/>
                                            </p:txEl>
                                          </p:spTgt>
                                        </p:tgtEl>
                                        <p:attrNameLst>
                                          <p:attrName>ppt_h</p:attrName>
                                        </p:attrNameLst>
                                      </p:cBhvr>
                                      <p:tavLst>
                                        <p:tav tm="0">
                                          <p:val>
                                            <p:strVal val="#ppt_h"/>
                                          </p:val>
                                        </p:tav>
                                        <p:tav tm="100000">
                                          <p:val>
                                            <p:strVal val="#ppt_h"/>
                                          </p:val>
                                        </p:tav>
                                      </p:tavLst>
                                    </p:anim>
                                  </p:childTnLst>
                                </p:cTn>
                              </p:par>
                              <p:par>
                                <p:cTn id="35" presetID="17" presetClass="entr" presetSubtype="8" fill="hold" grpId="0" nodeType="withEffect">
                                  <p:stCondLst>
                                    <p:cond delay="0"/>
                                  </p:stCondLst>
                                  <p:childTnLst>
                                    <p:set>
                                      <p:cBhvr>
                                        <p:cTn id="36" dur="1" fill="hold">
                                          <p:stCondLst>
                                            <p:cond delay="0"/>
                                          </p:stCondLst>
                                        </p:cTn>
                                        <p:tgtEl>
                                          <p:spTgt spid="1232899">
                                            <p:txEl>
                                              <p:pRg st="5" end="5"/>
                                            </p:txEl>
                                          </p:spTgt>
                                        </p:tgtEl>
                                        <p:attrNameLst>
                                          <p:attrName>style.visibility</p:attrName>
                                        </p:attrNameLst>
                                      </p:cBhvr>
                                      <p:to>
                                        <p:strVal val="visible"/>
                                      </p:to>
                                    </p:set>
                                    <p:anim calcmode="lin" valueType="num">
                                      <p:cBhvr>
                                        <p:cTn id="37" dur="500" fill="hold"/>
                                        <p:tgtEl>
                                          <p:spTgt spid="1232899">
                                            <p:txEl>
                                              <p:pRg st="5" end="5"/>
                                            </p:txEl>
                                          </p:spTgt>
                                        </p:tgtEl>
                                        <p:attrNameLst>
                                          <p:attrName>ppt_x</p:attrName>
                                        </p:attrNameLst>
                                      </p:cBhvr>
                                      <p:tavLst>
                                        <p:tav tm="0">
                                          <p:val>
                                            <p:strVal val="#ppt_x-#ppt_w/2"/>
                                          </p:val>
                                        </p:tav>
                                        <p:tav tm="100000">
                                          <p:val>
                                            <p:strVal val="#ppt_x"/>
                                          </p:val>
                                        </p:tav>
                                      </p:tavLst>
                                    </p:anim>
                                    <p:anim calcmode="lin" valueType="num">
                                      <p:cBhvr>
                                        <p:cTn id="38" dur="500" fill="hold"/>
                                        <p:tgtEl>
                                          <p:spTgt spid="1232899">
                                            <p:txEl>
                                              <p:pRg st="5" end="5"/>
                                            </p:txEl>
                                          </p:spTgt>
                                        </p:tgtEl>
                                        <p:attrNameLst>
                                          <p:attrName>ppt_y</p:attrName>
                                        </p:attrNameLst>
                                      </p:cBhvr>
                                      <p:tavLst>
                                        <p:tav tm="0">
                                          <p:val>
                                            <p:strVal val="#ppt_y"/>
                                          </p:val>
                                        </p:tav>
                                        <p:tav tm="100000">
                                          <p:val>
                                            <p:strVal val="#ppt_y"/>
                                          </p:val>
                                        </p:tav>
                                      </p:tavLst>
                                    </p:anim>
                                    <p:anim calcmode="lin" valueType="num">
                                      <p:cBhvr>
                                        <p:cTn id="39" dur="500" fill="hold"/>
                                        <p:tgtEl>
                                          <p:spTgt spid="1232899">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1232899">
                                            <p:txEl>
                                              <p:pRg st="5" end="5"/>
                                            </p:txEl>
                                          </p:spTgt>
                                        </p:tgtEl>
                                        <p:attrNameLst>
                                          <p:attrName>ppt_h</p:attrName>
                                        </p:attrNameLst>
                                      </p:cBhvr>
                                      <p:tavLst>
                                        <p:tav tm="0">
                                          <p:val>
                                            <p:strVal val="#ppt_h"/>
                                          </p:val>
                                        </p:tav>
                                        <p:tav tm="100000">
                                          <p:val>
                                            <p:strVal val="#ppt_h"/>
                                          </p:val>
                                        </p:tav>
                                      </p:tavLst>
                                    </p:anim>
                                  </p:childTnLst>
                                </p:cTn>
                              </p:par>
                              <p:par>
                                <p:cTn id="41" presetID="17" presetClass="entr" presetSubtype="8" fill="hold" grpId="0" nodeType="withEffect">
                                  <p:stCondLst>
                                    <p:cond delay="0"/>
                                  </p:stCondLst>
                                  <p:childTnLst>
                                    <p:set>
                                      <p:cBhvr>
                                        <p:cTn id="42" dur="1" fill="hold">
                                          <p:stCondLst>
                                            <p:cond delay="0"/>
                                          </p:stCondLst>
                                        </p:cTn>
                                        <p:tgtEl>
                                          <p:spTgt spid="1232899">
                                            <p:txEl>
                                              <p:pRg st="6" end="6"/>
                                            </p:txEl>
                                          </p:spTgt>
                                        </p:tgtEl>
                                        <p:attrNameLst>
                                          <p:attrName>style.visibility</p:attrName>
                                        </p:attrNameLst>
                                      </p:cBhvr>
                                      <p:to>
                                        <p:strVal val="visible"/>
                                      </p:to>
                                    </p:set>
                                    <p:anim calcmode="lin" valueType="num">
                                      <p:cBhvr>
                                        <p:cTn id="43" dur="500" fill="hold"/>
                                        <p:tgtEl>
                                          <p:spTgt spid="1232899">
                                            <p:txEl>
                                              <p:pRg st="6" end="6"/>
                                            </p:txEl>
                                          </p:spTgt>
                                        </p:tgtEl>
                                        <p:attrNameLst>
                                          <p:attrName>ppt_x</p:attrName>
                                        </p:attrNameLst>
                                      </p:cBhvr>
                                      <p:tavLst>
                                        <p:tav tm="0">
                                          <p:val>
                                            <p:strVal val="#ppt_x-#ppt_w/2"/>
                                          </p:val>
                                        </p:tav>
                                        <p:tav tm="100000">
                                          <p:val>
                                            <p:strVal val="#ppt_x"/>
                                          </p:val>
                                        </p:tav>
                                      </p:tavLst>
                                    </p:anim>
                                    <p:anim calcmode="lin" valueType="num">
                                      <p:cBhvr>
                                        <p:cTn id="44" dur="500" fill="hold"/>
                                        <p:tgtEl>
                                          <p:spTgt spid="1232899">
                                            <p:txEl>
                                              <p:pRg st="6" end="6"/>
                                            </p:txEl>
                                          </p:spTgt>
                                        </p:tgtEl>
                                        <p:attrNameLst>
                                          <p:attrName>ppt_y</p:attrName>
                                        </p:attrNameLst>
                                      </p:cBhvr>
                                      <p:tavLst>
                                        <p:tav tm="0">
                                          <p:val>
                                            <p:strVal val="#ppt_y"/>
                                          </p:val>
                                        </p:tav>
                                        <p:tav tm="100000">
                                          <p:val>
                                            <p:strVal val="#ppt_y"/>
                                          </p:val>
                                        </p:tav>
                                      </p:tavLst>
                                    </p:anim>
                                    <p:anim calcmode="lin" valueType="num">
                                      <p:cBhvr>
                                        <p:cTn id="45" dur="500" fill="hold"/>
                                        <p:tgtEl>
                                          <p:spTgt spid="1232899">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1232899">
                                            <p:txEl>
                                              <p:pRg st="6" end="6"/>
                                            </p:txEl>
                                          </p:spTgt>
                                        </p:tgtEl>
                                        <p:attrNameLst>
                                          <p:attrName>ppt_h</p:attrName>
                                        </p:attrNameLst>
                                      </p:cBhvr>
                                      <p:tavLst>
                                        <p:tav tm="0">
                                          <p:val>
                                            <p:strVal val="#ppt_h"/>
                                          </p:val>
                                        </p:tav>
                                        <p:tav tm="100000">
                                          <p:val>
                                            <p:strVal val="#ppt_h"/>
                                          </p:val>
                                        </p:tav>
                                      </p:tavLst>
                                    </p:anim>
                                  </p:childTnLst>
                                </p:cTn>
                              </p:par>
                              <p:par>
                                <p:cTn id="47" presetID="17" presetClass="entr" presetSubtype="8" fill="hold" grpId="0" nodeType="withEffect">
                                  <p:stCondLst>
                                    <p:cond delay="0"/>
                                  </p:stCondLst>
                                  <p:childTnLst>
                                    <p:set>
                                      <p:cBhvr>
                                        <p:cTn id="48" dur="1" fill="hold">
                                          <p:stCondLst>
                                            <p:cond delay="0"/>
                                          </p:stCondLst>
                                        </p:cTn>
                                        <p:tgtEl>
                                          <p:spTgt spid="1232899">
                                            <p:txEl>
                                              <p:pRg st="7" end="7"/>
                                            </p:txEl>
                                          </p:spTgt>
                                        </p:tgtEl>
                                        <p:attrNameLst>
                                          <p:attrName>style.visibility</p:attrName>
                                        </p:attrNameLst>
                                      </p:cBhvr>
                                      <p:to>
                                        <p:strVal val="visible"/>
                                      </p:to>
                                    </p:set>
                                    <p:anim calcmode="lin" valueType="num">
                                      <p:cBhvr>
                                        <p:cTn id="49" dur="500" fill="hold"/>
                                        <p:tgtEl>
                                          <p:spTgt spid="1232899">
                                            <p:txEl>
                                              <p:pRg st="7" end="7"/>
                                            </p:txEl>
                                          </p:spTgt>
                                        </p:tgtEl>
                                        <p:attrNameLst>
                                          <p:attrName>ppt_x</p:attrName>
                                        </p:attrNameLst>
                                      </p:cBhvr>
                                      <p:tavLst>
                                        <p:tav tm="0">
                                          <p:val>
                                            <p:strVal val="#ppt_x-#ppt_w/2"/>
                                          </p:val>
                                        </p:tav>
                                        <p:tav tm="100000">
                                          <p:val>
                                            <p:strVal val="#ppt_x"/>
                                          </p:val>
                                        </p:tav>
                                      </p:tavLst>
                                    </p:anim>
                                    <p:anim calcmode="lin" valueType="num">
                                      <p:cBhvr>
                                        <p:cTn id="50" dur="500" fill="hold"/>
                                        <p:tgtEl>
                                          <p:spTgt spid="1232899">
                                            <p:txEl>
                                              <p:pRg st="7" end="7"/>
                                            </p:txEl>
                                          </p:spTgt>
                                        </p:tgtEl>
                                        <p:attrNameLst>
                                          <p:attrName>ppt_y</p:attrName>
                                        </p:attrNameLst>
                                      </p:cBhvr>
                                      <p:tavLst>
                                        <p:tav tm="0">
                                          <p:val>
                                            <p:strVal val="#ppt_y"/>
                                          </p:val>
                                        </p:tav>
                                        <p:tav tm="100000">
                                          <p:val>
                                            <p:strVal val="#ppt_y"/>
                                          </p:val>
                                        </p:tav>
                                      </p:tavLst>
                                    </p:anim>
                                    <p:anim calcmode="lin" valueType="num">
                                      <p:cBhvr>
                                        <p:cTn id="51" dur="500" fill="hold"/>
                                        <p:tgtEl>
                                          <p:spTgt spid="1232899">
                                            <p:txEl>
                                              <p:pRg st="7" end="7"/>
                                            </p:txEl>
                                          </p:spTgt>
                                        </p:tgtEl>
                                        <p:attrNameLst>
                                          <p:attrName>ppt_w</p:attrName>
                                        </p:attrNameLst>
                                      </p:cBhvr>
                                      <p:tavLst>
                                        <p:tav tm="0">
                                          <p:val>
                                            <p:fltVal val="0"/>
                                          </p:val>
                                        </p:tav>
                                        <p:tav tm="100000">
                                          <p:val>
                                            <p:strVal val="#ppt_w"/>
                                          </p:val>
                                        </p:tav>
                                      </p:tavLst>
                                    </p:anim>
                                    <p:anim calcmode="lin" valueType="num">
                                      <p:cBhvr>
                                        <p:cTn id="52" dur="500" fill="hold"/>
                                        <p:tgtEl>
                                          <p:spTgt spid="1232899">
                                            <p:txEl>
                                              <p:pRg st="7" end="7"/>
                                            </p:txEl>
                                          </p:spTgt>
                                        </p:tgtEl>
                                        <p:attrNameLst>
                                          <p:attrName>ppt_h</p:attrName>
                                        </p:attrNameLst>
                                      </p:cBhvr>
                                      <p:tavLst>
                                        <p:tav tm="0">
                                          <p:val>
                                            <p:strVal val="#ppt_h"/>
                                          </p:val>
                                        </p:tav>
                                        <p:tav tm="100000">
                                          <p:val>
                                            <p:strVal val="#ppt_h"/>
                                          </p:val>
                                        </p:tav>
                                      </p:tavLst>
                                    </p:anim>
                                  </p:childTnLst>
                                </p:cTn>
                              </p:par>
                              <p:par>
                                <p:cTn id="53" presetID="17" presetClass="entr" presetSubtype="8" fill="hold" grpId="0" nodeType="withEffect">
                                  <p:stCondLst>
                                    <p:cond delay="0"/>
                                  </p:stCondLst>
                                  <p:childTnLst>
                                    <p:set>
                                      <p:cBhvr>
                                        <p:cTn id="54" dur="1" fill="hold">
                                          <p:stCondLst>
                                            <p:cond delay="0"/>
                                          </p:stCondLst>
                                        </p:cTn>
                                        <p:tgtEl>
                                          <p:spTgt spid="1232899">
                                            <p:txEl>
                                              <p:pRg st="8" end="8"/>
                                            </p:txEl>
                                          </p:spTgt>
                                        </p:tgtEl>
                                        <p:attrNameLst>
                                          <p:attrName>style.visibility</p:attrName>
                                        </p:attrNameLst>
                                      </p:cBhvr>
                                      <p:to>
                                        <p:strVal val="visible"/>
                                      </p:to>
                                    </p:set>
                                    <p:anim calcmode="lin" valueType="num">
                                      <p:cBhvr>
                                        <p:cTn id="55" dur="500" fill="hold"/>
                                        <p:tgtEl>
                                          <p:spTgt spid="1232899">
                                            <p:txEl>
                                              <p:pRg st="8" end="8"/>
                                            </p:txEl>
                                          </p:spTgt>
                                        </p:tgtEl>
                                        <p:attrNameLst>
                                          <p:attrName>ppt_x</p:attrName>
                                        </p:attrNameLst>
                                      </p:cBhvr>
                                      <p:tavLst>
                                        <p:tav tm="0">
                                          <p:val>
                                            <p:strVal val="#ppt_x-#ppt_w/2"/>
                                          </p:val>
                                        </p:tav>
                                        <p:tav tm="100000">
                                          <p:val>
                                            <p:strVal val="#ppt_x"/>
                                          </p:val>
                                        </p:tav>
                                      </p:tavLst>
                                    </p:anim>
                                    <p:anim calcmode="lin" valueType="num">
                                      <p:cBhvr>
                                        <p:cTn id="56" dur="500" fill="hold"/>
                                        <p:tgtEl>
                                          <p:spTgt spid="1232899">
                                            <p:txEl>
                                              <p:pRg st="8" end="8"/>
                                            </p:txEl>
                                          </p:spTgt>
                                        </p:tgtEl>
                                        <p:attrNameLst>
                                          <p:attrName>ppt_y</p:attrName>
                                        </p:attrNameLst>
                                      </p:cBhvr>
                                      <p:tavLst>
                                        <p:tav tm="0">
                                          <p:val>
                                            <p:strVal val="#ppt_y"/>
                                          </p:val>
                                        </p:tav>
                                        <p:tav tm="100000">
                                          <p:val>
                                            <p:strVal val="#ppt_y"/>
                                          </p:val>
                                        </p:tav>
                                      </p:tavLst>
                                    </p:anim>
                                    <p:anim calcmode="lin" valueType="num">
                                      <p:cBhvr>
                                        <p:cTn id="57" dur="500" fill="hold"/>
                                        <p:tgtEl>
                                          <p:spTgt spid="1232899">
                                            <p:txEl>
                                              <p:pRg st="8" end="8"/>
                                            </p:txEl>
                                          </p:spTgt>
                                        </p:tgtEl>
                                        <p:attrNameLst>
                                          <p:attrName>ppt_w</p:attrName>
                                        </p:attrNameLst>
                                      </p:cBhvr>
                                      <p:tavLst>
                                        <p:tav tm="0">
                                          <p:val>
                                            <p:fltVal val="0"/>
                                          </p:val>
                                        </p:tav>
                                        <p:tav tm="100000">
                                          <p:val>
                                            <p:strVal val="#ppt_w"/>
                                          </p:val>
                                        </p:tav>
                                      </p:tavLst>
                                    </p:anim>
                                    <p:anim calcmode="lin" valueType="num">
                                      <p:cBhvr>
                                        <p:cTn id="58" dur="500" fill="hold"/>
                                        <p:tgtEl>
                                          <p:spTgt spid="1232899">
                                            <p:txEl>
                                              <p:pRg st="8" end="8"/>
                                            </p:txEl>
                                          </p:spTgt>
                                        </p:tgtEl>
                                        <p:attrNameLst>
                                          <p:attrName>ppt_h</p:attrName>
                                        </p:attrNameLst>
                                      </p:cBhvr>
                                      <p:tavLst>
                                        <p:tav tm="0">
                                          <p:val>
                                            <p:strVal val="#ppt_h"/>
                                          </p:val>
                                        </p:tav>
                                        <p:tav tm="100000">
                                          <p:val>
                                            <p:strVal val="#ppt_h"/>
                                          </p:val>
                                        </p:tav>
                                      </p:tavLst>
                                    </p:anim>
                                  </p:childTnLst>
                                </p:cTn>
                              </p:par>
                              <p:par>
                                <p:cTn id="59" presetID="17" presetClass="entr" presetSubtype="8" fill="hold" grpId="0" nodeType="withEffect">
                                  <p:stCondLst>
                                    <p:cond delay="0"/>
                                  </p:stCondLst>
                                  <p:childTnLst>
                                    <p:set>
                                      <p:cBhvr>
                                        <p:cTn id="60" dur="1" fill="hold">
                                          <p:stCondLst>
                                            <p:cond delay="0"/>
                                          </p:stCondLst>
                                        </p:cTn>
                                        <p:tgtEl>
                                          <p:spTgt spid="1232899">
                                            <p:txEl>
                                              <p:pRg st="9" end="9"/>
                                            </p:txEl>
                                          </p:spTgt>
                                        </p:tgtEl>
                                        <p:attrNameLst>
                                          <p:attrName>style.visibility</p:attrName>
                                        </p:attrNameLst>
                                      </p:cBhvr>
                                      <p:to>
                                        <p:strVal val="visible"/>
                                      </p:to>
                                    </p:set>
                                    <p:anim calcmode="lin" valueType="num">
                                      <p:cBhvr>
                                        <p:cTn id="61" dur="500" fill="hold"/>
                                        <p:tgtEl>
                                          <p:spTgt spid="1232899">
                                            <p:txEl>
                                              <p:pRg st="9" end="9"/>
                                            </p:txEl>
                                          </p:spTgt>
                                        </p:tgtEl>
                                        <p:attrNameLst>
                                          <p:attrName>ppt_x</p:attrName>
                                        </p:attrNameLst>
                                      </p:cBhvr>
                                      <p:tavLst>
                                        <p:tav tm="0">
                                          <p:val>
                                            <p:strVal val="#ppt_x-#ppt_w/2"/>
                                          </p:val>
                                        </p:tav>
                                        <p:tav tm="100000">
                                          <p:val>
                                            <p:strVal val="#ppt_x"/>
                                          </p:val>
                                        </p:tav>
                                      </p:tavLst>
                                    </p:anim>
                                    <p:anim calcmode="lin" valueType="num">
                                      <p:cBhvr>
                                        <p:cTn id="62" dur="500" fill="hold"/>
                                        <p:tgtEl>
                                          <p:spTgt spid="1232899">
                                            <p:txEl>
                                              <p:pRg st="9" end="9"/>
                                            </p:txEl>
                                          </p:spTgt>
                                        </p:tgtEl>
                                        <p:attrNameLst>
                                          <p:attrName>ppt_y</p:attrName>
                                        </p:attrNameLst>
                                      </p:cBhvr>
                                      <p:tavLst>
                                        <p:tav tm="0">
                                          <p:val>
                                            <p:strVal val="#ppt_y"/>
                                          </p:val>
                                        </p:tav>
                                        <p:tav tm="100000">
                                          <p:val>
                                            <p:strVal val="#ppt_y"/>
                                          </p:val>
                                        </p:tav>
                                      </p:tavLst>
                                    </p:anim>
                                    <p:anim calcmode="lin" valueType="num">
                                      <p:cBhvr>
                                        <p:cTn id="63" dur="500" fill="hold"/>
                                        <p:tgtEl>
                                          <p:spTgt spid="1232899">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1232899">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89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0AEBCD8-DDBD-48FF-A69C-0CD603C209B9}" type="slidenum">
              <a:rPr lang="en-US"/>
              <a:pPr/>
              <a:t>25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38370" name="Rectangle 1026"/>
          <p:cNvSpPr>
            <a:spLocks noGrp="1" noChangeArrowheads="1"/>
          </p:cNvSpPr>
          <p:nvPr>
            <p:ph type="title"/>
          </p:nvPr>
        </p:nvSpPr>
        <p:spPr/>
        <p:txBody>
          <a:bodyPr/>
          <a:lstStyle/>
          <a:p>
            <a:r>
              <a:rPr lang="en-US"/>
              <a:t>Control Structures</a:t>
            </a:r>
          </a:p>
        </p:txBody>
      </p:sp>
      <p:sp>
        <p:nvSpPr>
          <p:cNvPr id="1338371" name="Rectangle 1027"/>
          <p:cNvSpPr>
            <a:spLocks noGrp="1" noChangeArrowheads="1"/>
          </p:cNvSpPr>
          <p:nvPr>
            <p:ph type="body" idx="1"/>
          </p:nvPr>
        </p:nvSpPr>
        <p:spPr/>
        <p:txBody>
          <a:bodyPr/>
          <a:lstStyle/>
          <a:p>
            <a:r>
              <a:rPr lang="en-US">
                <a:solidFill>
                  <a:srgbClr val="99FF99"/>
                </a:solidFill>
              </a:rPr>
              <a:t>else if</a:t>
            </a:r>
            <a:r>
              <a:rPr lang="en-US"/>
              <a:t> – used to implement a “case” structure using </a:t>
            </a:r>
            <a:r>
              <a:rPr lang="en-US" i="1"/>
              <a:t>multiple variables</a:t>
            </a:r>
            <a:r>
              <a:rPr lang="en-US"/>
              <a:t>; that is, more than two different conditions.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9397" name="Text Box 5"/>
          <p:cNvSpPr txBox="1">
            <a:spLocks noChangeArrowheads="1"/>
          </p:cNvSpPr>
          <p:nvPr/>
        </p:nvSpPr>
        <p:spPr bwMode="auto">
          <a:xfrm>
            <a:off x="533400" y="228600"/>
            <a:ext cx="8610600" cy="68468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857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solidFill>
                  <a:srgbClr val="99FF99"/>
                </a:solidFill>
              </a:rPr>
              <a:t>if ( inputNum =</a:t>
            </a:r>
            <a:r>
              <a:rPr lang="en-US" sz="1000">
                <a:solidFill>
                  <a:srgbClr val="99FF99"/>
                </a:solidFill>
              </a:rPr>
              <a:t> </a:t>
            </a:r>
            <a:r>
              <a:rPr lang="en-US">
                <a:solidFill>
                  <a:srgbClr val="99FF99"/>
                </a:solidFill>
              </a:rPr>
              <a:t>= ' ')</a:t>
            </a:r>
          </a:p>
          <a:p>
            <a:pPr algn="l"/>
            <a:r>
              <a:rPr lang="en-US">
                <a:solidFill>
                  <a:srgbClr val="99FF99"/>
                </a:solidFill>
              </a:rPr>
              <a:t>{</a:t>
            </a:r>
          </a:p>
          <a:p>
            <a:pPr algn="l"/>
            <a:r>
              <a:rPr lang="en-US">
                <a:solidFill>
                  <a:srgbClr val="99FF99"/>
                </a:solidFill>
              </a:rPr>
              <a:t>    alert (' Please enter a valid number between 0 and 100.');</a:t>
            </a:r>
          </a:p>
          <a:p>
            <a:pPr algn="l"/>
            <a:r>
              <a:rPr lang="en-US">
                <a:solidFill>
                  <a:srgbClr val="99FF99"/>
                </a:solidFill>
              </a:rPr>
              <a:t>}</a:t>
            </a:r>
          </a:p>
          <a:p>
            <a:pPr algn="l"/>
            <a:r>
              <a:rPr lang="en-US">
                <a:solidFill>
                  <a:srgbClr val="99FF99"/>
                </a:solidFill>
              </a:rPr>
              <a:t>else if ( inputNum  &lt;=  0 )</a:t>
            </a:r>
          </a:p>
          <a:p>
            <a:pPr algn="l"/>
            <a:r>
              <a:rPr lang="en-US">
                <a:solidFill>
                  <a:srgbClr val="99FF99"/>
                </a:solidFill>
              </a:rPr>
              <a:t>{</a:t>
            </a:r>
          </a:p>
          <a:p>
            <a:pPr algn="l"/>
            <a:r>
              <a:rPr lang="en-US">
                <a:solidFill>
                  <a:srgbClr val="99FF99"/>
                </a:solidFill>
              </a:rPr>
              <a:t>     alert (' Negative numbers and 0 are not allowed. ');</a:t>
            </a:r>
          </a:p>
          <a:p>
            <a:pPr algn="l"/>
            <a:r>
              <a:rPr lang="en-US">
                <a:solidFill>
                  <a:srgbClr val="99FF99"/>
                </a:solidFill>
              </a:rPr>
              <a:t>} </a:t>
            </a:r>
          </a:p>
          <a:p>
            <a:pPr algn="l"/>
            <a:r>
              <a:rPr lang="en-US">
                <a:solidFill>
                  <a:srgbClr val="99FF99"/>
                </a:solidFill>
              </a:rPr>
              <a:t>else if ( inputNum &gt; 100 )</a:t>
            </a:r>
          </a:p>
          <a:p>
            <a:pPr algn="l"/>
            <a:r>
              <a:rPr lang="en-US">
                <a:solidFill>
                  <a:srgbClr val="99FF99"/>
                </a:solidFill>
              </a:rPr>
              <a:t>{</a:t>
            </a:r>
          </a:p>
          <a:p>
            <a:pPr algn="l"/>
            <a:r>
              <a:rPr lang="en-US">
                <a:solidFill>
                  <a:srgbClr val="99FF99"/>
                </a:solidFill>
              </a:rPr>
              <a:t>     alert (' Number is too large; please try again. ');</a:t>
            </a:r>
          </a:p>
          <a:p>
            <a:pPr algn="l"/>
            <a:r>
              <a:rPr lang="en-US">
                <a:solidFill>
                  <a:srgbClr val="99FF99"/>
                </a:solidFill>
              </a:rPr>
              <a:t>}</a:t>
            </a:r>
          </a:p>
          <a:p>
            <a:pPr algn="l"/>
            <a:r>
              <a:rPr lang="en-US">
                <a:solidFill>
                  <a:srgbClr val="99FF99"/>
                </a:solidFill>
              </a:rPr>
              <a:t>else</a:t>
            </a:r>
          </a:p>
          <a:p>
            <a:pPr algn="l"/>
            <a:r>
              <a:rPr lang="en-US">
                <a:solidFill>
                  <a:srgbClr val="99FF99"/>
                </a:solidFill>
              </a:rPr>
              <a:t>{</a:t>
            </a:r>
          </a:p>
          <a:p>
            <a:pPr algn="l"/>
            <a:r>
              <a:rPr lang="en-US">
                <a:solidFill>
                  <a:srgbClr val="99FF99"/>
                </a:solidFill>
              </a:rPr>
              <a:t>     alert (' Thank you for entering a valid number. ');</a:t>
            </a:r>
          </a:p>
          <a:p>
            <a:pPr algn="l"/>
            <a:r>
              <a:rPr lang="en-US">
                <a:solidFill>
                  <a:srgbClr val="99FF99"/>
                </a:solidFill>
              </a:rPr>
              <a:t>}</a:t>
            </a:r>
            <a:br>
              <a:rPr lang="en-US">
                <a:solidFill>
                  <a:srgbClr val="99FF99"/>
                </a:solidFill>
              </a:rPr>
            </a:br>
            <a:endParaRPr lang="en-US">
              <a:solidFill>
                <a:srgbClr val="99FF99"/>
              </a:solidFill>
            </a:endParaRPr>
          </a:p>
          <a:p>
            <a:pPr algn="l">
              <a:spcBef>
                <a:spcPct val="50000"/>
              </a:spcBef>
            </a:pP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B20DB60-1448-4D49-BFB9-B09EDF11F063}" type="slidenum">
              <a:rPr lang="en-US"/>
              <a:pPr/>
              <a:t>27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40418" name="Rectangle 2"/>
          <p:cNvSpPr>
            <a:spLocks noGrp="1" noChangeArrowheads="1"/>
          </p:cNvSpPr>
          <p:nvPr>
            <p:ph type="title"/>
          </p:nvPr>
        </p:nvSpPr>
        <p:spPr/>
        <p:txBody>
          <a:bodyPr/>
          <a:lstStyle/>
          <a:p>
            <a:r>
              <a:rPr lang="en-US"/>
              <a:t>Control Structures</a:t>
            </a:r>
          </a:p>
        </p:txBody>
      </p:sp>
      <p:sp>
        <p:nvSpPr>
          <p:cNvPr id="1340419" name="Rectangle 3"/>
          <p:cNvSpPr>
            <a:spLocks noGrp="1" noChangeArrowheads="1"/>
          </p:cNvSpPr>
          <p:nvPr>
            <p:ph type="body" idx="1"/>
          </p:nvPr>
        </p:nvSpPr>
        <p:spPr/>
        <p:txBody>
          <a:bodyPr/>
          <a:lstStyle/>
          <a:p>
            <a:r>
              <a:rPr lang="en-US">
                <a:solidFill>
                  <a:srgbClr val="99FF99"/>
                </a:solidFill>
              </a:rPr>
              <a:t>switch</a:t>
            </a:r>
            <a:r>
              <a:rPr lang="en-US"/>
              <a:t> statement – used to implement a “case” structure when a </a:t>
            </a:r>
            <a:r>
              <a:rPr lang="en-US" i="1"/>
              <a:t>single variable</a:t>
            </a:r>
            <a:r>
              <a:rPr lang="en-US"/>
              <a:t> needs to be checked to determine which case to execute.</a:t>
            </a:r>
          </a:p>
          <a:p>
            <a:r>
              <a:rPr lang="en-US"/>
              <a:t>More efficient than the </a:t>
            </a:r>
            <a:r>
              <a:rPr lang="en-US">
                <a:solidFill>
                  <a:srgbClr val="99FF99"/>
                </a:solidFill>
              </a:rPr>
              <a:t>else if</a:t>
            </a:r>
            <a:r>
              <a:rPr lang="en-US"/>
              <a:t> format for single variables, because each </a:t>
            </a:r>
            <a:r>
              <a:rPr lang="en-US">
                <a:solidFill>
                  <a:srgbClr val="99FF99"/>
                </a:solidFill>
              </a:rPr>
              <a:t>else if</a:t>
            </a:r>
            <a:r>
              <a:rPr lang="en-US"/>
              <a:t> re-evaluates the variable, while the </a:t>
            </a:r>
            <a:r>
              <a:rPr lang="en-US">
                <a:solidFill>
                  <a:srgbClr val="99FF99"/>
                </a:solidFill>
              </a:rPr>
              <a:t>switch</a:t>
            </a:r>
            <a:r>
              <a:rPr lang="en-US"/>
              <a:t> evaluates the variable only once.</a:t>
            </a:r>
          </a:p>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41442" name="AutoShape 2"/>
          <p:cNvSpPr>
            <a:spLocks noChangeArrowheads="1"/>
          </p:cNvSpPr>
          <p:nvPr/>
        </p:nvSpPr>
        <p:spPr bwMode="auto">
          <a:xfrm>
            <a:off x="4572000" y="4876800"/>
            <a:ext cx="4191000" cy="457200"/>
          </a:xfrm>
          <a:prstGeom prst="wedgeRoundRectCallout">
            <a:avLst>
              <a:gd name="adj1" fmla="val -111856"/>
              <a:gd name="adj2" fmla="val 34028"/>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If nothing else matches.</a:t>
            </a:r>
          </a:p>
        </p:txBody>
      </p:sp>
      <p:sp>
        <p:nvSpPr>
          <p:cNvPr id="1341443" name="AutoShape 3"/>
          <p:cNvSpPr>
            <a:spLocks noChangeArrowheads="1"/>
          </p:cNvSpPr>
          <p:nvPr/>
        </p:nvSpPr>
        <p:spPr bwMode="auto">
          <a:xfrm>
            <a:off x="3733800" y="304800"/>
            <a:ext cx="5029200" cy="1219200"/>
          </a:xfrm>
          <a:prstGeom prst="wedgeRoundRectCallout">
            <a:avLst>
              <a:gd name="adj1" fmla="val -83963"/>
              <a:gd name="adj2" fmla="val 129949"/>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Required to terminate each case or statements in following cases will be executed, too.</a:t>
            </a:r>
          </a:p>
        </p:txBody>
      </p:sp>
      <p:sp>
        <p:nvSpPr>
          <p:cNvPr id="1341444" name="Rectangle 4"/>
          <p:cNvSpPr>
            <a:spLocks noGrp="1" noChangeArrowheads="1"/>
          </p:cNvSpPr>
          <p:nvPr>
            <p:ph type="body" idx="1"/>
          </p:nvPr>
        </p:nvSpPr>
        <p:spPr>
          <a:xfrm>
            <a:off x="-152400" y="685800"/>
            <a:ext cx="9296400" cy="7010400"/>
          </a:xfrm>
        </p:spPr>
        <p:txBody>
          <a:bodyPr/>
          <a:lstStyle/>
          <a:p>
            <a:pPr lvl="1">
              <a:lnSpc>
                <a:spcPct val="90000"/>
              </a:lnSpc>
              <a:buFontTx/>
              <a:buNone/>
            </a:pPr>
            <a:r>
              <a:rPr lang="en-US" sz="2400">
                <a:solidFill>
                  <a:srgbClr val="99FF99"/>
                </a:solidFill>
              </a:rPr>
              <a:t>switch ( inputNum )</a:t>
            </a:r>
          </a:p>
          <a:p>
            <a:pPr lvl="1">
              <a:lnSpc>
                <a:spcPct val="90000"/>
              </a:lnSpc>
              <a:buFontTx/>
              <a:buNone/>
            </a:pPr>
            <a:r>
              <a:rPr lang="en-US" sz="2400">
                <a:solidFill>
                  <a:srgbClr val="99FF99"/>
                </a:solidFill>
              </a:rPr>
              <a:t>{</a:t>
            </a:r>
          </a:p>
          <a:p>
            <a:pPr lvl="1">
              <a:lnSpc>
                <a:spcPct val="90000"/>
              </a:lnSpc>
              <a:buFontTx/>
              <a:buNone/>
            </a:pPr>
            <a:r>
              <a:rPr lang="en-US" sz="2400">
                <a:solidFill>
                  <a:srgbClr val="99FF99"/>
                </a:solidFill>
              </a:rPr>
              <a:t>	case </a:t>
            </a:r>
            <a:r>
              <a:rPr lang="en-US" sz="2400">
                <a:solidFill>
                  <a:srgbClr val="99FF99"/>
                </a:solidFill>
                <a:cs typeface="Tahoma" pitchFamily="34" charset="0"/>
              </a:rPr>
              <a:t>"</a:t>
            </a:r>
            <a:r>
              <a:rPr lang="en-US" sz="2400">
                <a:solidFill>
                  <a:srgbClr val="99FF99"/>
                </a:solidFill>
              </a:rPr>
              <a:t> </a:t>
            </a:r>
            <a:r>
              <a:rPr lang="en-US" sz="2400">
                <a:solidFill>
                  <a:srgbClr val="99FF99"/>
                </a:solidFill>
                <a:cs typeface="Tahoma" pitchFamily="34" charset="0"/>
              </a:rPr>
              <a:t>"</a:t>
            </a:r>
            <a:r>
              <a:rPr lang="en-US" sz="2400">
                <a:solidFill>
                  <a:srgbClr val="99FF99"/>
                </a:solidFill>
              </a:rPr>
              <a:t> :</a:t>
            </a:r>
          </a:p>
          <a:p>
            <a:pPr lvl="1">
              <a:lnSpc>
                <a:spcPct val="90000"/>
              </a:lnSpc>
              <a:buFontTx/>
              <a:buNone/>
            </a:pPr>
            <a:r>
              <a:rPr lang="en-US" sz="2400">
                <a:solidFill>
                  <a:srgbClr val="99FF99"/>
                </a:solidFill>
              </a:rPr>
              <a:t>		  do something #1;</a:t>
            </a:r>
          </a:p>
          <a:p>
            <a:pPr lvl="1">
              <a:lnSpc>
                <a:spcPct val="90000"/>
              </a:lnSpc>
              <a:buFontTx/>
              <a:buNone/>
            </a:pPr>
            <a:r>
              <a:rPr lang="en-US" sz="2400">
                <a:solidFill>
                  <a:srgbClr val="99FF99"/>
                </a:solidFill>
              </a:rPr>
              <a:t>		  break;</a:t>
            </a:r>
          </a:p>
          <a:p>
            <a:pPr lvl="1">
              <a:lnSpc>
                <a:spcPct val="90000"/>
              </a:lnSpc>
              <a:buFontTx/>
              <a:buNone/>
            </a:pPr>
            <a:r>
              <a:rPr lang="en-US" sz="2400">
                <a:solidFill>
                  <a:srgbClr val="99FF99"/>
                </a:solidFill>
              </a:rPr>
              <a:t>	case &lt;=  0:</a:t>
            </a:r>
          </a:p>
          <a:p>
            <a:pPr lvl="1">
              <a:lnSpc>
                <a:spcPct val="90000"/>
              </a:lnSpc>
              <a:buFontTx/>
              <a:buNone/>
            </a:pPr>
            <a:r>
              <a:rPr lang="en-US" sz="2400">
                <a:solidFill>
                  <a:srgbClr val="99FF99"/>
                </a:solidFill>
              </a:rPr>
              <a:t>		  do something #2;</a:t>
            </a:r>
          </a:p>
          <a:p>
            <a:pPr lvl="1">
              <a:lnSpc>
                <a:spcPct val="90000"/>
              </a:lnSpc>
              <a:buFontTx/>
              <a:buNone/>
            </a:pPr>
            <a:r>
              <a:rPr lang="en-US" sz="2400">
                <a:solidFill>
                  <a:srgbClr val="99FF99"/>
                </a:solidFill>
              </a:rPr>
              <a:t>		  break;</a:t>
            </a:r>
          </a:p>
          <a:p>
            <a:pPr lvl="1">
              <a:lnSpc>
                <a:spcPct val="90000"/>
              </a:lnSpc>
              <a:buFontTx/>
              <a:buNone/>
            </a:pPr>
            <a:r>
              <a:rPr lang="en-US" sz="2400">
                <a:solidFill>
                  <a:srgbClr val="99FF99"/>
                </a:solidFill>
              </a:rPr>
              <a:t>	case &gt; 100:</a:t>
            </a:r>
          </a:p>
          <a:p>
            <a:pPr lvl="1">
              <a:lnSpc>
                <a:spcPct val="90000"/>
              </a:lnSpc>
              <a:buFontTx/>
              <a:buNone/>
            </a:pPr>
            <a:r>
              <a:rPr lang="en-US" sz="2400">
                <a:solidFill>
                  <a:srgbClr val="99FF99"/>
                </a:solidFill>
              </a:rPr>
              <a:t>		  do something #3;</a:t>
            </a:r>
          </a:p>
          <a:p>
            <a:pPr lvl="1">
              <a:lnSpc>
                <a:spcPct val="90000"/>
              </a:lnSpc>
              <a:buFontTx/>
              <a:buNone/>
            </a:pPr>
            <a:r>
              <a:rPr lang="en-US" sz="2400">
                <a:solidFill>
                  <a:srgbClr val="99FF99"/>
                </a:solidFill>
              </a:rPr>
              <a:t>		  break;</a:t>
            </a:r>
          </a:p>
          <a:p>
            <a:pPr lvl="1">
              <a:lnSpc>
                <a:spcPct val="90000"/>
              </a:lnSpc>
              <a:buFontTx/>
              <a:buNone/>
            </a:pPr>
            <a:r>
              <a:rPr lang="en-US" sz="2400">
                <a:solidFill>
                  <a:srgbClr val="99FF99"/>
                </a:solidFill>
              </a:rPr>
              <a:t>	default:</a:t>
            </a:r>
          </a:p>
          <a:p>
            <a:pPr lvl="1">
              <a:lnSpc>
                <a:spcPct val="90000"/>
              </a:lnSpc>
              <a:buFontTx/>
              <a:buNone/>
            </a:pPr>
            <a:r>
              <a:rPr lang="en-US" sz="2400">
                <a:solidFill>
                  <a:srgbClr val="99FF99"/>
                </a:solidFill>
              </a:rPr>
              <a:t>		  do something #4; </a:t>
            </a:r>
          </a:p>
          <a:p>
            <a:pPr lvl="1">
              <a:lnSpc>
                <a:spcPct val="90000"/>
              </a:lnSpc>
              <a:buFontTx/>
              <a:buNone/>
            </a:pPr>
            <a:r>
              <a:rPr lang="en-US" sz="2400">
                <a:solidFill>
                  <a:srgbClr val="99FF99"/>
                </a:solidFill>
              </a:rPr>
              <a:t>		  break;</a:t>
            </a:r>
          </a:p>
          <a:p>
            <a:pPr lvl="1">
              <a:lnSpc>
                <a:spcPct val="90000"/>
              </a:lnSpc>
              <a:buFontTx/>
              <a:buNone/>
            </a:pPr>
            <a:r>
              <a:rPr lang="en-US" sz="2400">
                <a:solidFill>
                  <a:srgbClr val="99FF99"/>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341443"/>
                                        </p:tgtEl>
                                        <p:attrNameLst>
                                          <p:attrName>style.visibility</p:attrName>
                                        </p:attrNameLst>
                                      </p:cBhvr>
                                      <p:to>
                                        <p:strVal val="visible"/>
                                      </p:to>
                                    </p:set>
                                    <p:animEffect transition="in" filter="blinds(vertical)">
                                      <p:cBhvr>
                                        <p:cTn id="7" dur="500"/>
                                        <p:tgtEl>
                                          <p:spTgt spid="1341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341442"/>
                                        </p:tgtEl>
                                        <p:attrNameLst>
                                          <p:attrName>style.visibility</p:attrName>
                                        </p:attrNameLst>
                                      </p:cBhvr>
                                      <p:to>
                                        <p:strVal val="visible"/>
                                      </p:to>
                                    </p:set>
                                    <p:animEffect transition="in" filter="blinds(vertical)">
                                      <p:cBhvr>
                                        <p:cTn id="12" dur="500"/>
                                        <p:tgtEl>
                                          <p:spTgt spid="1341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42" grpId="0" animBg="1" autoUpdateAnimBg="0"/>
      <p:bldP spid="1341443"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E718042-C419-4B38-8819-7870BA64E769}" type="slidenum">
              <a:rPr lang="en-US"/>
              <a:pPr/>
              <a:t>29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44514" name="Rectangle 2"/>
          <p:cNvSpPr>
            <a:spLocks noGrp="1" noChangeArrowheads="1"/>
          </p:cNvSpPr>
          <p:nvPr>
            <p:ph type="title"/>
          </p:nvPr>
        </p:nvSpPr>
        <p:spPr/>
        <p:txBody>
          <a:bodyPr/>
          <a:lstStyle/>
          <a:p>
            <a:r>
              <a:rPr lang="en-US"/>
              <a:t>Control Structures</a:t>
            </a:r>
          </a:p>
        </p:txBody>
      </p:sp>
      <p:sp>
        <p:nvSpPr>
          <p:cNvPr id="1344515" name="Rectangle 3"/>
          <p:cNvSpPr>
            <a:spLocks noGrp="1" noChangeArrowheads="1"/>
          </p:cNvSpPr>
          <p:nvPr>
            <p:ph type="body" idx="1"/>
          </p:nvPr>
        </p:nvSpPr>
        <p:spPr/>
        <p:txBody>
          <a:bodyPr/>
          <a:lstStyle/>
          <a:p>
            <a:r>
              <a:rPr lang="en-US"/>
              <a:t>The </a:t>
            </a:r>
            <a:r>
              <a:rPr lang="en-US">
                <a:solidFill>
                  <a:srgbClr val="99FF99"/>
                </a:solidFill>
              </a:rPr>
              <a:t>switch</a:t>
            </a:r>
            <a:r>
              <a:rPr lang="en-US"/>
              <a:t> statement is much like the </a:t>
            </a:r>
            <a:r>
              <a:rPr lang="en-US">
                <a:solidFill>
                  <a:srgbClr val="99FF99"/>
                </a:solidFill>
              </a:rPr>
              <a:t>switch</a:t>
            </a:r>
            <a:r>
              <a:rPr lang="en-US"/>
              <a:t> used in C, except JavaScript:</a:t>
            </a:r>
          </a:p>
          <a:p>
            <a:pPr lvl="1"/>
            <a:r>
              <a:rPr lang="en-US"/>
              <a:t>Allows strings, integers, floating-point numbers, and boolean fields as switch variables, not just integers. </a:t>
            </a:r>
          </a:p>
          <a:p>
            <a:pPr lvl="1"/>
            <a:r>
              <a:rPr lang="en-US"/>
              <a:t>Does not require case conditions to be all of the same type, because JavaScript is loosely-typed (more later).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4E1A4A-78E8-4CB3-A2FA-09E37A3C1FE1}" type="slidenum">
              <a:rPr lang="en-US"/>
              <a:pPr/>
              <a:t>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710082" name="Rectangle 2"/>
          <p:cNvSpPr>
            <a:spLocks noGrp="1" noChangeArrowheads="1"/>
          </p:cNvSpPr>
          <p:nvPr>
            <p:ph type="title"/>
          </p:nvPr>
        </p:nvSpPr>
        <p:spPr/>
        <p:txBody>
          <a:bodyPr/>
          <a:lstStyle/>
          <a:p>
            <a:r>
              <a:rPr lang="en-US"/>
              <a:t>JavaScript Introduction</a:t>
            </a:r>
          </a:p>
        </p:txBody>
      </p:sp>
      <p:sp>
        <p:nvSpPr>
          <p:cNvPr id="1710083" name="Rectangle 3"/>
          <p:cNvSpPr>
            <a:spLocks noGrp="1" noChangeArrowheads="1"/>
          </p:cNvSpPr>
          <p:nvPr>
            <p:ph type="body" idx="1"/>
          </p:nvPr>
        </p:nvSpPr>
        <p:spPr/>
        <p:txBody>
          <a:bodyPr/>
          <a:lstStyle/>
          <a:p>
            <a:r>
              <a:rPr lang="en-US"/>
              <a:t>The disadvantage is that including scripts in a document increases its initial download time – because it makes the HTML file larger.</a:t>
            </a:r>
          </a:p>
          <a:p>
            <a:pPr lvl="1"/>
            <a:r>
              <a:rPr lang="en-US"/>
              <a:t>Remedy? Create an external JavaScript file much like an external CSS file, if it’s to be used by more than one page.</a:t>
            </a:r>
          </a:p>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DCEB17D-DD22-45DE-920D-86183EA43153}" type="slidenum">
              <a:rPr lang="en-US"/>
              <a:pPr/>
              <a:t>30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46562" name="Rectangle 2"/>
          <p:cNvSpPr>
            <a:spLocks noGrp="1" noChangeArrowheads="1"/>
          </p:cNvSpPr>
          <p:nvPr>
            <p:ph type="title"/>
          </p:nvPr>
        </p:nvSpPr>
        <p:spPr/>
        <p:txBody>
          <a:bodyPr/>
          <a:lstStyle/>
          <a:p>
            <a:r>
              <a:rPr lang="en-US"/>
              <a:t>Control Structures</a:t>
            </a:r>
          </a:p>
        </p:txBody>
      </p:sp>
      <p:sp>
        <p:nvSpPr>
          <p:cNvPr id="1346563" name="Rectangle 3"/>
          <p:cNvSpPr>
            <a:spLocks noGrp="1" noChangeArrowheads="1"/>
          </p:cNvSpPr>
          <p:nvPr>
            <p:ph type="body" idx="1"/>
          </p:nvPr>
        </p:nvSpPr>
        <p:spPr>
          <a:xfrm>
            <a:off x="685800" y="1447800"/>
            <a:ext cx="8153400" cy="5410200"/>
          </a:xfrm>
        </p:spPr>
        <p:txBody>
          <a:bodyPr/>
          <a:lstStyle/>
          <a:p>
            <a:r>
              <a:rPr lang="en-US">
                <a:solidFill>
                  <a:srgbClr val="99FF99"/>
                </a:solidFill>
              </a:rPr>
              <a:t>while</a:t>
            </a:r>
            <a:r>
              <a:rPr lang="en-US"/>
              <a:t> statement</a:t>
            </a:r>
            <a:endParaRPr lang="en-US">
              <a:solidFill>
                <a:srgbClr val="99FF99"/>
              </a:solidFill>
            </a:endParaRPr>
          </a:p>
          <a:p>
            <a:pPr>
              <a:buFontTx/>
              <a:buNone/>
            </a:pPr>
            <a:endParaRPr lang="en-US">
              <a:solidFill>
                <a:srgbClr val="99FF99"/>
              </a:solidFill>
            </a:endParaRPr>
          </a:p>
          <a:p>
            <a:pPr lvl="1">
              <a:buFontTx/>
              <a:buNone/>
            </a:pPr>
            <a:r>
              <a:rPr lang="en-US" sz="2400">
                <a:solidFill>
                  <a:srgbClr val="99FF99"/>
                </a:solidFill>
              </a:rPr>
              <a:t>	</a:t>
            </a:r>
            <a:r>
              <a:rPr lang="en-US">
                <a:solidFill>
                  <a:srgbClr val="99FF99"/>
                </a:solidFill>
              </a:rPr>
              <a:t>myCount = 1;</a:t>
            </a:r>
          </a:p>
          <a:p>
            <a:pPr lvl="1">
              <a:buFontTx/>
              <a:buNone/>
            </a:pPr>
            <a:r>
              <a:rPr lang="en-US">
                <a:solidFill>
                  <a:srgbClr val="99FF99"/>
                </a:solidFill>
              </a:rPr>
              <a:t>	while ( myCount  &lt;=  10 ) </a:t>
            </a:r>
          </a:p>
          <a:p>
            <a:pPr lvl="1">
              <a:buFontTx/>
              <a:buNone/>
            </a:pPr>
            <a:r>
              <a:rPr lang="en-US">
                <a:solidFill>
                  <a:srgbClr val="99FF99"/>
                </a:solidFill>
              </a:rPr>
              <a:t>  {</a:t>
            </a:r>
          </a:p>
          <a:p>
            <a:pPr lvl="1">
              <a:buFontTx/>
              <a:buNone/>
            </a:pPr>
            <a:r>
              <a:rPr lang="en-US">
                <a:solidFill>
                  <a:srgbClr val="99FF99"/>
                </a:solidFill>
              </a:rPr>
              <a:t>       …do something…</a:t>
            </a:r>
          </a:p>
          <a:p>
            <a:pPr lvl="1">
              <a:buFontTx/>
              <a:buNone/>
            </a:pPr>
            <a:r>
              <a:rPr lang="en-US">
                <a:solidFill>
                  <a:srgbClr val="99FF99"/>
                </a:solidFill>
              </a:rPr>
              <a:t>	    myCount = myCount +1</a:t>
            </a:r>
          </a:p>
          <a:p>
            <a:pPr lvl="1">
              <a:buFontTx/>
              <a:buNone/>
            </a:pPr>
            <a:r>
              <a:rPr lang="en-US">
                <a:solidFill>
                  <a:srgbClr val="99FF99"/>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46563">
                                            <p:txEl>
                                              <p:pRg st="0" end="0"/>
                                            </p:txEl>
                                          </p:spTgt>
                                        </p:tgtEl>
                                        <p:attrNameLst>
                                          <p:attrName>style.visibility</p:attrName>
                                        </p:attrNameLst>
                                      </p:cBhvr>
                                      <p:to>
                                        <p:strVal val="visible"/>
                                      </p:to>
                                    </p:set>
                                    <p:anim calcmode="lin" valueType="num">
                                      <p:cBhvr>
                                        <p:cTn id="7" dur="500" fill="hold"/>
                                        <p:tgtEl>
                                          <p:spTgt spid="134656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4656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4656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46563">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346563">
                                            <p:txEl>
                                              <p:pRg st="2" end="2"/>
                                            </p:txEl>
                                          </p:spTgt>
                                        </p:tgtEl>
                                        <p:attrNameLst>
                                          <p:attrName>style.visibility</p:attrName>
                                        </p:attrNameLst>
                                      </p:cBhvr>
                                      <p:to>
                                        <p:strVal val="visible"/>
                                      </p:to>
                                    </p:set>
                                    <p:anim calcmode="lin" valueType="num">
                                      <p:cBhvr>
                                        <p:cTn id="13" dur="500" fill="hold"/>
                                        <p:tgtEl>
                                          <p:spTgt spid="1346563">
                                            <p:txEl>
                                              <p:pRg st="2" end="2"/>
                                            </p:txEl>
                                          </p:spTgt>
                                        </p:tgtEl>
                                        <p:attrNameLst>
                                          <p:attrName>ppt_x</p:attrName>
                                        </p:attrNameLst>
                                      </p:cBhvr>
                                      <p:tavLst>
                                        <p:tav tm="0">
                                          <p:val>
                                            <p:strVal val="#ppt_x-#ppt_w/2"/>
                                          </p:val>
                                        </p:tav>
                                        <p:tav tm="100000">
                                          <p:val>
                                            <p:strVal val="#ppt_x"/>
                                          </p:val>
                                        </p:tav>
                                      </p:tavLst>
                                    </p:anim>
                                    <p:anim calcmode="lin" valueType="num">
                                      <p:cBhvr>
                                        <p:cTn id="14" dur="500" fill="hold"/>
                                        <p:tgtEl>
                                          <p:spTgt spid="1346563">
                                            <p:txEl>
                                              <p:pRg st="2" end="2"/>
                                            </p:txEl>
                                          </p:spTgt>
                                        </p:tgtEl>
                                        <p:attrNameLst>
                                          <p:attrName>ppt_y</p:attrName>
                                        </p:attrNameLst>
                                      </p:cBhvr>
                                      <p:tavLst>
                                        <p:tav tm="0">
                                          <p:val>
                                            <p:strVal val="#ppt_y"/>
                                          </p:val>
                                        </p:tav>
                                        <p:tav tm="100000">
                                          <p:val>
                                            <p:strVal val="#ppt_y"/>
                                          </p:val>
                                        </p:tav>
                                      </p:tavLst>
                                    </p:anim>
                                    <p:anim calcmode="lin" valueType="num">
                                      <p:cBhvr>
                                        <p:cTn id="15" dur="500" fill="hold"/>
                                        <p:tgtEl>
                                          <p:spTgt spid="134656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1346563">
                                            <p:txEl>
                                              <p:pRg st="2" end="2"/>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346563">
                                            <p:txEl>
                                              <p:pRg st="3" end="3"/>
                                            </p:txEl>
                                          </p:spTgt>
                                        </p:tgtEl>
                                        <p:attrNameLst>
                                          <p:attrName>style.visibility</p:attrName>
                                        </p:attrNameLst>
                                      </p:cBhvr>
                                      <p:to>
                                        <p:strVal val="visible"/>
                                      </p:to>
                                    </p:set>
                                    <p:anim calcmode="lin" valueType="num">
                                      <p:cBhvr>
                                        <p:cTn id="19" dur="500" fill="hold"/>
                                        <p:tgtEl>
                                          <p:spTgt spid="1346563">
                                            <p:txEl>
                                              <p:pRg st="3" end="3"/>
                                            </p:txEl>
                                          </p:spTgt>
                                        </p:tgtEl>
                                        <p:attrNameLst>
                                          <p:attrName>ppt_x</p:attrName>
                                        </p:attrNameLst>
                                      </p:cBhvr>
                                      <p:tavLst>
                                        <p:tav tm="0">
                                          <p:val>
                                            <p:strVal val="#ppt_x-#ppt_w/2"/>
                                          </p:val>
                                        </p:tav>
                                        <p:tav tm="100000">
                                          <p:val>
                                            <p:strVal val="#ppt_x"/>
                                          </p:val>
                                        </p:tav>
                                      </p:tavLst>
                                    </p:anim>
                                    <p:anim calcmode="lin" valueType="num">
                                      <p:cBhvr>
                                        <p:cTn id="20" dur="500" fill="hold"/>
                                        <p:tgtEl>
                                          <p:spTgt spid="1346563">
                                            <p:txEl>
                                              <p:pRg st="3" end="3"/>
                                            </p:txEl>
                                          </p:spTgt>
                                        </p:tgtEl>
                                        <p:attrNameLst>
                                          <p:attrName>ppt_y</p:attrName>
                                        </p:attrNameLst>
                                      </p:cBhvr>
                                      <p:tavLst>
                                        <p:tav tm="0">
                                          <p:val>
                                            <p:strVal val="#ppt_y"/>
                                          </p:val>
                                        </p:tav>
                                        <p:tav tm="100000">
                                          <p:val>
                                            <p:strVal val="#ppt_y"/>
                                          </p:val>
                                        </p:tav>
                                      </p:tavLst>
                                    </p:anim>
                                    <p:anim calcmode="lin" valueType="num">
                                      <p:cBhvr>
                                        <p:cTn id="21" dur="500" fill="hold"/>
                                        <p:tgtEl>
                                          <p:spTgt spid="134656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346563">
                                            <p:txEl>
                                              <p:pRg st="3" end="3"/>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346563">
                                            <p:txEl>
                                              <p:pRg st="4" end="4"/>
                                            </p:txEl>
                                          </p:spTgt>
                                        </p:tgtEl>
                                        <p:attrNameLst>
                                          <p:attrName>style.visibility</p:attrName>
                                        </p:attrNameLst>
                                      </p:cBhvr>
                                      <p:to>
                                        <p:strVal val="visible"/>
                                      </p:to>
                                    </p:set>
                                    <p:anim calcmode="lin" valueType="num">
                                      <p:cBhvr>
                                        <p:cTn id="25" dur="500" fill="hold"/>
                                        <p:tgtEl>
                                          <p:spTgt spid="1346563">
                                            <p:txEl>
                                              <p:pRg st="4" end="4"/>
                                            </p:txEl>
                                          </p:spTgt>
                                        </p:tgtEl>
                                        <p:attrNameLst>
                                          <p:attrName>ppt_x</p:attrName>
                                        </p:attrNameLst>
                                      </p:cBhvr>
                                      <p:tavLst>
                                        <p:tav tm="0">
                                          <p:val>
                                            <p:strVal val="#ppt_x-#ppt_w/2"/>
                                          </p:val>
                                        </p:tav>
                                        <p:tav tm="100000">
                                          <p:val>
                                            <p:strVal val="#ppt_x"/>
                                          </p:val>
                                        </p:tav>
                                      </p:tavLst>
                                    </p:anim>
                                    <p:anim calcmode="lin" valueType="num">
                                      <p:cBhvr>
                                        <p:cTn id="26" dur="500" fill="hold"/>
                                        <p:tgtEl>
                                          <p:spTgt spid="1346563">
                                            <p:txEl>
                                              <p:pRg st="4" end="4"/>
                                            </p:txEl>
                                          </p:spTgt>
                                        </p:tgtEl>
                                        <p:attrNameLst>
                                          <p:attrName>ppt_y</p:attrName>
                                        </p:attrNameLst>
                                      </p:cBhvr>
                                      <p:tavLst>
                                        <p:tav tm="0">
                                          <p:val>
                                            <p:strVal val="#ppt_y"/>
                                          </p:val>
                                        </p:tav>
                                        <p:tav tm="100000">
                                          <p:val>
                                            <p:strVal val="#ppt_y"/>
                                          </p:val>
                                        </p:tav>
                                      </p:tavLst>
                                    </p:anim>
                                    <p:anim calcmode="lin" valueType="num">
                                      <p:cBhvr>
                                        <p:cTn id="27" dur="500" fill="hold"/>
                                        <p:tgtEl>
                                          <p:spTgt spid="134656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1346563">
                                            <p:txEl>
                                              <p:pRg st="4" end="4"/>
                                            </p:txEl>
                                          </p:spTgt>
                                        </p:tgtEl>
                                        <p:attrNameLst>
                                          <p:attrName>ppt_h</p:attrName>
                                        </p:attrNameLst>
                                      </p:cBhvr>
                                      <p:tavLst>
                                        <p:tav tm="0">
                                          <p:val>
                                            <p:strVal val="#ppt_h"/>
                                          </p:val>
                                        </p:tav>
                                        <p:tav tm="100000">
                                          <p:val>
                                            <p:strVal val="#ppt_h"/>
                                          </p:val>
                                        </p:tav>
                                      </p:tavLst>
                                    </p:anim>
                                  </p:childTnLst>
                                </p:cTn>
                              </p:par>
                              <p:par>
                                <p:cTn id="29" presetID="17" presetClass="entr" presetSubtype="8" fill="hold" grpId="0" nodeType="withEffect">
                                  <p:stCondLst>
                                    <p:cond delay="0"/>
                                  </p:stCondLst>
                                  <p:childTnLst>
                                    <p:set>
                                      <p:cBhvr>
                                        <p:cTn id="30" dur="1" fill="hold">
                                          <p:stCondLst>
                                            <p:cond delay="0"/>
                                          </p:stCondLst>
                                        </p:cTn>
                                        <p:tgtEl>
                                          <p:spTgt spid="1346563">
                                            <p:txEl>
                                              <p:pRg st="5" end="5"/>
                                            </p:txEl>
                                          </p:spTgt>
                                        </p:tgtEl>
                                        <p:attrNameLst>
                                          <p:attrName>style.visibility</p:attrName>
                                        </p:attrNameLst>
                                      </p:cBhvr>
                                      <p:to>
                                        <p:strVal val="visible"/>
                                      </p:to>
                                    </p:set>
                                    <p:anim calcmode="lin" valueType="num">
                                      <p:cBhvr>
                                        <p:cTn id="31" dur="500" fill="hold"/>
                                        <p:tgtEl>
                                          <p:spTgt spid="1346563">
                                            <p:txEl>
                                              <p:pRg st="5" end="5"/>
                                            </p:txEl>
                                          </p:spTgt>
                                        </p:tgtEl>
                                        <p:attrNameLst>
                                          <p:attrName>ppt_x</p:attrName>
                                        </p:attrNameLst>
                                      </p:cBhvr>
                                      <p:tavLst>
                                        <p:tav tm="0">
                                          <p:val>
                                            <p:strVal val="#ppt_x-#ppt_w/2"/>
                                          </p:val>
                                        </p:tav>
                                        <p:tav tm="100000">
                                          <p:val>
                                            <p:strVal val="#ppt_x"/>
                                          </p:val>
                                        </p:tav>
                                      </p:tavLst>
                                    </p:anim>
                                    <p:anim calcmode="lin" valueType="num">
                                      <p:cBhvr>
                                        <p:cTn id="32" dur="500" fill="hold"/>
                                        <p:tgtEl>
                                          <p:spTgt spid="1346563">
                                            <p:txEl>
                                              <p:pRg st="5" end="5"/>
                                            </p:txEl>
                                          </p:spTgt>
                                        </p:tgtEl>
                                        <p:attrNameLst>
                                          <p:attrName>ppt_y</p:attrName>
                                        </p:attrNameLst>
                                      </p:cBhvr>
                                      <p:tavLst>
                                        <p:tav tm="0">
                                          <p:val>
                                            <p:strVal val="#ppt_y"/>
                                          </p:val>
                                        </p:tav>
                                        <p:tav tm="100000">
                                          <p:val>
                                            <p:strVal val="#ppt_y"/>
                                          </p:val>
                                        </p:tav>
                                      </p:tavLst>
                                    </p:anim>
                                    <p:anim calcmode="lin" valueType="num">
                                      <p:cBhvr>
                                        <p:cTn id="33" dur="500" fill="hold"/>
                                        <p:tgtEl>
                                          <p:spTgt spid="134656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1346563">
                                            <p:txEl>
                                              <p:pRg st="5" end="5"/>
                                            </p:txEl>
                                          </p:spTgt>
                                        </p:tgtEl>
                                        <p:attrNameLst>
                                          <p:attrName>ppt_h</p:attrName>
                                        </p:attrNameLst>
                                      </p:cBhvr>
                                      <p:tavLst>
                                        <p:tav tm="0">
                                          <p:val>
                                            <p:strVal val="#ppt_h"/>
                                          </p:val>
                                        </p:tav>
                                        <p:tav tm="100000">
                                          <p:val>
                                            <p:strVal val="#ppt_h"/>
                                          </p:val>
                                        </p:tav>
                                      </p:tavLst>
                                    </p:anim>
                                  </p:childTnLst>
                                </p:cTn>
                              </p:par>
                              <p:par>
                                <p:cTn id="35" presetID="17" presetClass="entr" presetSubtype="8" fill="hold" grpId="0" nodeType="withEffect">
                                  <p:stCondLst>
                                    <p:cond delay="0"/>
                                  </p:stCondLst>
                                  <p:childTnLst>
                                    <p:set>
                                      <p:cBhvr>
                                        <p:cTn id="36" dur="1" fill="hold">
                                          <p:stCondLst>
                                            <p:cond delay="0"/>
                                          </p:stCondLst>
                                        </p:cTn>
                                        <p:tgtEl>
                                          <p:spTgt spid="1346563">
                                            <p:txEl>
                                              <p:pRg st="6" end="6"/>
                                            </p:txEl>
                                          </p:spTgt>
                                        </p:tgtEl>
                                        <p:attrNameLst>
                                          <p:attrName>style.visibility</p:attrName>
                                        </p:attrNameLst>
                                      </p:cBhvr>
                                      <p:to>
                                        <p:strVal val="visible"/>
                                      </p:to>
                                    </p:set>
                                    <p:anim calcmode="lin" valueType="num">
                                      <p:cBhvr>
                                        <p:cTn id="37" dur="500" fill="hold"/>
                                        <p:tgtEl>
                                          <p:spTgt spid="1346563">
                                            <p:txEl>
                                              <p:pRg st="6" end="6"/>
                                            </p:txEl>
                                          </p:spTgt>
                                        </p:tgtEl>
                                        <p:attrNameLst>
                                          <p:attrName>ppt_x</p:attrName>
                                        </p:attrNameLst>
                                      </p:cBhvr>
                                      <p:tavLst>
                                        <p:tav tm="0">
                                          <p:val>
                                            <p:strVal val="#ppt_x-#ppt_w/2"/>
                                          </p:val>
                                        </p:tav>
                                        <p:tav tm="100000">
                                          <p:val>
                                            <p:strVal val="#ppt_x"/>
                                          </p:val>
                                        </p:tav>
                                      </p:tavLst>
                                    </p:anim>
                                    <p:anim calcmode="lin" valueType="num">
                                      <p:cBhvr>
                                        <p:cTn id="38" dur="500" fill="hold"/>
                                        <p:tgtEl>
                                          <p:spTgt spid="1346563">
                                            <p:txEl>
                                              <p:pRg st="6" end="6"/>
                                            </p:txEl>
                                          </p:spTgt>
                                        </p:tgtEl>
                                        <p:attrNameLst>
                                          <p:attrName>ppt_y</p:attrName>
                                        </p:attrNameLst>
                                      </p:cBhvr>
                                      <p:tavLst>
                                        <p:tav tm="0">
                                          <p:val>
                                            <p:strVal val="#ppt_y"/>
                                          </p:val>
                                        </p:tav>
                                        <p:tav tm="100000">
                                          <p:val>
                                            <p:strVal val="#ppt_y"/>
                                          </p:val>
                                        </p:tav>
                                      </p:tavLst>
                                    </p:anim>
                                    <p:anim calcmode="lin" valueType="num">
                                      <p:cBhvr>
                                        <p:cTn id="39" dur="500" fill="hold"/>
                                        <p:tgtEl>
                                          <p:spTgt spid="134656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1346563">
                                            <p:txEl>
                                              <p:pRg st="6" end="6"/>
                                            </p:txEl>
                                          </p:spTgt>
                                        </p:tgtEl>
                                        <p:attrNameLst>
                                          <p:attrName>ppt_h</p:attrName>
                                        </p:attrNameLst>
                                      </p:cBhvr>
                                      <p:tavLst>
                                        <p:tav tm="0">
                                          <p:val>
                                            <p:strVal val="#ppt_h"/>
                                          </p:val>
                                        </p:tav>
                                        <p:tav tm="100000">
                                          <p:val>
                                            <p:strVal val="#ppt_h"/>
                                          </p:val>
                                        </p:tav>
                                      </p:tavLst>
                                    </p:anim>
                                  </p:childTnLst>
                                </p:cTn>
                              </p:par>
                              <p:par>
                                <p:cTn id="41" presetID="17" presetClass="entr" presetSubtype="8" fill="hold" grpId="0" nodeType="withEffect">
                                  <p:stCondLst>
                                    <p:cond delay="0"/>
                                  </p:stCondLst>
                                  <p:childTnLst>
                                    <p:set>
                                      <p:cBhvr>
                                        <p:cTn id="42" dur="1" fill="hold">
                                          <p:stCondLst>
                                            <p:cond delay="0"/>
                                          </p:stCondLst>
                                        </p:cTn>
                                        <p:tgtEl>
                                          <p:spTgt spid="1346563">
                                            <p:txEl>
                                              <p:pRg st="7" end="7"/>
                                            </p:txEl>
                                          </p:spTgt>
                                        </p:tgtEl>
                                        <p:attrNameLst>
                                          <p:attrName>style.visibility</p:attrName>
                                        </p:attrNameLst>
                                      </p:cBhvr>
                                      <p:to>
                                        <p:strVal val="visible"/>
                                      </p:to>
                                    </p:set>
                                    <p:anim calcmode="lin" valueType="num">
                                      <p:cBhvr>
                                        <p:cTn id="43" dur="500" fill="hold"/>
                                        <p:tgtEl>
                                          <p:spTgt spid="1346563">
                                            <p:txEl>
                                              <p:pRg st="7" end="7"/>
                                            </p:txEl>
                                          </p:spTgt>
                                        </p:tgtEl>
                                        <p:attrNameLst>
                                          <p:attrName>ppt_x</p:attrName>
                                        </p:attrNameLst>
                                      </p:cBhvr>
                                      <p:tavLst>
                                        <p:tav tm="0">
                                          <p:val>
                                            <p:strVal val="#ppt_x-#ppt_w/2"/>
                                          </p:val>
                                        </p:tav>
                                        <p:tav tm="100000">
                                          <p:val>
                                            <p:strVal val="#ppt_x"/>
                                          </p:val>
                                        </p:tav>
                                      </p:tavLst>
                                    </p:anim>
                                    <p:anim calcmode="lin" valueType="num">
                                      <p:cBhvr>
                                        <p:cTn id="44" dur="500" fill="hold"/>
                                        <p:tgtEl>
                                          <p:spTgt spid="1346563">
                                            <p:txEl>
                                              <p:pRg st="7" end="7"/>
                                            </p:txEl>
                                          </p:spTgt>
                                        </p:tgtEl>
                                        <p:attrNameLst>
                                          <p:attrName>ppt_y</p:attrName>
                                        </p:attrNameLst>
                                      </p:cBhvr>
                                      <p:tavLst>
                                        <p:tav tm="0">
                                          <p:val>
                                            <p:strVal val="#ppt_y"/>
                                          </p:val>
                                        </p:tav>
                                        <p:tav tm="100000">
                                          <p:val>
                                            <p:strVal val="#ppt_y"/>
                                          </p:val>
                                        </p:tav>
                                      </p:tavLst>
                                    </p:anim>
                                    <p:anim calcmode="lin" valueType="num">
                                      <p:cBhvr>
                                        <p:cTn id="45" dur="500" fill="hold"/>
                                        <p:tgtEl>
                                          <p:spTgt spid="1346563">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134656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656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2C02B0B-3F40-4AA0-9CA4-C28FE22BFB77}" type="slidenum">
              <a:rPr lang="en-US"/>
              <a:pPr/>
              <a:t>31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47586" name="Rectangle 2"/>
          <p:cNvSpPr>
            <a:spLocks noGrp="1" noChangeArrowheads="1"/>
          </p:cNvSpPr>
          <p:nvPr>
            <p:ph type="title"/>
          </p:nvPr>
        </p:nvSpPr>
        <p:spPr/>
        <p:txBody>
          <a:bodyPr/>
          <a:lstStyle/>
          <a:p>
            <a:r>
              <a:rPr lang="en-US"/>
              <a:t>Control Structures</a:t>
            </a:r>
          </a:p>
        </p:txBody>
      </p:sp>
      <p:sp>
        <p:nvSpPr>
          <p:cNvPr id="1347587" name="Rectangle 3"/>
          <p:cNvSpPr>
            <a:spLocks noGrp="1" noChangeArrowheads="1"/>
          </p:cNvSpPr>
          <p:nvPr>
            <p:ph type="body" idx="1"/>
          </p:nvPr>
        </p:nvSpPr>
        <p:spPr/>
        <p:txBody>
          <a:bodyPr/>
          <a:lstStyle/>
          <a:p>
            <a:r>
              <a:rPr lang="en-US">
                <a:solidFill>
                  <a:srgbClr val="99FF99"/>
                </a:solidFill>
              </a:rPr>
              <a:t>do/while</a:t>
            </a:r>
            <a:r>
              <a:rPr lang="en-US"/>
              <a:t> statement – similar to a </a:t>
            </a:r>
            <a:r>
              <a:rPr lang="en-US">
                <a:solidFill>
                  <a:srgbClr val="99FF99"/>
                </a:solidFill>
              </a:rPr>
              <a:t>while</a:t>
            </a:r>
            <a:r>
              <a:rPr lang="en-US"/>
              <a:t> statement, except it’s a bottom-driven loop. </a:t>
            </a:r>
          </a:p>
          <a:p>
            <a:pPr lvl="1"/>
            <a:r>
              <a:rPr lang="en-US"/>
              <a:t>Therefore, statements inside the loop are always executed at least once.</a:t>
            </a:r>
          </a:p>
          <a:p>
            <a:pPr lvl="1"/>
            <a:r>
              <a:rPr lang="en-US"/>
              <a:t>I don’t like this (my structured programming roots are showing). </a:t>
            </a:r>
          </a:p>
          <a:p>
            <a:pPr lvl="1"/>
            <a:r>
              <a:rPr lang="en-US"/>
              <a:t>If you want to use it, look it up for yourself. </a:t>
            </a:r>
          </a:p>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B26910C-2D0F-46BE-953F-3DB99BA8AD03}" type="slidenum">
              <a:rPr lang="en-US"/>
              <a:pPr/>
              <a:t>32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48610" name="Rectangle 2"/>
          <p:cNvSpPr>
            <a:spLocks noGrp="1" noChangeArrowheads="1"/>
          </p:cNvSpPr>
          <p:nvPr>
            <p:ph type="title"/>
          </p:nvPr>
        </p:nvSpPr>
        <p:spPr/>
        <p:txBody>
          <a:bodyPr/>
          <a:lstStyle/>
          <a:p>
            <a:r>
              <a:rPr lang="en-US"/>
              <a:t>Control Structures</a:t>
            </a:r>
          </a:p>
        </p:txBody>
      </p:sp>
      <p:sp>
        <p:nvSpPr>
          <p:cNvPr id="1348611" name="Rectangle 3"/>
          <p:cNvSpPr>
            <a:spLocks noGrp="1" noChangeArrowheads="1"/>
          </p:cNvSpPr>
          <p:nvPr>
            <p:ph type="body" idx="1"/>
          </p:nvPr>
        </p:nvSpPr>
        <p:spPr/>
        <p:txBody>
          <a:bodyPr/>
          <a:lstStyle/>
          <a:p>
            <a:r>
              <a:rPr lang="en-US">
                <a:solidFill>
                  <a:srgbClr val="99FF99"/>
                </a:solidFill>
              </a:rPr>
              <a:t>for</a:t>
            </a:r>
            <a:r>
              <a:rPr lang="en-US"/>
              <a:t> statement – Initialization, the test, and the increment/decrement of the loop counter are all part of the syntax of the </a:t>
            </a:r>
            <a:r>
              <a:rPr lang="en-US">
                <a:solidFill>
                  <a:srgbClr val="99FF99"/>
                </a:solidFill>
              </a:rPr>
              <a:t>for</a:t>
            </a:r>
            <a:r>
              <a:rPr lang="en-US"/>
              <a:t>.</a:t>
            </a:r>
          </a:p>
          <a:p>
            <a:r>
              <a:rPr lang="en-US"/>
              <a:t>More convenient to use than a </a:t>
            </a:r>
            <a:r>
              <a:rPr lang="en-US">
                <a:solidFill>
                  <a:srgbClr val="99FF99"/>
                </a:solidFill>
              </a:rPr>
              <a:t>while</a:t>
            </a:r>
            <a:r>
              <a:rPr lang="en-US"/>
              <a:t> when you are looping based upon a counter.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C1D6BEF-7E44-43C2-BCB2-97D756BB67C0}" type="slidenum">
              <a:rPr lang="en-US"/>
              <a:pPr/>
              <a:t>33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349634" name="Rectangle 2"/>
          <p:cNvSpPr>
            <a:spLocks noGrp="1" noChangeArrowheads="1"/>
          </p:cNvSpPr>
          <p:nvPr>
            <p:ph type="title"/>
          </p:nvPr>
        </p:nvSpPr>
        <p:spPr/>
        <p:txBody>
          <a:bodyPr/>
          <a:lstStyle/>
          <a:p>
            <a:r>
              <a:rPr lang="en-US"/>
              <a:t>Control Structures</a:t>
            </a:r>
          </a:p>
        </p:txBody>
      </p:sp>
      <p:sp>
        <p:nvSpPr>
          <p:cNvPr id="1349636" name="Text Box 4"/>
          <p:cNvSpPr txBox="1">
            <a:spLocks noChangeArrowheads="1"/>
          </p:cNvSpPr>
          <p:nvPr/>
        </p:nvSpPr>
        <p:spPr bwMode="auto">
          <a:xfrm>
            <a:off x="1143000" y="1828800"/>
            <a:ext cx="7315200" cy="32956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857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800">
                <a:solidFill>
                  <a:srgbClr val="99FF99"/>
                </a:solidFill>
              </a:rPr>
              <a:t>for( myCtr = 0 ; myCtr &lt; 10 ; myCtr++ )  </a:t>
            </a:r>
          </a:p>
          <a:p>
            <a:pPr algn="l"/>
            <a:r>
              <a:rPr lang="en-US" sz="2800">
                <a:solidFill>
                  <a:srgbClr val="99FF99"/>
                </a:solidFill>
              </a:rPr>
              <a:t>{</a:t>
            </a:r>
          </a:p>
          <a:p>
            <a:pPr algn="l"/>
            <a:r>
              <a:rPr lang="en-US" sz="2800">
                <a:solidFill>
                  <a:srgbClr val="99FF99"/>
                </a:solidFill>
              </a:rPr>
              <a:t>		…do something…</a:t>
            </a:r>
          </a:p>
          <a:p>
            <a:pPr algn="l"/>
            <a:r>
              <a:rPr lang="en-US" sz="2800">
                <a:solidFill>
                  <a:srgbClr val="99FF99"/>
                </a:solidFill>
              </a:rPr>
              <a:t>}</a:t>
            </a:r>
          </a:p>
          <a:p>
            <a:pPr algn="l"/>
            <a:endParaRPr lang="en-US" sz="2800">
              <a:solidFill>
                <a:srgbClr val="FF0000"/>
              </a:solidFill>
            </a:endParaRPr>
          </a:p>
          <a:p>
            <a:pPr algn="l"/>
            <a:r>
              <a:rPr lang="en-US" sz="2800">
                <a:solidFill>
                  <a:schemeClr val="tx1"/>
                </a:solidFill>
              </a:rPr>
              <a:t>Will loop 10 times.</a:t>
            </a:r>
          </a:p>
          <a:p>
            <a:pPr algn="l">
              <a:spcBef>
                <a:spcPct val="50000"/>
              </a:spcBef>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496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9636"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CA955EF-FF52-4AAE-870D-C8753FF8088A}" type="slidenum">
              <a:rPr lang="en-US"/>
              <a:pPr/>
              <a:t>34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61602" name="Rectangle 1026"/>
          <p:cNvSpPr>
            <a:spLocks noGrp="1" noChangeArrowheads="1"/>
          </p:cNvSpPr>
          <p:nvPr>
            <p:ph type="title"/>
          </p:nvPr>
        </p:nvSpPr>
        <p:spPr/>
        <p:txBody>
          <a:bodyPr/>
          <a:lstStyle/>
          <a:p>
            <a:r>
              <a:rPr lang="en-US"/>
              <a:t>Comments</a:t>
            </a:r>
          </a:p>
        </p:txBody>
      </p:sp>
      <p:sp>
        <p:nvSpPr>
          <p:cNvPr id="1561603" name="Rectangle 1027"/>
          <p:cNvSpPr>
            <a:spLocks noGrp="1" noChangeArrowheads="1"/>
          </p:cNvSpPr>
          <p:nvPr>
            <p:ph type="body" idx="1"/>
          </p:nvPr>
        </p:nvSpPr>
        <p:spPr/>
        <p:txBody>
          <a:bodyPr/>
          <a:lstStyle/>
          <a:p>
            <a:r>
              <a:rPr lang="en-US"/>
              <a:t>Comments – same as in C</a:t>
            </a:r>
          </a:p>
          <a:p>
            <a:pPr lvl="1"/>
            <a:r>
              <a:rPr lang="en-US">
                <a:solidFill>
                  <a:srgbClr val="99FF99"/>
                </a:solidFill>
              </a:rPr>
              <a:t>// This is a single-line comment</a:t>
            </a:r>
          </a:p>
          <a:p>
            <a:pPr lvl="1"/>
            <a:r>
              <a:rPr lang="en-US">
                <a:solidFill>
                  <a:srgbClr val="99FF99"/>
                </a:solidFill>
              </a:rPr>
              <a:t>JavaScript here… //comment here</a:t>
            </a:r>
          </a:p>
          <a:p>
            <a:pPr lvl="1"/>
            <a:r>
              <a:rPr lang="en-US">
                <a:solidFill>
                  <a:srgbClr val="99FF99"/>
                </a:solidFill>
              </a:rPr>
              <a:t>/* This is a multiple-line comment</a:t>
            </a:r>
          </a:p>
          <a:p>
            <a:pPr lvl="2">
              <a:buFontTx/>
              <a:buNone/>
            </a:pPr>
            <a:r>
              <a:rPr lang="en-US" sz="2800">
                <a:solidFill>
                  <a:srgbClr val="99FF99"/>
                </a:solidFill>
              </a:rPr>
              <a:t>within a script.*/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561602"/>
                                        </p:tgtEl>
                                        <p:attrNameLst>
                                          <p:attrName>style.visibility</p:attrName>
                                        </p:attrNameLst>
                                      </p:cBhvr>
                                      <p:to>
                                        <p:strVal val="visible"/>
                                      </p:to>
                                    </p:set>
                                    <p:anim calcmode="lin" valueType="num">
                                      <p:cBhvr>
                                        <p:cTn id="7" dur="500" fill="hold"/>
                                        <p:tgtEl>
                                          <p:spTgt spid="1561602"/>
                                        </p:tgtEl>
                                        <p:attrNameLst>
                                          <p:attrName>ppt_x</p:attrName>
                                        </p:attrNameLst>
                                      </p:cBhvr>
                                      <p:tavLst>
                                        <p:tav tm="0">
                                          <p:val>
                                            <p:strVal val="#ppt_x+#ppt_w/2"/>
                                          </p:val>
                                        </p:tav>
                                        <p:tav tm="100000">
                                          <p:val>
                                            <p:strVal val="#ppt_x"/>
                                          </p:val>
                                        </p:tav>
                                      </p:tavLst>
                                    </p:anim>
                                    <p:anim calcmode="lin" valueType="num">
                                      <p:cBhvr>
                                        <p:cTn id="8" dur="500" fill="hold"/>
                                        <p:tgtEl>
                                          <p:spTgt spid="1561602"/>
                                        </p:tgtEl>
                                        <p:attrNameLst>
                                          <p:attrName>ppt_y</p:attrName>
                                        </p:attrNameLst>
                                      </p:cBhvr>
                                      <p:tavLst>
                                        <p:tav tm="0">
                                          <p:val>
                                            <p:strVal val="#ppt_y"/>
                                          </p:val>
                                        </p:tav>
                                        <p:tav tm="100000">
                                          <p:val>
                                            <p:strVal val="#ppt_y"/>
                                          </p:val>
                                        </p:tav>
                                      </p:tavLst>
                                    </p:anim>
                                    <p:anim calcmode="lin" valueType="num">
                                      <p:cBhvr>
                                        <p:cTn id="9" dur="500" fill="hold"/>
                                        <p:tgtEl>
                                          <p:spTgt spid="1561602"/>
                                        </p:tgtEl>
                                        <p:attrNameLst>
                                          <p:attrName>ppt_w</p:attrName>
                                        </p:attrNameLst>
                                      </p:cBhvr>
                                      <p:tavLst>
                                        <p:tav tm="0">
                                          <p:val>
                                            <p:fltVal val="0"/>
                                          </p:val>
                                        </p:tav>
                                        <p:tav tm="100000">
                                          <p:val>
                                            <p:strVal val="#ppt_w"/>
                                          </p:val>
                                        </p:tav>
                                      </p:tavLst>
                                    </p:anim>
                                    <p:anim calcmode="lin" valueType="num">
                                      <p:cBhvr>
                                        <p:cTn id="10" dur="500" fill="hold"/>
                                        <p:tgtEl>
                                          <p:spTgt spid="156160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61603">
                                            <p:txEl>
                                              <p:pRg st="0" end="0"/>
                                            </p:txEl>
                                          </p:spTgt>
                                        </p:tgtEl>
                                        <p:attrNameLst>
                                          <p:attrName>style.visibility</p:attrName>
                                        </p:attrNameLst>
                                      </p:cBhvr>
                                      <p:to>
                                        <p:strVal val="visible"/>
                                      </p:to>
                                    </p:set>
                                    <p:anim calcmode="lin" valueType="num">
                                      <p:cBhvr>
                                        <p:cTn id="15" dur="500" fill="hold"/>
                                        <p:tgtEl>
                                          <p:spTgt spid="1561603">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561603">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6160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6160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561603">
                                            <p:txEl>
                                              <p:pRg st="1" end="1"/>
                                            </p:txEl>
                                          </p:spTgt>
                                        </p:tgtEl>
                                        <p:attrNameLst>
                                          <p:attrName>style.visibility</p:attrName>
                                        </p:attrNameLst>
                                      </p:cBhvr>
                                      <p:to>
                                        <p:strVal val="visible"/>
                                      </p:to>
                                    </p:set>
                                    <p:anim calcmode="lin" valueType="num">
                                      <p:cBhvr>
                                        <p:cTn id="23" dur="500" fill="hold"/>
                                        <p:tgtEl>
                                          <p:spTgt spid="1561603">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56160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56160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61603">
                                            <p:txEl>
                                              <p:pRg st="1" end="1"/>
                                            </p:txEl>
                                          </p:spTgt>
                                        </p:tgtEl>
                                        <p:attrNameLst>
                                          <p:attrName>ppt_h</p:attrName>
                                        </p:attrNameLst>
                                      </p:cBhvr>
                                      <p:tavLst>
                                        <p:tav tm="0">
                                          <p:val>
                                            <p:strVal val="#ppt_h"/>
                                          </p:val>
                                        </p:tav>
                                        <p:tav tm="100000">
                                          <p:val>
                                            <p:strVal val="#ppt_h"/>
                                          </p:val>
                                        </p:tav>
                                      </p:tavLst>
                                    </p:anim>
                                  </p:childTnLst>
                                </p:cTn>
                              </p:par>
                              <p:par>
                                <p:cTn id="27" presetID="17" presetClass="entr" presetSubtype="8" fill="hold" grpId="0" nodeType="withEffect">
                                  <p:stCondLst>
                                    <p:cond delay="0"/>
                                  </p:stCondLst>
                                  <p:childTnLst>
                                    <p:set>
                                      <p:cBhvr>
                                        <p:cTn id="28" dur="1" fill="hold">
                                          <p:stCondLst>
                                            <p:cond delay="0"/>
                                          </p:stCondLst>
                                        </p:cTn>
                                        <p:tgtEl>
                                          <p:spTgt spid="1561603">
                                            <p:txEl>
                                              <p:pRg st="2" end="2"/>
                                            </p:txEl>
                                          </p:spTgt>
                                        </p:tgtEl>
                                        <p:attrNameLst>
                                          <p:attrName>style.visibility</p:attrName>
                                        </p:attrNameLst>
                                      </p:cBhvr>
                                      <p:to>
                                        <p:strVal val="visible"/>
                                      </p:to>
                                    </p:set>
                                    <p:anim calcmode="lin" valueType="num">
                                      <p:cBhvr>
                                        <p:cTn id="29" dur="500" fill="hold"/>
                                        <p:tgtEl>
                                          <p:spTgt spid="1561603">
                                            <p:txEl>
                                              <p:pRg st="2" end="2"/>
                                            </p:txEl>
                                          </p:spTgt>
                                        </p:tgtEl>
                                        <p:attrNameLst>
                                          <p:attrName>ppt_x</p:attrName>
                                        </p:attrNameLst>
                                      </p:cBhvr>
                                      <p:tavLst>
                                        <p:tav tm="0">
                                          <p:val>
                                            <p:strVal val="#ppt_x-#ppt_w/2"/>
                                          </p:val>
                                        </p:tav>
                                        <p:tav tm="100000">
                                          <p:val>
                                            <p:strVal val="#ppt_x"/>
                                          </p:val>
                                        </p:tav>
                                      </p:tavLst>
                                    </p:anim>
                                    <p:anim calcmode="lin" valueType="num">
                                      <p:cBhvr>
                                        <p:cTn id="30" dur="500" fill="hold"/>
                                        <p:tgtEl>
                                          <p:spTgt spid="1561603">
                                            <p:txEl>
                                              <p:pRg st="2" end="2"/>
                                            </p:txEl>
                                          </p:spTgt>
                                        </p:tgtEl>
                                        <p:attrNameLst>
                                          <p:attrName>ppt_y</p:attrName>
                                        </p:attrNameLst>
                                      </p:cBhvr>
                                      <p:tavLst>
                                        <p:tav tm="0">
                                          <p:val>
                                            <p:strVal val="#ppt_y"/>
                                          </p:val>
                                        </p:tav>
                                        <p:tav tm="100000">
                                          <p:val>
                                            <p:strVal val="#ppt_y"/>
                                          </p:val>
                                        </p:tav>
                                      </p:tavLst>
                                    </p:anim>
                                    <p:anim calcmode="lin" valueType="num">
                                      <p:cBhvr>
                                        <p:cTn id="31" dur="500" fill="hold"/>
                                        <p:tgtEl>
                                          <p:spTgt spid="156160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561603">
                                            <p:txEl>
                                              <p:pRg st="2" end="2"/>
                                            </p:txEl>
                                          </p:spTgt>
                                        </p:tgtEl>
                                        <p:attrNameLst>
                                          <p:attrName>ppt_h</p:attrName>
                                        </p:attrNameLst>
                                      </p:cBhvr>
                                      <p:tavLst>
                                        <p:tav tm="0">
                                          <p:val>
                                            <p:strVal val="#ppt_h"/>
                                          </p:val>
                                        </p:tav>
                                        <p:tav tm="100000">
                                          <p:val>
                                            <p:strVal val="#ppt_h"/>
                                          </p:val>
                                        </p:tav>
                                      </p:tavLst>
                                    </p:anim>
                                  </p:childTnLst>
                                </p:cTn>
                              </p:par>
                              <p:par>
                                <p:cTn id="33" presetID="17" presetClass="entr" presetSubtype="8" fill="hold" grpId="0" nodeType="withEffect">
                                  <p:stCondLst>
                                    <p:cond delay="0"/>
                                  </p:stCondLst>
                                  <p:childTnLst>
                                    <p:set>
                                      <p:cBhvr>
                                        <p:cTn id="34" dur="1" fill="hold">
                                          <p:stCondLst>
                                            <p:cond delay="0"/>
                                          </p:stCondLst>
                                        </p:cTn>
                                        <p:tgtEl>
                                          <p:spTgt spid="1561603">
                                            <p:txEl>
                                              <p:pRg st="3" end="3"/>
                                            </p:txEl>
                                          </p:spTgt>
                                        </p:tgtEl>
                                        <p:attrNameLst>
                                          <p:attrName>style.visibility</p:attrName>
                                        </p:attrNameLst>
                                      </p:cBhvr>
                                      <p:to>
                                        <p:strVal val="visible"/>
                                      </p:to>
                                    </p:set>
                                    <p:anim calcmode="lin" valueType="num">
                                      <p:cBhvr>
                                        <p:cTn id="35" dur="500" fill="hold"/>
                                        <p:tgtEl>
                                          <p:spTgt spid="1561603">
                                            <p:txEl>
                                              <p:pRg st="3" end="3"/>
                                            </p:txEl>
                                          </p:spTgt>
                                        </p:tgtEl>
                                        <p:attrNameLst>
                                          <p:attrName>ppt_x</p:attrName>
                                        </p:attrNameLst>
                                      </p:cBhvr>
                                      <p:tavLst>
                                        <p:tav tm="0">
                                          <p:val>
                                            <p:strVal val="#ppt_x-#ppt_w/2"/>
                                          </p:val>
                                        </p:tav>
                                        <p:tav tm="100000">
                                          <p:val>
                                            <p:strVal val="#ppt_x"/>
                                          </p:val>
                                        </p:tav>
                                      </p:tavLst>
                                    </p:anim>
                                    <p:anim calcmode="lin" valueType="num">
                                      <p:cBhvr>
                                        <p:cTn id="36" dur="500" fill="hold"/>
                                        <p:tgtEl>
                                          <p:spTgt spid="1561603">
                                            <p:txEl>
                                              <p:pRg st="3" end="3"/>
                                            </p:txEl>
                                          </p:spTgt>
                                        </p:tgtEl>
                                        <p:attrNameLst>
                                          <p:attrName>ppt_y</p:attrName>
                                        </p:attrNameLst>
                                      </p:cBhvr>
                                      <p:tavLst>
                                        <p:tav tm="0">
                                          <p:val>
                                            <p:strVal val="#ppt_y"/>
                                          </p:val>
                                        </p:tav>
                                        <p:tav tm="100000">
                                          <p:val>
                                            <p:strVal val="#ppt_y"/>
                                          </p:val>
                                        </p:tav>
                                      </p:tavLst>
                                    </p:anim>
                                    <p:anim calcmode="lin" valueType="num">
                                      <p:cBhvr>
                                        <p:cTn id="37" dur="500" fill="hold"/>
                                        <p:tgtEl>
                                          <p:spTgt spid="1561603">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1561603">
                                            <p:txEl>
                                              <p:pRg st="3" end="3"/>
                                            </p:txEl>
                                          </p:spTgt>
                                        </p:tgtEl>
                                        <p:attrNameLst>
                                          <p:attrName>ppt_h</p:attrName>
                                        </p:attrNameLst>
                                      </p:cBhvr>
                                      <p:tavLst>
                                        <p:tav tm="0">
                                          <p:val>
                                            <p:strVal val="#ppt_h"/>
                                          </p:val>
                                        </p:tav>
                                        <p:tav tm="100000">
                                          <p:val>
                                            <p:strVal val="#ppt_h"/>
                                          </p:val>
                                        </p:tav>
                                      </p:tavLst>
                                    </p:anim>
                                  </p:childTnLst>
                                </p:cTn>
                              </p:par>
                              <p:par>
                                <p:cTn id="39" presetID="17" presetClass="entr" presetSubtype="8" fill="hold" grpId="0" nodeType="withEffect">
                                  <p:stCondLst>
                                    <p:cond delay="0"/>
                                  </p:stCondLst>
                                  <p:childTnLst>
                                    <p:set>
                                      <p:cBhvr>
                                        <p:cTn id="40" dur="1" fill="hold">
                                          <p:stCondLst>
                                            <p:cond delay="0"/>
                                          </p:stCondLst>
                                        </p:cTn>
                                        <p:tgtEl>
                                          <p:spTgt spid="1561603">
                                            <p:txEl>
                                              <p:pRg st="4" end="4"/>
                                            </p:txEl>
                                          </p:spTgt>
                                        </p:tgtEl>
                                        <p:attrNameLst>
                                          <p:attrName>style.visibility</p:attrName>
                                        </p:attrNameLst>
                                      </p:cBhvr>
                                      <p:to>
                                        <p:strVal val="visible"/>
                                      </p:to>
                                    </p:set>
                                    <p:anim calcmode="lin" valueType="num">
                                      <p:cBhvr>
                                        <p:cTn id="41" dur="500" fill="hold"/>
                                        <p:tgtEl>
                                          <p:spTgt spid="1561603">
                                            <p:txEl>
                                              <p:pRg st="4" end="4"/>
                                            </p:txEl>
                                          </p:spTgt>
                                        </p:tgtEl>
                                        <p:attrNameLst>
                                          <p:attrName>ppt_x</p:attrName>
                                        </p:attrNameLst>
                                      </p:cBhvr>
                                      <p:tavLst>
                                        <p:tav tm="0">
                                          <p:val>
                                            <p:strVal val="#ppt_x-#ppt_w/2"/>
                                          </p:val>
                                        </p:tav>
                                        <p:tav tm="100000">
                                          <p:val>
                                            <p:strVal val="#ppt_x"/>
                                          </p:val>
                                        </p:tav>
                                      </p:tavLst>
                                    </p:anim>
                                    <p:anim calcmode="lin" valueType="num">
                                      <p:cBhvr>
                                        <p:cTn id="42" dur="500" fill="hold"/>
                                        <p:tgtEl>
                                          <p:spTgt spid="1561603">
                                            <p:txEl>
                                              <p:pRg st="4" end="4"/>
                                            </p:txEl>
                                          </p:spTgt>
                                        </p:tgtEl>
                                        <p:attrNameLst>
                                          <p:attrName>ppt_y</p:attrName>
                                        </p:attrNameLst>
                                      </p:cBhvr>
                                      <p:tavLst>
                                        <p:tav tm="0">
                                          <p:val>
                                            <p:strVal val="#ppt_y"/>
                                          </p:val>
                                        </p:tav>
                                        <p:tav tm="100000">
                                          <p:val>
                                            <p:strVal val="#ppt_y"/>
                                          </p:val>
                                        </p:tav>
                                      </p:tavLst>
                                    </p:anim>
                                    <p:anim calcmode="lin" valueType="num">
                                      <p:cBhvr>
                                        <p:cTn id="43" dur="500" fill="hold"/>
                                        <p:tgtEl>
                                          <p:spTgt spid="1561603">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156160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1602" grpId="0" autoUpdateAnimBg="0"/>
      <p:bldP spid="1561603" grpId="0" uiExpand="1" build="p" bldLvl="5"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7"/>
          <p:cNvSpPr>
            <a:spLocks noGrp="1" noChangeArrowheads="1"/>
          </p:cNvSpPr>
          <p:nvPr>
            <p:ph type="ftr" sz="quarter" idx="3"/>
          </p:nvPr>
        </p:nvSpPr>
        <p:spPr/>
        <p:txBody>
          <a:bodyPr/>
          <a:lstStyle/>
          <a:p>
            <a:r>
              <a:rPr lang="en-US"/>
              <a:t>copyright Penny McIntire, 2007</a:t>
            </a:r>
          </a:p>
        </p:txBody>
      </p:sp>
      <p:sp>
        <p:nvSpPr>
          <p:cNvPr id="4" name="Rectangle 18"/>
          <p:cNvSpPr>
            <a:spLocks noGrp="1" noChangeArrowheads="1"/>
          </p:cNvSpPr>
          <p:nvPr>
            <p:ph type="sldNum" sz="quarter" idx="4"/>
          </p:nvPr>
        </p:nvSpPr>
        <p:spPr/>
        <p:txBody>
          <a:bodyPr/>
          <a:lstStyle/>
          <a:p>
            <a:fld id="{86FEA8E5-055C-45AD-8287-139115BA9A5A}" type="slidenum">
              <a:rPr lang="en-US"/>
              <a:pPr/>
              <a:t>35</a:t>
            </a:fld>
            <a:endParaRPr lang="en-US"/>
          </a:p>
        </p:txBody>
      </p:sp>
      <p:sp>
        <p:nvSpPr>
          <p:cNvPr id="1468418" name="Rectangle 1026"/>
          <p:cNvSpPr>
            <a:spLocks noGrp="1" noChangeArrowheads="1"/>
          </p:cNvSpPr>
          <p:nvPr>
            <p:ph type="ctrTitle"/>
          </p:nvPr>
        </p:nvSpPr>
        <p:spPr/>
        <p:txBody>
          <a:bodyPr/>
          <a:lstStyle/>
          <a:p>
            <a:r>
              <a:rPr lang="en-US"/>
              <a:t>JavaScript Variables</a:t>
            </a:r>
            <a:br>
              <a:rPr lang="en-US"/>
            </a:br>
            <a:endParaRPr lang="en-US" sz="20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A902A5B-2A2E-4BC8-A352-2031C8DD5452}" type="slidenum">
              <a:rPr lang="en-US"/>
              <a:pPr/>
              <a:t>36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61250" name="Rectangle 2"/>
          <p:cNvSpPr>
            <a:spLocks noGrp="1" noChangeArrowheads="1"/>
          </p:cNvSpPr>
          <p:nvPr>
            <p:ph type="title"/>
          </p:nvPr>
        </p:nvSpPr>
        <p:spPr/>
        <p:txBody>
          <a:bodyPr/>
          <a:lstStyle/>
          <a:p>
            <a:r>
              <a:rPr lang="en-US"/>
              <a:t>Naming Conventions</a:t>
            </a:r>
            <a:br>
              <a:rPr lang="en-US"/>
            </a:br>
            <a:r>
              <a:rPr lang="en-US"/>
              <a:t>	 for Variables</a:t>
            </a:r>
          </a:p>
        </p:txBody>
      </p:sp>
      <p:sp>
        <p:nvSpPr>
          <p:cNvPr id="1461251" name="Rectangle 3"/>
          <p:cNvSpPr>
            <a:spLocks noGrp="1" noChangeArrowheads="1"/>
          </p:cNvSpPr>
          <p:nvPr>
            <p:ph type="body" idx="1"/>
          </p:nvPr>
        </p:nvSpPr>
        <p:spPr/>
        <p:txBody>
          <a:bodyPr/>
          <a:lstStyle/>
          <a:p>
            <a:r>
              <a:rPr lang="en-US"/>
              <a:t>The variable name must start with either a letter or an underscore character </a:t>
            </a:r>
            <a:r>
              <a:rPr lang="en-US">
                <a:solidFill>
                  <a:srgbClr val="99FF99"/>
                </a:solidFill>
              </a:rPr>
              <a:t>“_”</a:t>
            </a:r>
            <a:r>
              <a:rPr lang="en-US"/>
              <a:t>. </a:t>
            </a:r>
          </a:p>
          <a:p>
            <a:r>
              <a:rPr lang="en-US"/>
              <a:t>All consecutive characters can be letters, numbers or underscore. </a:t>
            </a:r>
          </a:p>
          <a:p>
            <a:r>
              <a:rPr lang="en-US"/>
              <a:t>Important: JavaScript is case-sensitive, despite IE’s tendency to “assume” what you mean. </a:t>
            </a:r>
          </a:p>
          <a:p>
            <a:r>
              <a:rPr lang="en-US"/>
              <a:t>These naming conventions are also true for function and placeholder names.</a:t>
            </a:r>
          </a:p>
          <a:p>
            <a:pPr lvl="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461250"/>
                                        </p:tgtEl>
                                        <p:attrNameLst>
                                          <p:attrName>style.visibility</p:attrName>
                                        </p:attrNameLst>
                                      </p:cBhvr>
                                      <p:to>
                                        <p:strVal val="visible"/>
                                      </p:to>
                                    </p:set>
                                    <p:anim calcmode="lin" valueType="num">
                                      <p:cBhvr>
                                        <p:cTn id="7" dur="500" fill="hold"/>
                                        <p:tgtEl>
                                          <p:spTgt spid="1461250"/>
                                        </p:tgtEl>
                                        <p:attrNameLst>
                                          <p:attrName>ppt_x</p:attrName>
                                        </p:attrNameLst>
                                      </p:cBhvr>
                                      <p:tavLst>
                                        <p:tav tm="0">
                                          <p:val>
                                            <p:strVal val="#ppt_x+#ppt_w/2"/>
                                          </p:val>
                                        </p:tav>
                                        <p:tav tm="100000">
                                          <p:val>
                                            <p:strVal val="#ppt_x"/>
                                          </p:val>
                                        </p:tav>
                                      </p:tavLst>
                                    </p:anim>
                                    <p:anim calcmode="lin" valueType="num">
                                      <p:cBhvr>
                                        <p:cTn id="8" dur="500" fill="hold"/>
                                        <p:tgtEl>
                                          <p:spTgt spid="1461250"/>
                                        </p:tgtEl>
                                        <p:attrNameLst>
                                          <p:attrName>ppt_y</p:attrName>
                                        </p:attrNameLst>
                                      </p:cBhvr>
                                      <p:tavLst>
                                        <p:tav tm="0">
                                          <p:val>
                                            <p:strVal val="#ppt_y"/>
                                          </p:val>
                                        </p:tav>
                                        <p:tav tm="100000">
                                          <p:val>
                                            <p:strVal val="#ppt_y"/>
                                          </p:val>
                                        </p:tav>
                                      </p:tavLst>
                                    </p:anim>
                                    <p:anim calcmode="lin" valueType="num">
                                      <p:cBhvr>
                                        <p:cTn id="9" dur="500" fill="hold"/>
                                        <p:tgtEl>
                                          <p:spTgt spid="1461250"/>
                                        </p:tgtEl>
                                        <p:attrNameLst>
                                          <p:attrName>ppt_w</p:attrName>
                                        </p:attrNameLst>
                                      </p:cBhvr>
                                      <p:tavLst>
                                        <p:tav tm="0">
                                          <p:val>
                                            <p:fltVal val="0"/>
                                          </p:val>
                                        </p:tav>
                                        <p:tav tm="100000">
                                          <p:val>
                                            <p:strVal val="#ppt_w"/>
                                          </p:val>
                                        </p:tav>
                                      </p:tavLst>
                                    </p:anim>
                                    <p:anim calcmode="lin" valueType="num">
                                      <p:cBhvr>
                                        <p:cTn id="10" dur="500" fill="hold"/>
                                        <p:tgtEl>
                                          <p:spTgt spid="1461250"/>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461251">
                                            <p:txEl>
                                              <p:pRg st="0" end="0"/>
                                            </p:txEl>
                                          </p:spTgt>
                                        </p:tgtEl>
                                        <p:attrNameLst>
                                          <p:attrName>style.visibility</p:attrName>
                                        </p:attrNameLst>
                                      </p:cBhvr>
                                      <p:to>
                                        <p:strVal val="visible"/>
                                      </p:to>
                                    </p:set>
                                    <p:anim calcmode="lin" valueType="num">
                                      <p:cBhvr>
                                        <p:cTn id="15" dur="500" fill="hold"/>
                                        <p:tgtEl>
                                          <p:spTgt spid="1461251">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461251">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46125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46125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461251">
                                            <p:txEl>
                                              <p:pRg st="1" end="1"/>
                                            </p:txEl>
                                          </p:spTgt>
                                        </p:tgtEl>
                                        <p:attrNameLst>
                                          <p:attrName>style.visibility</p:attrName>
                                        </p:attrNameLst>
                                      </p:cBhvr>
                                      <p:to>
                                        <p:strVal val="visible"/>
                                      </p:to>
                                    </p:set>
                                    <p:anim calcmode="lin" valueType="num">
                                      <p:cBhvr>
                                        <p:cTn id="23" dur="500" fill="hold"/>
                                        <p:tgtEl>
                                          <p:spTgt spid="1461251">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461251">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46125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46125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461251">
                                            <p:txEl>
                                              <p:pRg st="2" end="2"/>
                                            </p:txEl>
                                          </p:spTgt>
                                        </p:tgtEl>
                                        <p:attrNameLst>
                                          <p:attrName>style.visibility</p:attrName>
                                        </p:attrNameLst>
                                      </p:cBhvr>
                                      <p:to>
                                        <p:strVal val="visible"/>
                                      </p:to>
                                    </p:set>
                                    <p:anim calcmode="lin" valueType="num">
                                      <p:cBhvr>
                                        <p:cTn id="31" dur="500" fill="hold"/>
                                        <p:tgtEl>
                                          <p:spTgt spid="1461251">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461251">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461251">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46125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461251">
                                            <p:txEl>
                                              <p:pRg st="3" end="3"/>
                                            </p:txEl>
                                          </p:spTgt>
                                        </p:tgtEl>
                                        <p:attrNameLst>
                                          <p:attrName>style.visibility</p:attrName>
                                        </p:attrNameLst>
                                      </p:cBhvr>
                                      <p:to>
                                        <p:strVal val="visible"/>
                                      </p:to>
                                    </p:set>
                                    <p:anim calcmode="lin" valueType="num">
                                      <p:cBhvr>
                                        <p:cTn id="39" dur="500" fill="hold"/>
                                        <p:tgtEl>
                                          <p:spTgt spid="1461251">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461251">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461251">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461251">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1250" grpId="0" autoUpdateAnimBg="0"/>
      <p:bldP spid="1461251" grpId="0" build="p" bldLvl="5"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3F30267-7F1B-4E98-977B-D9DA6CD2D390}" type="slidenum">
              <a:rPr lang="en-US"/>
              <a:pPr/>
              <a:t>37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63298" name="Rectangle 2"/>
          <p:cNvSpPr>
            <a:spLocks noGrp="1" noChangeArrowheads="1"/>
          </p:cNvSpPr>
          <p:nvPr>
            <p:ph type="title"/>
          </p:nvPr>
        </p:nvSpPr>
        <p:spPr/>
        <p:txBody>
          <a:bodyPr/>
          <a:lstStyle/>
          <a:p>
            <a:r>
              <a:rPr lang="en-US"/>
              <a:t>Naming Conventions</a:t>
            </a:r>
            <a:br>
              <a:rPr lang="en-US"/>
            </a:br>
            <a:r>
              <a:rPr lang="en-US"/>
              <a:t>	 for Variables</a:t>
            </a:r>
          </a:p>
        </p:txBody>
      </p:sp>
      <p:sp>
        <p:nvSpPr>
          <p:cNvPr id="1463299" name="Rectangle 3"/>
          <p:cNvSpPr>
            <a:spLocks noGrp="1" noChangeArrowheads="1"/>
          </p:cNvSpPr>
          <p:nvPr>
            <p:ph type="body" idx="1"/>
          </p:nvPr>
        </p:nvSpPr>
        <p:spPr/>
        <p:txBody>
          <a:bodyPr/>
          <a:lstStyle/>
          <a:p>
            <a:r>
              <a:rPr lang="en-US"/>
              <a:t>Don’t use reserved words for identifiers. </a:t>
            </a:r>
          </a:p>
          <a:p>
            <a:pPr lvl="1"/>
            <a:r>
              <a:rPr lang="en-US"/>
              <a:t>Using a number with a word, or using multiple words strung together, is generally safe.</a:t>
            </a:r>
          </a:p>
          <a:p>
            <a:pPr lvl="1"/>
            <a:r>
              <a:rPr lang="en-US"/>
              <a:t>A few reserve words you might be tempted to use include </a:t>
            </a:r>
            <a:r>
              <a:rPr lang="en-US">
                <a:solidFill>
                  <a:srgbClr val="99FF99"/>
                </a:solidFill>
              </a:rPr>
              <a:t>case, default, function, return, switch, this, char, byte, double.</a:t>
            </a:r>
          </a:p>
          <a:p>
            <a:r>
              <a:rPr lang="en-US"/>
              <a:t>Names should be descriptive. (duh.)</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977B3C-A0CD-4F8E-AA6C-4CC48C99864D}" type="slidenum">
              <a:rPr lang="en-US"/>
              <a:pPr/>
              <a:t>38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63650" name="Rectangle 2"/>
          <p:cNvSpPr>
            <a:spLocks noGrp="1" noChangeArrowheads="1"/>
          </p:cNvSpPr>
          <p:nvPr>
            <p:ph type="title"/>
          </p:nvPr>
        </p:nvSpPr>
        <p:spPr/>
        <p:txBody>
          <a:bodyPr/>
          <a:lstStyle/>
          <a:p>
            <a:r>
              <a:rPr lang="en-US"/>
              <a:t>Global and Local Variables</a:t>
            </a:r>
          </a:p>
        </p:txBody>
      </p:sp>
      <p:sp>
        <p:nvSpPr>
          <p:cNvPr id="1563651" name="Rectangle 3"/>
          <p:cNvSpPr>
            <a:spLocks noGrp="1" noChangeArrowheads="1"/>
          </p:cNvSpPr>
          <p:nvPr>
            <p:ph type="body" idx="1"/>
          </p:nvPr>
        </p:nvSpPr>
        <p:spPr/>
        <p:txBody>
          <a:bodyPr/>
          <a:lstStyle/>
          <a:p>
            <a:r>
              <a:rPr lang="en-US"/>
              <a:t>A</a:t>
            </a:r>
            <a:r>
              <a:rPr lang="en-US">
                <a:solidFill>
                  <a:srgbClr val="99FF99"/>
                </a:solidFill>
              </a:rPr>
              <a:t> </a:t>
            </a:r>
            <a:r>
              <a:rPr lang="en-US"/>
              <a:t>variable declaration inside of a function definition creates a </a:t>
            </a:r>
            <a:r>
              <a:rPr lang="en-US" i="1">
                <a:solidFill>
                  <a:schemeClr val="accent1"/>
                </a:solidFill>
              </a:rPr>
              <a:t>local variable,</a:t>
            </a:r>
            <a:r>
              <a:rPr lang="en-US"/>
              <a:t> which means it is available only within that function.</a:t>
            </a:r>
          </a:p>
          <a:p>
            <a:r>
              <a:rPr lang="en-US"/>
              <a:t>A variable declaration outside of a function definition creates a </a:t>
            </a:r>
            <a:r>
              <a:rPr lang="en-US" i="1">
                <a:solidFill>
                  <a:schemeClr val="accent1"/>
                </a:solidFill>
              </a:rPr>
              <a:t>global variable</a:t>
            </a:r>
            <a:r>
              <a:rPr lang="en-US"/>
              <a:t>, which means it is available to the entire document.</a:t>
            </a:r>
          </a:p>
          <a:p>
            <a:pPr>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563650"/>
                                        </p:tgtEl>
                                        <p:attrNameLst>
                                          <p:attrName>style.visibility</p:attrName>
                                        </p:attrNameLst>
                                      </p:cBhvr>
                                      <p:to>
                                        <p:strVal val="visible"/>
                                      </p:to>
                                    </p:set>
                                    <p:anim calcmode="lin" valueType="num">
                                      <p:cBhvr>
                                        <p:cTn id="7" dur="500" fill="hold"/>
                                        <p:tgtEl>
                                          <p:spTgt spid="1563650"/>
                                        </p:tgtEl>
                                        <p:attrNameLst>
                                          <p:attrName>ppt_x</p:attrName>
                                        </p:attrNameLst>
                                      </p:cBhvr>
                                      <p:tavLst>
                                        <p:tav tm="0">
                                          <p:val>
                                            <p:strVal val="#ppt_x+#ppt_w/2"/>
                                          </p:val>
                                        </p:tav>
                                        <p:tav tm="100000">
                                          <p:val>
                                            <p:strVal val="#ppt_x"/>
                                          </p:val>
                                        </p:tav>
                                      </p:tavLst>
                                    </p:anim>
                                    <p:anim calcmode="lin" valueType="num">
                                      <p:cBhvr>
                                        <p:cTn id="8" dur="500" fill="hold"/>
                                        <p:tgtEl>
                                          <p:spTgt spid="1563650"/>
                                        </p:tgtEl>
                                        <p:attrNameLst>
                                          <p:attrName>ppt_y</p:attrName>
                                        </p:attrNameLst>
                                      </p:cBhvr>
                                      <p:tavLst>
                                        <p:tav tm="0">
                                          <p:val>
                                            <p:strVal val="#ppt_y"/>
                                          </p:val>
                                        </p:tav>
                                        <p:tav tm="100000">
                                          <p:val>
                                            <p:strVal val="#ppt_y"/>
                                          </p:val>
                                        </p:tav>
                                      </p:tavLst>
                                    </p:anim>
                                    <p:anim calcmode="lin" valueType="num">
                                      <p:cBhvr>
                                        <p:cTn id="9" dur="500" fill="hold"/>
                                        <p:tgtEl>
                                          <p:spTgt spid="1563650"/>
                                        </p:tgtEl>
                                        <p:attrNameLst>
                                          <p:attrName>ppt_w</p:attrName>
                                        </p:attrNameLst>
                                      </p:cBhvr>
                                      <p:tavLst>
                                        <p:tav tm="0">
                                          <p:val>
                                            <p:fltVal val="0"/>
                                          </p:val>
                                        </p:tav>
                                        <p:tav tm="100000">
                                          <p:val>
                                            <p:strVal val="#ppt_w"/>
                                          </p:val>
                                        </p:tav>
                                      </p:tavLst>
                                    </p:anim>
                                    <p:anim calcmode="lin" valueType="num">
                                      <p:cBhvr>
                                        <p:cTn id="10" dur="500" fill="hold"/>
                                        <p:tgtEl>
                                          <p:spTgt spid="1563650"/>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63651">
                                            <p:txEl>
                                              <p:pRg st="0" end="0"/>
                                            </p:txEl>
                                          </p:spTgt>
                                        </p:tgtEl>
                                        <p:attrNameLst>
                                          <p:attrName>style.visibility</p:attrName>
                                        </p:attrNameLst>
                                      </p:cBhvr>
                                      <p:to>
                                        <p:strVal val="visible"/>
                                      </p:to>
                                    </p:set>
                                    <p:anim calcmode="lin" valueType="num">
                                      <p:cBhvr>
                                        <p:cTn id="15" dur="500" fill="hold"/>
                                        <p:tgtEl>
                                          <p:spTgt spid="1563651">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563651">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6365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6365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563651">
                                            <p:txEl>
                                              <p:pRg st="1" end="1"/>
                                            </p:txEl>
                                          </p:spTgt>
                                        </p:tgtEl>
                                        <p:attrNameLst>
                                          <p:attrName>style.visibility</p:attrName>
                                        </p:attrNameLst>
                                      </p:cBhvr>
                                      <p:to>
                                        <p:strVal val="visible"/>
                                      </p:to>
                                    </p:set>
                                    <p:anim calcmode="lin" valueType="num">
                                      <p:cBhvr>
                                        <p:cTn id="23" dur="500" fill="hold"/>
                                        <p:tgtEl>
                                          <p:spTgt spid="1563651">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563651">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56365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63651">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3650" grpId="0" autoUpdateAnimBg="0"/>
      <p:bldP spid="1563651" grpId="0" build="p" bldLvl="5"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5A4030C-FC5E-4DCC-AEC1-E3E22071341F}" type="slidenum">
              <a:rPr lang="en-US"/>
              <a:pPr/>
              <a:t>39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65698" name="Rectangle 2"/>
          <p:cNvSpPr>
            <a:spLocks noGrp="1" noChangeArrowheads="1"/>
          </p:cNvSpPr>
          <p:nvPr>
            <p:ph type="title"/>
          </p:nvPr>
        </p:nvSpPr>
        <p:spPr/>
        <p:txBody>
          <a:bodyPr/>
          <a:lstStyle/>
          <a:p>
            <a:r>
              <a:rPr lang="en-US"/>
              <a:t>Global and Local Variables</a:t>
            </a:r>
          </a:p>
        </p:txBody>
      </p:sp>
      <p:sp>
        <p:nvSpPr>
          <p:cNvPr id="1565699" name="Rectangle 3"/>
          <p:cNvSpPr>
            <a:spLocks noGrp="1" noChangeArrowheads="1"/>
          </p:cNvSpPr>
          <p:nvPr>
            <p:ph type="body" idx="1"/>
          </p:nvPr>
        </p:nvSpPr>
        <p:spPr/>
        <p:txBody>
          <a:bodyPr/>
          <a:lstStyle/>
          <a:p>
            <a:r>
              <a:rPr lang="en-US"/>
              <a:t>As with any language (other than our beloved COBOL), avoid global variables.</a:t>
            </a:r>
          </a:p>
          <a:p>
            <a:pPr lvl="1"/>
            <a:r>
              <a:rPr lang="en-US"/>
              <a:t>Local variables can step on the toes of global variables with the same name.</a:t>
            </a:r>
          </a:p>
          <a:p>
            <a:pPr lvl="1"/>
            <a:r>
              <a:rPr lang="en-US"/>
              <a:t>Of course, you wouldn’t </a:t>
            </a:r>
            <a:r>
              <a:rPr lang="en-US" i="1"/>
              <a:t>think</a:t>
            </a:r>
            <a:r>
              <a:rPr lang="en-US"/>
              <a:t> of assigning the same name to two different variables anyway, now would you?!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13ADBBD-ED4B-4FBA-9931-9BD587C28950}" type="slidenum">
              <a:rPr lang="en-US"/>
              <a:pPr/>
              <a:t>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96770" name="Rectangle 2"/>
          <p:cNvSpPr>
            <a:spLocks noGrp="1" noChangeArrowheads="1"/>
          </p:cNvSpPr>
          <p:nvPr>
            <p:ph type="title"/>
          </p:nvPr>
        </p:nvSpPr>
        <p:spPr/>
        <p:txBody>
          <a:bodyPr/>
          <a:lstStyle/>
          <a:p>
            <a:r>
              <a:rPr lang="en-US"/>
              <a:t>JavaScript Introduction</a:t>
            </a:r>
          </a:p>
        </p:txBody>
      </p:sp>
      <p:sp>
        <p:nvSpPr>
          <p:cNvPr id="1696771" name="Rectangle 3"/>
          <p:cNvSpPr>
            <a:spLocks noGrp="1" noChangeArrowheads="1"/>
          </p:cNvSpPr>
          <p:nvPr>
            <p:ph type="body" idx="1"/>
          </p:nvPr>
        </p:nvSpPr>
        <p:spPr/>
        <p:txBody>
          <a:bodyPr/>
          <a:lstStyle/>
          <a:p>
            <a:r>
              <a:rPr lang="en-US"/>
              <a:t>Modern application architectures call for “thin” clients; i.e., the majority of the work is done on the server.</a:t>
            </a:r>
          </a:p>
          <a:p>
            <a:pPr lvl="1"/>
            <a:r>
              <a:rPr lang="en-US"/>
              <a:t>Some level of data validation on the client is appropriate.</a:t>
            </a:r>
          </a:p>
          <a:p>
            <a:pPr lvl="1"/>
            <a:r>
              <a:rPr lang="en-US"/>
              <a:t>Business logic on the client isn’t.</a:t>
            </a:r>
          </a:p>
          <a:p>
            <a:pPr>
              <a:buFontTx/>
              <a:buNone/>
            </a:pPr>
            <a:endParaRPr lang="en-US"/>
          </a:p>
          <a:p>
            <a:pPr lvl="1"/>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F3CBA4F-AF9E-4B98-845D-D755E8E46088}" type="slidenum">
              <a:rPr lang="en-US"/>
              <a:pPr/>
              <a:t>40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66722" name="Rectangle 2"/>
          <p:cNvSpPr>
            <a:spLocks noGrp="1" noChangeArrowheads="1"/>
          </p:cNvSpPr>
          <p:nvPr>
            <p:ph type="title"/>
          </p:nvPr>
        </p:nvSpPr>
        <p:spPr/>
        <p:txBody>
          <a:bodyPr/>
          <a:lstStyle/>
          <a:p>
            <a:r>
              <a:rPr lang="en-US"/>
              <a:t>Global and Local Variables</a:t>
            </a:r>
          </a:p>
        </p:txBody>
      </p:sp>
      <p:sp>
        <p:nvSpPr>
          <p:cNvPr id="1566723" name="Rectangle 3"/>
          <p:cNvSpPr>
            <a:spLocks noGrp="1" noChangeArrowheads="1"/>
          </p:cNvSpPr>
          <p:nvPr>
            <p:ph type="body" idx="1"/>
          </p:nvPr>
        </p:nvSpPr>
        <p:spPr/>
        <p:txBody>
          <a:bodyPr/>
          <a:lstStyle/>
          <a:p>
            <a:r>
              <a:rPr lang="en-US"/>
              <a:t>No </a:t>
            </a:r>
            <a:r>
              <a:rPr lang="en-US" i="1">
                <a:solidFill>
                  <a:schemeClr val="accent1"/>
                </a:solidFill>
              </a:rPr>
              <a:t>block scope</a:t>
            </a:r>
            <a:r>
              <a:rPr lang="en-US"/>
              <a:t>, as in C, C++, and Java.</a:t>
            </a:r>
          </a:p>
          <a:p>
            <a:pPr lvl="1"/>
            <a:r>
              <a:rPr lang="en-US"/>
              <a:t>Block scope means that the defined variable is available only within its containing block, which is bounded by </a:t>
            </a:r>
            <a:r>
              <a:rPr lang="en-US">
                <a:solidFill>
                  <a:srgbClr val="99FF99"/>
                </a:solidFill>
              </a:rPr>
              <a:t>{ }.</a:t>
            </a:r>
            <a:endParaRPr lang="en-US"/>
          </a:p>
          <a:p>
            <a:pPr lvl="1"/>
            <a:r>
              <a:rPr lang="en-US"/>
              <a:t>This means that with other programming languages, you might have a variable that is available within, say, only one side of an </a:t>
            </a:r>
            <a:r>
              <a:rPr lang="en-US">
                <a:solidFill>
                  <a:srgbClr val="99FF99"/>
                </a:solidFill>
              </a:rPr>
              <a:t>if</a:t>
            </a:r>
            <a:r>
              <a:rPr lang="en-US"/>
              <a:t>.</a:t>
            </a:r>
          </a:p>
          <a:p>
            <a:pPr lvl="1"/>
            <a:r>
              <a:rPr lang="en-US"/>
              <a:t>All local variables in JavaScript have function-wide scope, not block scope.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2EAECEF-65DB-4D05-B1DC-5DCA316302E4}" type="slidenum">
              <a:rPr lang="en-US"/>
              <a:pPr/>
              <a:t>41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04610" name="Rectangle 1026"/>
          <p:cNvSpPr>
            <a:spLocks noGrp="1" noChangeArrowheads="1"/>
          </p:cNvSpPr>
          <p:nvPr>
            <p:ph type="title"/>
          </p:nvPr>
        </p:nvSpPr>
        <p:spPr/>
        <p:txBody>
          <a:bodyPr/>
          <a:lstStyle/>
          <a:p>
            <a:r>
              <a:rPr lang="en-US"/>
              <a:t>Variable Declaration</a:t>
            </a:r>
          </a:p>
        </p:txBody>
      </p:sp>
      <p:sp>
        <p:nvSpPr>
          <p:cNvPr id="1604611" name="Rectangle 1027"/>
          <p:cNvSpPr>
            <a:spLocks noGrp="1" noChangeArrowheads="1"/>
          </p:cNvSpPr>
          <p:nvPr>
            <p:ph type="body" idx="1"/>
          </p:nvPr>
        </p:nvSpPr>
        <p:spPr/>
        <p:txBody>
          <a:bodyPr/>
          <a:lstStyle/>
          <a:p>
            <a:r>
              <a:rPr lang="en-US"/>
              <a:t>To declare a variable explicitly, use </a:t>
            </a:r>
            <a:r>
              <a:rPr lang="en-US">
                <a:solidFill>
                  <a:srgbClr val="99FF99"/>
                </a:solidFill>
              </a:rPr>
              <a:t>var.</a:t>
            </a:r>
            <a:endParaRPr lang="en-US"/>
          </a:p>
          <a:p>
            <a:pPr lvl="1">
              <a:lnSpc>
                <a:spcPct val="90000"/>
              </a:lnSpc>
              <a:buFontTx/>
              <a:buNone/>
            </a:pPr>
            <a:r>
              <a:rPr lang="en-US">
                <a:solidFill>
                  <a:srgbClr val="99FF99"/>
                </a:solidFill>
              </a:rPr>
              <a:t>		var   myNumber;  </a:t>
            </a:r>
          </a:p>
          <a:p>
            <a:pPr lvl="1">
              <a:lnSpc>
                <a:spcPct val="90000"/>
              </a:lnSpc>
              <a:buFontTx/>
              <a:buNone/>
            </a:pPr>
            <a:r>
              <a:rPr lang="en-US">
                <a:solidFill>
                  <a:srgbClr val="99FF99"/>
                </a:solidFill>
              </a:rPr>
              <a:t>		var 	variableName1, </a:t>
            </a:r>
          </a:p>
          <a:p>
            <a:pPr lvl="1">
              <a:lnSpc>
                <a:spcPct val="90000"/>
              </a:lnSpc>
              <a:buFontTx/>
              <a:buNone/>
            </a:pPr>
            <a:r>
              <a:rPr lang="en-US">
                <a:solidFill>
                  <a:srgbClr val="99FF99"/>
                </a:solidFill>
              </a:rPr>
              <a:t>			variableName2; </a:t>
            </a:r>
          </a:p>
          <a:p>
            <a:r>
              <a:rPr lang="en-US"/>
              <a:t>These declare the variables but don’t assign values, which means they will be </a:t>
            </a:r>
            <a:r>
              <a:rPr lang="en-US" i="1">
                <a:solidFill>
                  <a:schemeClr val="accent1"/>
                </a:solidFill>
              </a:rPr>
              <a:t>undefined</a:t>
            </a:r>
            <a:r>
              <a:rPr lang="en-US"/>
              <a:t> until you assign values to them.</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A383725-18D1-40CA-B209-E47319E4E6BC}" type="slidenum">
              <a:rPr lang="en-US"/>
              <a:pPr/>
              <a:t>42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71490" name="Rectangle 1026"/>
          <p:cNvSpPr>
            <a:spLocks noGrp="1" noChangeArrowheads="1"/>
          </p:cNvSpPr>
          <p:nvPr>
            <p:ph type="title"/>
          </p:nvPr>
        </p:nvSpPr>
        <p:spPr/>
        <p:txBody>
          <a:bodyPr/>
          <a:lstStyle/>
          <a:p>
            <a:r>
              <a:rPr lang="en-US"/>
              <a:t>Variable Declaration</a:t>
            </a:r>
          </a:p>
        </p:txBody>
      </p:sp>
      <p:sp>
        <p:nvSpPr>
          <p:cNvPr id="1471491" name="Rectangle 1027"/>
          <p:cNvSpPr>
            <a:spLocks noGrp="1" noChangeArrowheads="1"/>
          </p:cNvSpPr>
          <p:nvPr>
            <p:ph type="body" idx="1"/>
          </p:nvPr>
        </p:nvSpPr>
        <p:spPr/>
        <p:txBody>
          <a:bodyPr/>
          <a:lstStyle/>
          <a:p>
            <a:r>
              <a:rPr lang="en-US"/>
              <a:t>You can also assign a value when making a declaration:</a:t>
            </a:r>
          </a:p>
          <a:p>
            <a:pPr lvl="1">
              <a:buFontTx/>
              <a:buNone/>
            </a:pPr>
            <a:r>
              <a:rPr lang="en-US">
                <a:solidFill>
                  <a:srgbClr val="99FF99"/>
                </a:solidFill>
              </a:rPr>
              <a:t>	var 	variableName1 = 16,</a:t>
            </a:r>
          </a:p>
          <a:p>
            <a:pPr lvl="1">
              <a:buFontTx/>
              <a:buNone/>
            </a:pPr>
            <a:r>
              <a:rPr lang="en-US">
                <a:solidFill>
                  <a:srgbClr val="99FF99"/>
                </a:solidFill>
              </a:rPr>
              <a:t>			variableName2 = ‘Error in input’, 	</a:t>
            </a:r>
          </a:p>
          <a:p>
            <a:pPr lvl="1">
              <a:buFontTx/>
              <a:buNone/>
            </a:pPr>
            <a:r>
              <a:rPr lang="en-US">
                <a:solidFill>
                  <a:srgbClr val="99FF99"/>
                </a:solidFill>
              </a:rPr>
              <a:t>			variableName3 = 285.03;</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471491">
                                            <p:txEl>
                                              <p:pRg st="0" end="0"/>
                                            </p:txEl>
                                          </p:spTgt>
                                        </p:tgtEl>
                                        <p:attrNameLst>
                                          <p:attrName>style.visibility</p:attrName>
                                        </p:attrNameLst>
                                      </p:cBhvr>
                                      <p:to>
                                        <p:strVal val="visible"/>
                                      </p:to>
                                    </p:set>
                                    <p:anim calcmode="lin" valueType="num">
                                      <p:cBhvr>
                                        <p:cTn id="7" dur="500" fill="hold"/>
                                        <p:tgtEl>
                                          <p:spTgt spid="1471491">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47149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71491">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471491">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471491">
                                            <p:txEl>
                                              <p:pRg st="1" end="1"/>
                                            </p:txEl>
                                          </p:spTgt>
                                        </p:tgtEl>
                                        <p:attrNameLst>
                                          <p:attrName>style.visibility</p:attrName>
                                        </p:attrNameLst>
                                      </p:cBhvr>
                                      <p:to>
                                        <p:strVal val="visible"/>
                                      </p:to>
                                    </p:set>
                                    <p:anim calcmode="lin" valueType="num">
                                      <p:cBhvr>
                                        <p:cTn id="13" dur="500" fill="hold"/>
                                        <p:tgtEl>
                                          <p:spTgt spid="1471491">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471491">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47149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471491">
                                            <p:txEl>
                                              <p:pRg st="1" end="1"/>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471491">
                                            <p:txEl>
                                              <p:pRg st="2" end="2"/>
                                            </p:txEl>
                                          </p:spTgt>
                                        </p:tgtEl>
                                        <p:attrNameLst>
                                          <p:attrName>style.visibility</p:attrName>
                                        </p:attrNameLst>
                                      </p:cBhvr>
                                      <p:to>
                                        <p:strVal val="visible"/>
                                      </p:to>
                                    </p:set>
                                    <p:anim calcmode="lin" valueType="num">
                                      <p:cBhvr>
                                        <p:cTn id="19" dur="500" fill="hold"/>
                                        <p:tgtEl>
                                          <p:spTgt spid="1471491">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1471491">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147149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471491">
                                            <p:txEl>
                                              <p:pRg st="2" end="2"/>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471491">
                                            <p:txEl>
                                              <p:pRg st="3" end="3"/>
                                            </p:txEl>
                                          </p:spTgt>
                                        </p:tgtEl>
                                        <p:attrNameLst>
                                          <p:attrName>style.visibility</p:attrName>
                                        </p:attrNameLst>
                                      </p:cBhvr>
                                      <p:to>
                                        <p:strVal val="visible"/>
                                      </p:to>
                                    </p:set>
                                    <p:anim calcmode="lin" valueType="num">
                                      <p:cBhvr>
                                        <p:cTn id="25" dur="500" fill="hold"/>
                                        <p:tgtEl>
                                          <p:spTgt spid="1471491">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1471491">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1471491">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471491">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149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A845F39-F40C-4327-8FFD-616F78B72872}" type="slidenum">
              <a:rPr lang="en-US"/>
              <a:pPr/>
              <a:t>43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202178" name="Rectangle 2"/>
          <p:cNvSpPr>
            <a:spLocks noGrp="1" noChangeArrowheads="1"/>
          </p:cNvSpPr>
          <p:nvPr>
            <p:ph type="title"/>
          </p:nvPr>
        </p:nvSpPr>
        <p:spPr/>
        <p:txBody>
          <a:bodyPr/>
          <a:lstStyle/>
          <a:p>
            <a:r>
              <a:rPr lang="en-US"/>
              <a:t>Variable Declaration</a:t>
            </a:r>
          </a:p>
        </p:txBody>
      </p:sp>
      <p:sp>
        <p:nvSpPr>
          <p:cNvPr id="1202179" name="Rectangle 3"/>
          <p:cNvSpPr>
            <a:spLocks noGrp="1" noChangeArrowheads="1"/>
          </p:cNvSpPr>
          <p:nvPr>
            <p:ph type="body" idx="1"/>
          </p:nvPr>
        </p:nvSpPr>
        <p:spPr/>
        <p:txBody>
          <a:bodyPr/>
          <a:lstStyle/>
          <a:p>
            <a:pPr>
              <a:lnSpc>
                <a:spcPct val="90000"/>
              </a:lnSpc>
            </a:pPr>
            <a:r>
              <a:rPr lang="en-US"/>
              <a:t>Here we see some basic math used to initialize a variable:</a:t>
            </a:r>
          </a:p>
          <a:p>
            <a:pPr>
              <a:lnSpc>
                <a:spcPct val="90000"/>
              </a:lnSpc>
              <a:buFontTx/>
              <a:buNone/>
            </a:pPr>
            <a:r>
              <a:rPr lang="en-US" sz="2400">
                <a:solidFill>
                  <a:srgbClr val="99FF99"/>
                </a:solidFill>
              </a:rPr>
              <a:t>	var  americanDollars = exchangeRate * irishPounds;</a:t>
            </a:r>
          </a:p>
          <a:p>
            <a:pPr>
              <a:lnSpc>
                <a:spcPct val="90000"/>
              </a:lnSpc>
            </a:pPr>
            <a:r>
              <a:rPr lang="en-US">
                <a:solidFill>
                  <a:srgbClr val="99FF99"/>
                </a:solidFill>
              </a:rPr>
              <a:t>var</a:t>
            </a:r>
            <a:r>
              <a:rPr lang="en-US"/>
              <a:t> declarations are technically optional; a variable will be created if you simply state a new variable name.</a:t>
            </a:r>
          </a:p>
          <a:p>
            <a:pPr>
              <a:lnSpc>
                <a:spcPct val="90000"/>
              </a:lnSpc>
              <a:spcBef>
                <a:spcPct val="0"/>
              </a:spcBef>
              <a:buFontTx/>
              <a:buNone/>
            </a:pPr>
            <a:r>
              <a:rPr lang="en-US">
                <a:solidFill>
                  <a:srgbClr val="99FF99"/>
                </a:solidFill>
              </a:rPr>
              <a:t>		var  	a = 0, b = 1;</a:t>
            </a:r>
          </a:p>
          <a:p>
            <a:pPr>
              <a:lnSpc>
                <a:spcPct val="90000"/>
              </a:lnSpc>
              <a:spcBef>
                <a:spcPct val="0"/>
              </a:spcBef>
              <a:buFontTx/>
              <a:buNone/>
            </a:pPr>
            <a:r>
              <a:rPr lang="en-US">
                <a:solidFill>
                  <a:srgbClr val="99FF99"/>
                </a:solidFill>
              </a:rPr>
              <a:t>			c = a + b; </a:t>
            </a:r>
          </a:p>
          <a:p>
            <a:pPr>
              <a:lnSpc>
                <a:spcPct val="90000"/>
              </a:lnSpc>
              <a:buFontTx/>
              <a:buNone/>
            </a:pPr>
            <a:r>
              <a:rPr lang="en-US"/>
              <a:t>	This creates a variable named “c” even though we haven’t explicitly used a</a:t>
            </a:r>
            <a:r>
              <a:rPr lang="en-US">
                <a:solidFill>
                  <a:srgbClr val="99FF99"/>
                </a:solidFill>
              </a:rPr>
              <a:t> var </a:t>
            </a:r>
            <a:r>
              <a:rPr lang="en-US"/>
              <a:t>declaration.</a:t>
            </a:r>
          </a:p>
          <a:p>
            <a:pPr>
              <a:lnSpc>
                <a:spcPct val="90000"/>
              </a:lnSpc>
              <a:buFontTx/>
              <a:buNone/>
            </a:pPr>
            <a:endParaRPr lang="en-US"/>
          </a:p>
          <a:p>
            <a:pPr>
              <a:lnSpc>
                <a:spcPct val="90000"/>
              </a:lnSpc>
            </a:pPr>
            <a:endParaRPr lang="en-US"/>
          </a:p>
          <a:p>
            <a:pPr>
              <a:lnSpc>
                <a:spcPct val="90000"/>
              </a:lnSpc>
            </a:pP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9E47AAC-1749-4F94-A5C5-B05E8BFD9A4A}" type="slidenum">
              <a:rPr lang="en-US"/>
              <a:pPr/>
              <a:t>44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75938" name="Rectangle 2"/>
          <p:cNvSpPr>
            <a:spLocks noGrp="1" noChangeArrowheads="1"/>
          </p:cNvSpPr>
          <p:nvPr>
            <p:ph type="title"/>
          </p:nvPr>
        </p:nvSpPr>
        <p:spPr/>
        <p:txBody>
          <a:bodyPr/>
          <a:lstStyle/>
          <a:p>
            <a:r>
              <a:rPr lang="en-US"/>
              <a:t>Variable Declaration</a:t>
            </a:r>
          </a:p>
        </p:txBody>
      </p:sp>
      <p:sp>
        <p:nvSpPr>
          <p:cNvPr id="1575939" name="Rectangle 3"/>
          <p:cNvSpPr>
            <a:spLocks noGrp="1" noChangeArrowheads="1"/>
          </p:cNvSpPr>
          <p:nvPr>
            <p:ph type="body" idx="1"/>
          </p:nvPr>
        </p:nvSpPr>
        <p:spPr/>
        <p:txBody>
          <a:bodyPr/>
          <a:lstStyle/>
          <a:p>
            <a:r>
              <a:rPr lang="en-US"/>
              <a:t>But don’t “declare by omission”; it’s not only bad coding practice, it makes an already ambiguously-typed language even harder to debug. </a:t>
            </a:r>
          </a:p>
          <a:p>
            <a:r>
              <a:rPr lang="en-US"/>
              <a:t>So, always explicitly declare your </a:t>
            </a:r>
            <a:r>
              <a:rPr lang="en-US">
                <a:solidFill>
                  <a:srgbClr val="99FF99"/>
                </a:solidFill>
              </a:rPr>
              <a:t>var</a:t>
            </a:r>
            <a:r>
              <a:rPr lang="en-US"/>
              <a:t>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5CC1DF7-BEB9-48F5-9E59-2BBC2CF6F2C3}" type="slidenum">
              <a:rPr lang="en-US"/>
              <a:pPr/>
              <a:t>45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82754" name="Rectangle 2"/>
          <p:cNvSpPr>
            <a:spLocks noGrp="1" noChangeArrowheads="1"/>
          </p:cNvSpPr>
          <p:nvPr>
            <p:ph type="title"/>
          </p:nvPr>
        </p:nvSpPr>
        <p:spPr/>
        <p:txBody>
          <a:bodyPr/>
          <a:lstStyle/>
          <a:p>
            <a:r>
              <a:rPr lang="en-US"/>
              <a:t>Data Typing</a:t>
            </a:r>
          </a:p>
        </p:txBody>
      </p:sp>
      <p:sp>
        <p:nvSpPr>
          <p:cNvPr id="1482755" name="Rectangle 3"/>
          <p:cNvSpPr>
            <a:spLocks noGrp="1" noChangeArrowheads="1"/>
          </p:cNvSpPr>
          <p:nvPr>
            <p:ph type="body" idx="1"/>
          </p:nvPr>
        </p:nvSpPr>
        <p:spPr/>
        <p:txBody>
          <a:bodyPr/>
          <a:lstStyle/>
          <a:p>
            <a:r>
              <a:rPr lang="en-US"/>
              <a:t>Some programming languages are strongly-typed; that is, a variable is set as a particular type, and using it to store or manipulate data of a different type can cause problems.</a:t>
            </a:r>
          </a:p>
          <a:p>
            <a:pPr lvl="1"/>
            <a:r>
              <a:rPr lang="en-US"/>
              <a:t>For instance, C, C++, and COBOL are strongly-typed languages.</a:t>
            </a:r>
          </a:p>
          <a:p>
            <a:pPr lvl="1"/>
            <a:r>
              <a:rPr lang="en-US"/>
              <a:t>Many of you know what happens if you move character numbers (i.e., “123”) into a COBOL PIC 999 field and then attempt to do arithmetic!</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4146425-077A-4AC3-94E9-B0CF3DB5B64E}" type="slidenum">
              <a:rPr lang="en-US"/>
              <a:pPr/>
              <a:t>46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83778" name="Rectangle 1026"/>
          <p:cNvSpPr>
            <a:spLocks noGrp="1" noChangeArrowheads="1"/>
          </p:cNvSpPr>
          <p:nvPr>
            <p:ph type="title"/>
          </p:nvPr>
        </p:nvSpPr>
        <p:spPr/>
        <p:txBody>
          <a:bodyPr/>
          <a:lstStyle/>
          <a:p>
            <a:r>
              <a:rPr lang="en-US"/>
              <a:t>Data Typing</a:t>
            </a:r>
          </a:p>
        </p:txBody>
      </p:sp>
      <p:sp>
        <p:nvSpPr>
          <p:cNvPr id="1483779" name="Rectangle 1027"/>
          <p:cNvSpPr>
            <a:spLocks noGrp="1" noChangeArrowheads="1"/>
          </p:cNvSpPr>
          <p:nvPr>
            <p:ph type="body" idx="1"/>
          </p:nvPr>
        </p:nvSpPr>
        <p:spPr/>
        <p:txBody>
          <a:bodyPr/>
          <a:lstStyle/>
          <a:p>
            <a:r>
              <a:rPr lang="en-US"/>
              <a:t>JavaScript is loosely-typed; that is, any variable can potentially hold any type of data. </a:t>
            </a:r>
          </a:p>
          <a:p>
            <a:r>
              <a:rPr lang="en-US"/>
              <a:t>So, you can alternate between treating a given data field as a number, string or boolean, if you want (not that you should!). </a:t>
            </a:r>
          </a:p>
          <a:p>
            <a:pPr>
              <a:buFontTx/>
              <a:buNone/>
            </a:pP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1A161DE-D4F5-4F62-8977-0B904A27BCB5}" type="slidenum">
              <a:rPr lang="en-US"/>
              <a:pPr/>
              <a:t>47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703938" name="Rectangle 2"/>
          <p:cNvSpPr>
            <a:spLocks noGrp="1" noChangeArrowheads="1"/>
          </p:cNvSpPr>
          <p:nvPr>
            <p:ph type="title"/>
          </p:nvPr>
        </p:nvSpPr>
        <p:spPr/>
        <p:txBody>
          <a:bodyPr/>
          <a:lstStyle/>
          <a:p>
            <a:r>
              <a:rPr lang="en-US"/>
              <a:t>Data Typing</a:t>
            </a:r>
          </a:p>
        </p:txBody>
      </p:sp>
      <p:sp>
        <p:nvSpPr>
          <p:cNvPr id="1703939" name="Rectangle 3"/>
          <p:cNvSpPr>
            <a:spLocks noGrp="1" noChangeArrowheads="1"/>
          </p:cNvSpPr>
          <p:nvPr>
            <p:ph type="body" idx="1"/>
          </p:nvPr>
        </p:nvSpPr>
        <p:spPr/>
        <p:txBody>
          <a:bodyPr/>
          <a:lstStyle/>
          <a:p>
            <a:r>
              <a:rPr lang="en-US"/>
              <a:t>When you do so, as an intermediate step, JavaScript creates a transient object which attempts to convert between the types.</a:t>
            </a:r>
          </a:p>
          <a:p>
            <a:r>
              <a:rPr lang="en-US"/>
              <a:t>More in a bit about how this all works and the default conversion rules.</a:t>
            </a:r>
          </a:p>
          <a:p>
            <a:pPr>
              <a:buFontTx/>
              <a:buNone/>
            </a:pP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D89B9575-D97D-4D2E-8DC2-70938B7CAFC9}" type="slidenum">
              <a:rPr lang="en-US"/>
              <a:pPr/>
              <a:t>48</a:t>
            </a:fld>
            <a:endParaRPr lang="en-US"/>
          </a:p>
        </p:txBody>
      </p:sp>
      <p:sp>
        <p:nvSpPr>
          <p:cNvPr id="8" name="Footer Placeholder 4"/>
          <p:cNvSpPr>
            <a:spLocks noGrp="1"/>
          </p:cNvSpPr>
          <p:nvPr>
            <p:ph type="ftr" sz="quarter" idx="11"/>
          </p:nvPr>
        </p:nvSpPr>
        <p:spPr/>
        <p:txBody>
          <a:bodyPr/>
          <a:lstStyle/>
          <a:p>
            <a:r>
              <a:rPr lang="en-US"/>
              <a:t>copyright Penny McIntire, 2007</a:t>
            </a:r>
          </a:p>
        </p:txBody>
      </p:sp>
      <p:sp>
        <p:nvSpPr>
          <p:cNvPr id="1606658" name="Rectangle 2"/>
          <p:cNvSpPr>
            <a:spLocks noGrp="1" noChangeArrowheads="1"/>
          </p:cNvSpPr>
          <p:nvPr>
            <p:ph type="title"/>
          </p:nvPr>
        </p:nvSpPr>
        <p:spPr/>
        <p:txBody>
          <a:bodyPr/>
          <a:lstStyle/>
          <a:p>
            <a:r>
              <a:rPr lang="en-US"/>
              <a:t>var</a:t>
            </a:r>
          </a:p>
        </p:txBody>
      </p:sp>
      <p:sp>
        <p:nvSpPr>
          <p:cNvPr id="1606659" name="Rectangle 3"/>
          <p:cNvSpPr>
            <a:spLocks noGrp="1" noChangeArrowheads="1"/>
          </p:cNvSpPr>
          <p:nvPr>
            <p:ph type="body" idx="1"/>
          </p:nvPr>
        </p:nvSpPr>
        <p:spPr>
          <a:xfrm>
            <a:off x="685800" y="1447800"/>
            <a:ext cx="7772400" cy="4648200"/>
          </a:xfrm>
        </p:spPr>
        <p:txBody>
          <a:bodyPr/>
          <a:lstStyle/>
          <a:p>
            <a:r>
              <a:rPr lang="en-US"/>
              <a:t>So, a given </a:t>
            </a:r>
            <a:r>
              <a:rPr lang="en-US">
                <a:solidFill>
                  <a:srgbClr val="99FF99"/>
                </a:solidFill>
              </a:rPr>
              <a:t>var</a:t>
            </a:r>
            <a:r>
              <a:rPr lang="en-US"/>
              <a:t> can “morph” into all kinds of data. (Seems so wrong, but  get used to it!)</a:t>
            </a:r>
          </a:p>
          <a:p>
            <a:pPr>
              <a:buFontTx/>
              <a:buNone/>
            </a:pPr>
            <a:r>
              <a:rPr lang="en-US">
                <a:solidFill>
                  <a:srgbClr val="99FF99"/>
                </a:solidFill>
              </a:rPr>
              <a:t>	var  	myString = ‘Hi there.’;</a:t>
            </a:r>
          </a:p>
          <a:p>
            <a:pPr lvl="1">
              <a:buFontTx/>
              <a:buNone/>
            </a:pPr>
            <a:r>
              <a:rPr lang="en-US">
                <a:solidFill>
                  <a:srgbClr val="99FF99"/>
                </a:solidFill>
              </a:rPr>
              <a:t>			myString = 3 * 4;</a:t>
            </a:r>
          </a:p>
          <a:p>
            <a:pPr lvl="1">
              <a:buFontTx/>
              <a:buNone/>
            </a:pPr>
            <a:r>
              <a:rPr lang="en-US">
                <a:solidFill>
                  <a:srgbClr val="99FF99"/>
                </a:solidFill>
              </a:rPr>
              <a:t>			</a:t>
            </a:r>
            <a:r>
              <a:rPr lang="en-US"/>
              <a:t>OR</a:t>
            </a:r>
          </a:p>
          <a:p>
            <a:pPr>
              <a:buFontTx/>
              <a:buNone/>
            </a:pPr>
            <a:r>
              <a:rPr lang="en-US">
                <a:solidFill>
                  <a:srgbClr val="99FF99"/>
                </a:solidFill>
              </a:rPr>
              <a:t>	var  	myString = ‘3’;</a:t>
            </a:r>
          </a:p>
          <a:p>
            <a:pPr lvl="1">
              <a:buFontTx/>
              <a:buNone/>
            </a:pPr>
            <a:r>
              <a:rPr lang="en-US">
                <a:solidFill>
                  <a:srgbClr val="99FF99"/>
                </a:solidFill>
              </a:rPr>
              <a:t>			myString = myString * 2</a:t>
            </a:r>
          </a:p>
          <a:p>
            <a:pPr lvl="1">
              <a:buFontTx/>
              <a:buNone/>
            </a:pPr>
            <a:endParaRPr lang="en-US"/>
          </a:p>
          <a:p>
            <a:endParaRPr lang="en-US"/>
          </a:p>
        </p:txBody>
      </p:sp>
      <p:sp>
        <p:nvSpPr>
          <p:cNvPr id="1606660" name="AutoShape 4"/>
          <p:cNvSpPr>
            <a:spLocks noChangeArrowheads="1"/>
          </p:cNvSpPr>
          <p:nvPr/>
        </p:nvSpPr>
        <p:spPr bwMode="auto">
          <a:xfrm>
            <a:off x="6781800" y="1752600"/>
            <a:ext cx="2133600" cy="1447800"/>
          </a:xfrm>
          <a:prstGeom prst="wedgeRoundRectCallout">
            <a:avLst>
              <a:gd name="adj1" fmla="val -175597"/>
              <a:gd name="adj2" fmla="val 8804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Now myString holds a numeric 12.</a:t>
            </a:r>
          </a:p>
        </p:txBody>
      </p:sp>
      <p:sp>
        <p:nvSpPr>
          <p:cNvPr id="1606661" name="Rectangle 5"/>
          <p:cNvSpPr>
            <a:spLocks noChangeArrowheads="1"/>
          </p:cNvSpPr>
          <p:nvPr/>
        </p:nvSpPr>
        <p:spPr bwMode="auto">
          <a:xfrm>
            <a:off x="990600" y="4495800"/>
            <a:ext cx="7772400" cy="182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42950" lvl="1" indent="-285750" algn="l" eaLnBrk="1" hangingPunct="1">
              <a:spcBef>
                <a:spcPct val="20000"/>
              </a:spcBef>
              <a:buClr>
                <a:schemeClr val="hlink"/>
              </a:buClr>
            </a:pPr>
            <a:endParaRPr lang="en-US" sz="2800">
              <a:solidFill>
                <a:schemeClr val="tx1"/>
              </a:solidFill>
              <a:latin typeface="Tahoma" pitchFamily="34" charset="0"/>
            </a:endParaRPr>
          </a:p>
        </p:txBody>
      </p:sp>
      <p:sp>
        <p:nvSpPr>
          <p:cNvPr id="1606664" name="AutoShape 8"/>
          <p:cNvSpPr>
            <a:spLocks noChangeArrowheads="1"/>
          </p:cNvSpPr>
          <p:nvPr/>
        </p:nvSpPr>
        <p:spPr bwMode="auto">
          <a:xfrm>
            <a:off x="7010400" y="3733800"/>
            <a:ext cx="2133600" cy="1447800"/>
          </a:xfrm>
          <a:prstGeom prst="wedgeRoundRectCallout">
            <a:avLst>
              <a:gd name="adj1" fmla="val -181921"/>
              <a:gd name="adj2" fmla="val 59208"/>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Now myString holds a numeric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nodePh="1">
                                  <p:stCondLst>
                                    <p:cond delay="0"/>
                                  </p:stCondLst>
                                  <p:endCondLst>
                                    <p:cond evt="begin" delay="0">
                                      <p:tn val="5"/>
                                    </p:cond>
                                  </p:endCondLst>
                                  <p:childTnLst>
                                    <p:set>
                                      <p:cBhvr>
                                        <p:cTn id="6" dur="1" fill="hold">
                                          <p:stCondLst>
                                            <p:cond delay="0"/>
                                          </p:stCondLst>
                                        </p:cTn>
                                        <p:tgtEl>
                                          <p:spTgt spid="1606661">
                                            <p:txEl>
                                              <p:pRg st="0" end="0"/>
                                            </p:txEl>
                                          </p:spTgt>
                                        </p:tgtEl>
                                        <p:attrNameLst>
                                          <p:attrName>style.visibility</p:attrName>
                                        </p:attrNameLst>
                                      </p:cBhvr>
                                      <p:to>
                                        <p:strVal val="visible"/>
                                      </p:to>
                                    </p:set>
                                    <p:anim calcmode="lin" valueType="num">
                                      <p:cBhvr>
                                        <p:cTn id="7" dur="500" fill="hold"/>
                                        <p:tgtEl>
                                          <p:spTgt spid="1606661">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60666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606661">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60666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06659">
                                            <p:txEl>
                                              <p:pRg st="0" end="0"/>
                                            </p:txEl>
                                          </p:spTgt>
                                        </p:tgtEl>
                                        <p:attrNameLst>
                                          <p:attrName>style.visibility</p:attrName>
                                        </p:attrNameLst>
                                      </p:cBhvr>
                                      <p:to>
                                        <p:strVal val="visible"/>
                                      </p:to>
                                    </p:set>
                                    <p:anim calcmode="lin" valueType="num">
                                      <p:cBhvr>
                                        <p:cTn id="15" dur="500" fill="hold"/>
                                        <p:tgtEl>
                                          <p:spTgt spid="1606659">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06659">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0665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06659">
                                            <p:txEl>
                                              <p:pRg st="0" end="0"/>
                                            </p:txEl>
                                          </p:spTgt>
                                        </p:tgtEl>
                                        <p:attrNameLst>
                                          <p:attrName>ppt_h</p:attrName>
                                        </p:attrNameLst>
                                      </p:cBhvr>
                                      <p:tavLst>
                                        <p:tav tm="0">
                                          <p:val>
                                            <p:strVal val="#ppt_h"/>
                                          </p:val>
                                        </p:tav>
                                        <p:tav tm="100000">
                                          <p:val>
                                            <p:strVal val="#ppt_h"/>
                                          </p:val>
                                        </p:tav>
                                      </p:tavLst>
                                    </p:anim>
                                  </p:childTnLst>
                                </p:cTn>
                              </p:par>
                              <p:par>
                                <p:cTn id="19" presetID="17" presetClass="entr" presetSubtype="8" fill="hold" grpId="0" nodeType="withEffect">
                                  <p:stCondLst>
                                    <p:cond delay="0"/>
                                  </p:stCondLst>
                                  <p:childTnLst>
                                    <p:set>
                                      <p:cBhvr>
                                        <p:cTn id="20" dur="1" fill="hold">
                                          <p:stCondLst>
                                            <p:cond delay="0"/>
                                          </p:stCondLst>
                                        </p:cTn>
                                        <p:tgtEl>
                                          <p:spTgt spid="1606659">
                                            <p:txEl>
                                              <p:pRg st="1" end="1"/>
                                            </p:txEl>
                                          </p:spTgt>
                                        </p:tgtEl>
                                        <p:attrNameLst>
                                          <p:attrName>style.visibility</p:attrName>
                                        </p:attrNameLst>
                                      </p:cBhvr>
                                      <p:to>
                                        <p:strVal val="visible"/>
                                      </p:to>
                                    </p:set>
                                    <p:anim calcmode="lin" valueType="num">
                                      <p:cBhvr>
                                        <p:cTn id="21" dur="500" fill="hold"/>
                                        <p:tgtEl>
                                          <p:spTgt spid="1606659">
                                            <p:txEl>
                                              <p:pRg st="1" end="1"/>
                                            </p:txEl>
                                          </p:spTgt>
                                        </p:tgtEl>
                                        <p:attrNameLst>
                                          <p:attrName>ppt_x</p:attrName>
                                        </p:attrNameLst>
                                      </p:cBhvr>
                                      <p:tavLst>
                                        <p:tav tm="0">
                                          <p:val>
                                            <p:strVal val="#ppt_x-#ppt_w/2"/>
                                          </p:val>
                                        </p:tav>
                                        <p:tav tm="100000">
                                          <p:val>
                                            <p:strVal val="#ppt_x"/>
                                          </p:val>
                                        </p:tav>
                                      </p:tavLst>
                                    </p:anim>
                                    <p:anim calcmode="lin" valueType="num">
                                      <p:cBhvr>
                                        <p:cTn id="22" dur="500" fill="hold"/>
                                        <p:tgtEl>
                                          <p:spTgt spid="1606659">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160665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606659">
                                            <p:txEl>
                                              <p:pRg st="1" end="1"/>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606659">
                                            <p:txEl>
                                              <p:pRg st="2" end="2"/>
                                            </p:txEl>
                                          </p:spTgt>
                                        </p:tgtEl>
                                        <p:attrNameLst>
                                          <p:attrName>style.visibility</p:attrName>
                                        </p:attrNameLst>
                                      </p:cBhvr>
                                      <p:to>
                                        <p:strVal val="visible"/>
                                      </p:to>
                                    </p:set>
                                    <p:anim calcmode="lin" valueType="num">
                                      <p:cBhvr>
                                        <p:cTn id="27" dur="500" fill="hold"/>
                                        <p:tgtEl>
                                          <p:spTgt spid="1606659">
                                            <p:txEl>
                                              <p:pRg st="2" end="2"/>
                                            </p:txEl>
                                          </p:spTgt>
                                        </p:tgtEl>
                                        <p:attrNameLst>
                                          <p:attrName>ppt_x</p:attrName>
                                        </p:attrNameLst>
                                      </p:cBhvr>
                                      <p:tavLst>
                                        <p:tav tm="0">
                                          <p:val>
                                            <p:strVal val="#ppt_x-#ppt_w/2"/>
                                          </p:val>
                                        </p:tav>
                                        <p:tav tm="100000">
                                          <p:val>
                                            <p:strVal val="#ppt_x"/>
                                          </p:val>
                                        </p:tav>
                                      </p:tavLst>
                                    </p:anim>
                                    <p:anim calcmode="lin" valueType="num">
                                      <p:cBhvr>
                                        <p:cTn id="28" dur="500" fill="hold"/>
                                        <p:tgtEl>
                                          <p:spTgt spid="1606659">
                                            <p:txEl>
                                              <p:pRg st="2" end="2"/>
                                            </p:txEl>
                                          </p:spTgt>
                                        </p:tgtEl>
                                        <p:attrNameLst>
                                          <p:attrName>ppt_y</p:attrName>
                                        </p:attrNameLst>
                                      </p:cBhvr>
                                      <p:tavLst>
                                        <p:tav tm="0">
                                          <p:val>
                                            <p:strVal val="#ppt_y"/>
                                          </p:val>
                                        </p:tav>
                                        <p:tav tm="100000">
                                          <p:val>
                                            <p:strVal val="#ppt_y"/>
                                          </p:val>
                                        </p:tav>
                                      </p:tavLst>
                                    </p:anim>
                                    <p:anim calcmode="lin" valueType="num">
                                      <p:cBhvr>
                                        <p:cTn id="29" dur="500" fill="hold"/>
                                        <p:tgtEl>
                                          <p:spTgt spid="1606659">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606659">
                                            <p:txEl>
                                              <p:pRg st="2" end="2"/>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606659">
                                            <p:txEl>
                                              <p:pRg st="3" end="3"/>
                                            </p:txEl>
                                          </p:spTgt>
                                        </p:tgtEl>
                                        <p:attrNameLst>
                                          <p:attrName>style.visibility</p:attrName>
                                        </p:attrNameLst>
                                      </p:cBhvr>
                                      <p:to>
                                        <p:strVal val="visible"/>
                                      </p:to>
                                    </p:set>
                                    <p:anim calcmode="lin" valueType="num">
                                      <p:cBhvr>
                                        <p:cTn id="33" dur="500" fill="hold"/>
                                        <p:tgtEl>
                                          <p:spTgt spid="1606659">
                                            <p:txEl>
                                              <p:pRg st="3" end="3"/>
                                            </p:txEl>
                                          </p:spTgt>
                                        </p:tgtEl>
                                        <p:attrNameLst>
                                          <p:attrName>ppt_x</p:attrName>
                                        </p:attrNameLst>
                                      </p:cBhvr>
                                      <p:tavLst>
                                        <p:tav tm="0">
                                          <p:val>
                                            <p:strVal val="#ppt_x-#ppt_w/2"/>
                                          </p:val>
                                        </p:tav>
                                        <p:tav tm="100000">
                                          <p:val>
                                            <p:strVal val="#ppt_x"/>
                                          </p:val>
                                        </p:tav>
                                      </p:tavLst>
                                    </p:anim>
                                    <p:anim calcmode="lin" valueType="num">
                                      <p:cBhvr>
                                        <p:cTn id="34" dur="500" fill="hold"/>
                                        <p:tgtEl>
                                          <p:spTgt spid="1606659">
                                            <p:txEl>
                                              <p:pRg st="3" end="3"/>
                                            </p:txEl>
                                          </p:spTgt>
                                        </p:tgtEl>
                                        <p:attrNameLst>
                                          <p:attrName>ppt_y</p:attrName>
                                        </p:attrNameLst>
                                      </p:cBhvr>
                                      <p:tavLst>
                                        <p:tav tm="0">
                                          <p:val>
                                            <p:strVal val="#ppt_y"/>
                                          </p:val>
                                        </p:tav>
                                        <p:tav tm="100000">
                                          <p:val>
                                            <p:strVal val="#ppt_y"/>
                                          </p:val>
                                        </p:tav>
                                      </p:tavLst>
                                    </p:anim>
                                    <p:anim calcmode="lin" valueType="num">
                                      <p:cBhvr>
                                        <p:cTn id="35" dur="500" fill="hold"/>
                                        <p:tgtEl>
                                          <p:spTgt spid="1606659">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606659">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7" presetClass="entr" presetSubtype="8" fill="hold" grpId="0" nodeType="clickEffect">
                                  <p:stCondLst>
                                    <p:cond delay="0"/>
                                  </p:stCondLst>
                                  <p:childTnLst>
                                    <p:set>
                                      <p:cBhvr>
                                        <p:cTn id="40" dur="1" fill="hold">
                                          <p:stCondLst>
                                            <p:cond delay="0"/>
                                          </p:stCondLst>
                                        </p:cTn>
                                        <p:tgtEl>
                                          <p:spTgt spid="1606659">
                                            <p:txEl>
                                              <p:pRg st="4" end="4"/>
                                            </p:txEl>
                                          </p:spTgt>
                                        </p:tgtEl>
                                        <p:attrNameLst>
                                          <p:attrName>style.visibility</p:attrName>
                                        </p:attrNameLst>
                                      </p:cBhvr>
                                      <p:to>
                                        <p:strVal val="visible"/>
                                      </p:to>
                                    </p:set>
                                    <p:anim calcmode="lin" valueType="num">
                                      <p:cBhvr>
                                        <p:cTn id="41" dur="500" fill="hold"/>
                                        <p:tgtEl>
                                          <p:spTgt spid="1606659">
                                            <p:txEl>
                                              <p:pRg st="4" end="4"/>
                                            </p:txEl>
                                          </p:spTgt>
                                        </p:tgtEl>
                                        <p:attrNameLst>
                                          <p:attrName>ppt_x</p:attrName>
                                        </p:attrNameLst>
                                      </p:cBhvr>
                                      <p:tavLst>
                                        <p:tav tm="0">
                                          <p:val>
                                            <p:strVal val="#ppt_x-#ppt_w/2"/>
                                          </p:val>
                                        </p:tav>
                                        <p:tav tm="100000">
                                          <p:val>
                                            <p:strVal val="#ppt_x"/>
                                          </p:val>
                                        </p:tav>
                                      </p:tavLst>
                                    </p:anim>
                                    <p:anim calcmode="lin" valueType="num">
                                      <p:cBhvr>
                                        <p:cTn id="42" dur="500" fill="hold"/>
                                        <p:tgtEl>
                                          <p:spTgt spid="1606659">
                                            <p:txEl>
                                              <p:pRg st="4" end="4"/>
                                            </p:txEl>
                                          </p:spTgt>
                                        </p:tgtEl>
                                        <p:attrNameLst>
                                          <p:attrName>ppt_y</p:attrName>
                                        </p:attrNameLst>
                                      </p:cBhvr>
                                      <p:tavLst>
                                        <p:tav tm="0">
                                          <p:val>
                                            <p:strVal val="#ppt_y"/>
                                          </p:val>
                                        </p:tav>
                                        <p:tav tm="100000">
                                          <p:val>
                                            <p:strVal val="#ppt_y"/>
                                          </p:val>
                                        </p:tav>
                                      </p:tavLst>
                                    </p:anim>
                                    <p:anim calcmode="lin" valueType="num">
                                      <p:cBhvr>
                                        <p:cTn id="43" dur="500" fill="hold"/>
                                        <p:tgtEl>
                                          <p:spTgt spid="1606659">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1606659">
                                            <p:txEl>
                                              <p:pRg st="4" end="4"/>
                                            </p:txEl>
                                          </p:spTgt>
                                        </p:tgtEl>
                                        <p:attrNameLst>
                                          <p:attrName>ppt_h</p:attrName>
                                        </p:attrNameLst>
                                      </p:cBhvr>
                                      <p:tavLst>
                                        <p:tav tm="0">
                                          <p:val>
                                            <p:strVal val="#ppt_h"/>
                                          </p:val>
                                        </p:tav>
                                        <p:tav tm="100000">
                                          <p:val>
                                            <p:strVal val="#ppt_h"/>
                                          </p:val>
                                        </p:tav>
                                      </p:tavLst>
                                    </p:anim>
                                  </p:childTnLst>
                                </p:cTn>
                              </p:par>
                              <p:par>
                                <p:cTn id="45" presetID="17" presetClass="entr" presetSubtype="8" fill="hold" grpId="0" nodeType="withEffect">
                                  <p:stCondLst>
                                    <p:cond delay="0"/>
                                  </p:stCondLst>
                                  <p:childTnLst>
                                    <p:set>
                                      <p:cBhvr>
                                        <p:cTn id="46" dur="1" fill="hold">
                                          <p:stCondLst>
                                            <p:cond delay="0"/>
                                          </p:stCondLst>
                                        </p:cTn>
                                        <p:tgtEl>
                                          <p:spTgt spid="1606659">
                                            <p:txEl>
                                              <p:pRg st="5" end="5"/>
                                            </p:txEl>
                                          </p:spTgt>
                                        </p:tgtEl>
                                        <p:attrNameLst>
                                          <p:attrName>style.visibility</p:attrName>
                                        </p:attrNameLst>
                                      </p:cBhvr>
                                      <p:to>
                                        <p:strVal val="visible"/>
                                      </p:to>
                                    </p:set>
                                    <p:anim calcmode="lin" valueType="num">
                                      <p:cBhvr>
                                        <p:cTn id="47" dur="500" fill="hold"/>
                                        <p:tgtEl>
                                          <p:spTgt spid="1606659">
                                            <p:txEl>
                                              <p:pRg st="5" end="5"/>
                                            </p:txEl>
                                          </p:spTgt>
                                        </p:tgtEl>
                                        <p:attrNameLst>
                                          <p:attrName>ppt_x</p:attrName>
                                        </p:attrNameLst>
                                      </p:cBhvr>
                                      <p:tavLst>
                                        <p:tav tm="0">
                                          <p:val>
                                            <p:strVal val="#ppt_x-#ppt_w/2"/>
                                          </p:val>
                                        </p:tav>
                                        <p:tav tm="100000">
                                          <p:val>
                                            <p:strVal val="#ppt_x"/>
                                          </p:val>
                                        </p:tav>
                                      </p:tavLst>
                                    </p:anim>
                                    <p:anim calcmode="lin" valueType="num">
                                      <p:cBhvr>
                                        <p:cTn id="48" dur="500" fill="hold"/>
                                        <p:tgtEl>
                                          <p:spTgt spid="1606659">
                                            <p:txEl>
                                              <p:pRg st="5" end="5"/>
                                            </p:txEl>
                                          </p:spTgt>
                                        </p:tgtEl>
                                        <p:attrNameLst>
                                          <p:attrName>ppt_y</p:attrName>
                                        </p:attrNameLst>
                                      </p:cBhvr>
                                      <p:tavLst>
                                        <p:tav tm="0">
                                          <p:val>
                                            <p:strVal val="#ppt_y"/>
                                          </p:val>
                                        </p:tav>
                                        <p:tav tm="100000">
                                          <p:val>
                                            <p:strVal val="#ppt_y"/>
                                          </p:val>
                                        </p:tav>
                                      </p:tavLst>
                                    </p:anim>
                                    <p:anim calcmode="lin" valueType="num">
                                      <p:cBhvr>
                                        <p:cTn id="49" dur="500" fill="hold"/>
                                        <p:tgtEl>
                                          <p:spTgt spid="1606659">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1606659">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5" fill="hold" grpId="0" nodeType="clickEffect">
                                  <p:stCondLst>
                                    <p:cond delay="0"/>
                                  </p:stCondLst>
                                  <p:childTnLst>
                                    <p:set>
                                      <p:cBhvr>
                                        <p:cTn id="54" dur="1" fill="hold">
                                          <p:stCondLst>
                                            <p:cond delay="0"/>
                                          </p:stCondLst>
                                        </p:cTn>
                                        <p:tgtEl>
                                          <p:spTgt spid="1606660"/>
                                        </p:tgtEl>
                                        <p:attrNameLst>
                                          <p:attrName>style.visibility</p:attrName>
                                        </p:attrNameLst>
                                      </p:cBhvr>
                                      <p:to>
                                        <p:strVal val="visible"/>
                                      </p:to>
                                    </p:set>
                                    <p:animEffect transition="in" filter="blinds(vertical)">
                                      <p:cBhvr>
                                        <p:cTn id="55" dur="500"/>
                                        <p:tgtEl>
                                          <p:spTgt spid="1606660"/>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5" fill="hold" grpId="0" nodeType="clickEffect">
                                  <p:stCondLst>
                                    <p:cond delay="0"/>
                                  </p:stCondLst>
                                  <p:childTnLst>
                                    <p:set>
                                      <p:cBhvr>
                                        <p:cTn id="59" dur="1" fill="hold">
                                          <p:stCondLst>
                                            <p:cond delay="0"/>
                                          </p:stCondLst>
                                        </p:cTn>
                                        <p:tgtEl>
                                          <p:spTgt spid="1606664"/>
                                        </p:tgtEl>
                                        <p:attrNameLst>
                                          <p:attrName>style.visibility</p:attrName>
                                        </p:attrNameLst>
                                      </p:cBhvr>
                                      <p:to>
                                        <p:strVal val="visible"/>
                                      </p:to>
                                    </p:set>
                                    <p:animEffect transition="in" filter="blinds(vertical)">
                                      <p:cBhvr>
                                        <p:cTn id="60" dur="500"/>
                                        <p:tgtEl>
                                          <p:spTgt spid="1606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6659" grpId="0" build="p" autoUpdateAnimBg="0"/>
      <p:bldP spid="1606660" grpId="0" animBg="1" autoUpdateAnimBg="0"/>
      <p:bldP spid="1606661" grpId="0" build="p" autoUpdateAnimBg="0"/>
      <p:bldP spid="1606664"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9389075-E76B-4B19-A663-BFA051B63FB0}" type="slidenum">
              <a:rPr lang="en-US"/>
              <a:pPr/>
              <a:t>49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80706" name="Rectangle 1026"/>
          <p:cNvSpPr>
            <a:spLocks noGrp="1" noChangeArrowheads="1"/>
          </p:cNvSpPr>
          <p:nvPr>
            <p:ph type="title"/>
          </p:nvPr>
        </p:nvSpPr>
        <p:spPr/>
        <p:txBody>
          <a:bodyPr/>
          <a:lstStyle/>
          <a:p>
            <a:r>
              <a:rPr lang="en-US"/>
              <a:t>JavaScript Data Types</a:t>
            </a:r>
          </a:p>
        </p:txBody>
      </p:sp>
      <p:sp>
        <p:nvSpPr>
          <p:cNvPr id="1480707" name="Rectangle 1027"/>
          <p:cNvSpPr>
            <a:spLocks noGrp="1" noChangeArrowheads="1"/>
          </p:cNvSpPr>
          <p:nvPr>
            <p:ph type="body" idx="1"/>
          </p:nvPr>
        </p:nvSpPr>
        <p:spPr/>
        <p:txBody>
          <a:bodyPr/>
          <a:lstStyle/>
          <a:p>
            <a:r>
              <a:rPr lang="en-US"/>
              <a:t>Data types in JavaScript</a:t>
            </a:r>
          </a:p>
          <a:p>
            <a:pPr lvl="1"/>
            <a:r>
              <a:rPr lang="en-US"/>
              <a:t>numbers</a:t>
            </a:r>
          </a:p>
          <a:p>
            <a:pPr lvl="1"/>
            <a:r>
              <a:rPr lang="en-US"/>
              <a:t>strings </a:t>
            </a:r>
          </a:p>
          <a:p>
            <a:pPr lvl="1"/>
            <a:r>
              <a:rPr lang="en-US"/>
              <a:t>boolean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A3213A2-59FF-4D26-9FE8-61F9A555BE23}" type="slidenum">
              <a:rPr lang="en-US"/>
              <a:pPr/>
              <a:t>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97794" name="Rectangle 2"/>
          <p:cNvSpPr>
            <a:spLocks noGrp="1" noChangeArrowheads="1"/>
          </p:cNvSpPr>
          <p:nvPr>
            <p:ph type="title"/>
          </p:nvPr>
        </p:nvSpPr>
        <p:spPr/>
        <p:txBody>
          <a:bodyPr/>
          <a:lstStyle/>
          <a:p>
            <a:r>
              <a:rPr lang="en-US"/>
              <a:t>JavaScript Introduction</a:t>
            </a:r>
          </a:p>
        </p:txBody>
      </p:sp>
      <p:sp>
        <p:nvSpPr>
          <p:cNvPr id="1697795" name="Rectangle 3"/>
          <p:cNvSpPr>
            <a:spLocks noGrp="1" noChangeArrowheads="1"/>
          </p:cNvSpPr>
          <p:nvPr>
            <p:ph type="body" idx="1"/>
          </p:nvPr>
        </p:nvSpPr>
        <p:spPr/>
        <p:txBody>
          <a:bodyPr/>
          <a:lstStyle/>
          <a:p>
            <a:pPr>
              <a:spcBef>
                <a:spcPts val="500"/>
              </a:spcBef>
              <a:spcAft>
                <a:spcPts val="500"/>
              </a:spcAft>
            </a:pPr>
            <a:r>
              <a:rPr lang="en-US"/>
              <a:t>Since JavaScript is embedded as plain text in an html file, you can use Editpad (under Utilities in my public directory) to enter JavaScript into your HTML files or you can do it directly in Dreamweaver.</a:t>
            </a:r>
          </a:p>
          <a:p>
            <a:pPr>
              <a:spcBef>
                <a:spcPts val="500"/>
              </a:spcBef>
              <a:spcAft>
                <a:spcPts val="500"/>
              </a:spcAft>
            </a:pPr>
            <a:r>
              <a:rPr lang="en-US"/>
              <a:t>Use “View Source” frequently on the web; the best way to learn JavaScript is to look at scripts other people have written. </a:t>
            </a:r>
          </a:p>
          <a:p>
            <a:pPr>
              <a:spcBef>
                <a:spcPts val="500"/>
              </a:spcBef>
              <a:spcAft>
                <a:spcPts val="500"/>
              </a:spcAft>
              <a:buFontTx/>
              <a:buNone/>
            </a:pPr>
            <a:endParaRPr lang="en-US"/>
          </a:p>
          <a:p>
            <a:pPr>
              <a:lnSpc>
                <a:spcPct val="90000"/>
              </a:lnSpc>
            </a:pP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8DC4664-4B20-497A-AAF4-9E3197EC9AF8}" type="slidenum">
              <a:rPr lang="en-US"/>
              <a:pPr/>
              <a:t>50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36354" name="Rectangle 2"/>
          <p:cNvSpPr>
            <a:spLocks noGrp="1" noChangeArrowheads="1"/>
          </p:cNvSpPr>
          <p:nvPr>
            <p:ph type="title"/>
          </p:nvPr>
        </p:nvSpPr>
        <p:spPr/>
        <p:txBody>
          <a:bodyPr/>
          <a:lstStyle/>
          <a:p>
            <a:r>
              <a:rPr lang="en-US"/>
              <a:t>Conversion Rules</a:t>
            </a:r>
          </a:p>
        </p:txBody>
      </p:sp>
      <p:sp>
        <p:nvSpPr>
          <p:cNvPr id="1636355" name="Rectangle 3"/>
          <p:cNvSpPr>
            <a:spLocks noGrp="1" noChangeArrowheads="1"/>
          </p:cNvSpPr>
          <p:nvPr>
            <p:ph type="body" idx="1"/>
          </p:nvPr>
        </p:nvSpPr>
        <p:spPr/>
        <p:txBody>
          <a:bodyPr/>
          <a:lstStyle/>
          <a:p>
            <a:r>
              <a:rPr lang="en-US" sz="2800"/>
              <a:t>As I said earlier, JavaScript converts a var to the appropriate data type based on how it’s being used.</a:t>
            </a:r>
          </a:p>
          <a:p>
            <a:r>
              <a:rPr lang="en-US" sz="2800"/>
              <a:t>To do so, JavaScript evaluates the expression to determine the output data type. </a:t>
            </a:r>
          </a:p>
          <a:p>
            <a:r>
              <a:rPr lang="en-US" sz="2800"/>
              <a:t>Big caution here: JavaScript uses specific conversion rules when evaluating an expression, which may not necessarily be what </a:t>
            </a:r>
            <a:r>
              <a:rPr lang="en-US" sz="2800" i="1"/>
              <a:t>you</a:t>
            </a:r>
            <a:r>
              <a:rPr lang="en-US" sz="2800"/>
              <a:t> intended an expression to be.</a:t>
            </a:r>
          </a:p>
          <a:p>
            <a:r>
              <a:rPr lang="en-US" sz="2800"/>
              <a:t>Here are those rules...</a:t>
            </a:r>
          </a:p>
          <a:p>
            <a:endParaRPr lang="en-US" sz="2800"/>
          </a:p>
          <a:p>
            <a:endParaRPr lang="en-US" sz="2800"/>
          </a:p>
          <a:p>
            <a:pPr>
              <a:buFontTx/>
              <a:buNone/>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636354"/>
                                        </p:tgtEl>
                                        <p:attrNameLst>
                                          <p:attrName>style.visibility</p:attrName>
                                        </p:attrNameLst>
                                      </p:cBhvr>
                                      <p:to>
                                        <p:strVal val="visible"/>
                                      </p:to>
                                    </p:set>
                                    <p:anim calcmode="lin" valueType="num">
                                      <p:cBhvr>
                                        <p:cTn id="7" dur="500" fill="hold"/>
                                        <p:tgtEl>
                                          <p:spTgt spid="1636354"/>
                                        </p:tgtEl>
                                        <p:attrNameLst>
                                          <p:attrName>ppt_x</p:attrName>
                                        </p:attrNameLst>
                                      </p:cBhvr>
                                      <p:tavLst>
                                        <p:tav tm="0">
                                          <p:val>
                                            <p:strVal val="#ppt_x+#ppt_w/2"/>
                                          </p:val>
                                        </p:tav>
                                        <p:tav tm="100000">
                                          <p:val>
                                            <p:strVal val="#ppt_x"/>
                                          </p:val>
                                        </p:tav>
                                      </p:tavLst>
                                    </p:anim>
                                    <p:anim calcmode="lin" valueType="num">
                                      <p:cBhvr>
                                        <p:cTn id="8" dur="500" fill="hold"/>
                                        <p:tgtEl>
                                          <p:spTgt spid="1636354"/>
                                        </p:tgtEl>
                                        <p:attrNameLst>
                                          <p:attrName>ppt_y</p:attrName>
                                        </p:attrNameLst>
                                      </p:cBhvr>
                                      <p:tavLst>
                                        <p:tav tm="0">
                                          <p:val>
                                            <p:strVal val="#ppt_y"/>
                                          </p:val>
                                        </p:tav>
                                        <p:tav tm="100000">
                                          <p:val>
                                            <p:strVal val="#ppt_y"/>
                                          </p:val>
                                        </p:tav>
                                      </p:tavLst>
                                    </p:anim>
                                    <p:anim calcmode="lin" valueType="num">
                                      <p:cBhvr>
                                        <p:cTn id="9" dur="500" fill="hold"/>
                                        <p:tgtEl>
                                          <p:spTgt spid="1636354"/>
                                        </p:tgtEl>
                                        <p:attrNameLst>
                                          <p:attrName>ppt_w</p:attrName>
                                        </p:attrNameLst>
                                      </p:cBhvr>
                                      <p:tavLst>
                                        <p:tav tm="0">
                                          <p:val>
                                            <p:fltVal val="0"/>
                                          </p:val>
                                        </p:tav>
                                        <p:tav tm="100000">
                                          <p:val>
                                            <p:strVal val="#ppt_w"/>
                                          </p:val>
                                        </p:tav>
                                      </p:tavLst>
                                    </p:anim>
                                    <p:anim calcmode="lin" valueType="num">
                                      <p:cBhvr>
                                        <p:cTn id="10" dur="500" fill="hold"/>
                                        <p:tgtEl>
                                          <p:spTgt spid="1636354"/>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36355">
                                            <p:txEl>
                                              <p:pRg st="0" end="0"/>
                                            </p:txEl>
                                          </p:spTgt>
                                        </p:tgtEl>
                                        <p:attrNameLst>
                                          <p:attrName>style.visibility</p:attrName>
                                        </p:attrNameLst>
                                      </p:cBhvr>
                                      <p:to>
                                        <p:strVal val="visible"/>
                                      </p:to>
                                    </p:set>
                                    <p:anim calcmode="lin" valueType="num">
                                      <p:cBhvr>
                                        <p:cTn id="15" dur="500" fill="hold"/>
                                        <p:tgtEl>
                                          <p:spTgt spid="1636355">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36355">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3635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3635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636355">
                                            <p:txEl>
                                              <p:pRg st="1" end="1"/>
                                            </p:txEl>
                                          </p:spTgt>
                                        </p:tgtEl>
                                        <p:attrNameLst>
                                          <p:attrName>style.visibility</p:attrName>
                                        </p:attrNameLst>
                                      </p:cBhvr>
                                      <p:to>
                                        <p:strVal val="visible"/>
                                      </p:to>
                                    </p:set>
                                    <p:anim calcmode="lin" valueType="num">
                                      <p:cBhvr>
                                        <p:cTn id="23" dur="500" fill="hold"/>
                                        <p:tgtEl>
                                          <p:spTgt spid="1636355">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636355">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63635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63635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636355">
                                            <p:txEl>
                                              <p:pRg st="2" end="2"/>
                                            </p:txEl>
                                          </p:spTgt>
                                        </p:tgtEl>
                                        <p:attrNameLst>
                                          <p:attrName>style.visibility</p:attrName>
                                        </p:attrNameLst>
                                      </p:cBhvr>
                                      <p:to>
                                        <p:strVal val="visible"/>
                                      </p:to>
                                    </p:set>
                                    <p:anim calcmode="lin" valueType="num">
                                      <p:cBhvr>
                                        <p:cTn id="31" dur="500" fill="hold"/>
                                        <p:tgtEl>
                                          <p:spTgt spid="1636355">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636355">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636355">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63635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636355">
                                            <p:txEl>
                                              <p:pRg st="3" end="3"/>
                                            </p:txEl>
                                          </p:spTgt>
                                        </p:tgtEl>
                                        <p:attrNameLst>
                                          <p:attrName>style.visibility</p:attrName>
                                        </p:attrNameLst>
                                      </p:cBhvr>
                                      <p:to>
                                        <p:strVal val="visible"/>
                                      </p:to>
                                    </p:set>
                                    <p:anim calcmode="lin" valueType="num">
                                      <p:cBhvr>
                                        <p:cTn id="39" dur="500" fill="hold"/>
                                        <p:tgtEl>
                                          <p:spTgt spid="1636355">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636355">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636355">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636355">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6354" grpId="0" autoUpdateAnimBg="0"/>
      <p:bldP spid="1636355" grpId="0" build="p" bldLvl="5"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5AA6B8E-39BE-4239-BBF8-C61252DF824D}" type="slidenum">
              <a:rPr lang="en-US"/>
              <a:pPr/>
              <a:t>51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38402" name="Rectangle 2"/>
          <p:cNvSpPr>
            <a:spLocks noGrp="1" noChangeArrowheads="1"/>
          </p:cNvSpPr>
          <p:nvPr>
            <p:ph type="title"/>
          </p:nvPr>
        </p:nvSpPr>
        <p:spPr/>
        <p:txBody>
          <a:bodyPr/>
          <a:lstStyle/>
          <a:p>
            <a:r>
              <a:rPr lang="en-US"/>
              <a:t>Conversion Rules</a:t>
            </a:r>
          </a:p>
        </p:txBody>
      </p:sp>
      <p:sp>
        <p:nvSpPr>
          <p:cNvPr id="1638403" name="Rectangle 3"/>
          <p:cNvSpPr>
            <a:spLocks noGrp="1" noChangeArrowheads="1"/>
          </p:cNvSpPr>
          <p:nvPr>
            <p:ph type="body" idx="1"/>
          </p:nvPr>
        </p:nvSpPr>
        <p:spPr>
          <a:xfrm>
            <a:off x="381000" y="1447800"/>
            <a:ext cx="8305800" cy="5410200"/>
          </a:xfrm>
        </p:spPr>
        <p:txBody>
          <a:bodyPr/>
          <a:lstStyle/>
          <a:p>
            <a:r>
              <a:rPr lang="en-US"/>
              <a:t>For the </a:t>
            </a:r>
            <a:r>
              <a:rPr lang="en-US" b="1">
                <a:solidFill>
                  <a:srgbClr val="99FF99"/>
                </a:solidFill>
              </a:rPr>
              <a:t>+</a:t>
            </a:r>
            <a:r>
              <a:rPr lang="en-US"/>
              <a:t> sign:</a:t>
            </a:r>
          </a:p>
          <a:p>
            <a:pPr lvl="1"/>
            <a:r>
              <a:rPr lang="en-US"/>
              <a:t>If both variables are numbers, standard addition is performed.</a:t>
            </a:r>
          </a:p>
          <a:p>
            <a:pPr lvl="2"/>
            <a:r>
              <a:rPr lang="en-US"/>
              <a:t>Examples:</a:t>
            </a:r>
          </a:p>
          <a:p>
            <a:pPr lvl="3"/>
            <a:r>
              <a:rPr lang="en-US">
                <a:solidFill>
                  <a:srgbClr val="99FF99"/>
                </a:solidFill>
              </a:rPr>
              <a:t>16 + 2  </a:t>
            </a:r>
            <a:r>
              <a:rPr lang="en-US"/>
              <a:t>evaluates to 18</a:t>
            </a:r>
          </a:p>
          <a:p>
            <a:pPr lvl="3"/>
            <a:r>
              <a:rPr lang="en-US"/>
              <a:t>If </a:t>
            </a:r>
            <a:r>
              <a:rPr lang="en-US">
                <a:solidFill>
                  <a:srgbClr val="99FF99"/>
                </a:solidFill>
              </a:rPr>
              <a:t>myField</a:t>
            </a:r>
            <a:r>
              <a:rPr lang="en-US"/>
              <a:t> contains 23, </a:t>
            </a:r>
          </a:p>
          <a:p>
            <a:pPr lvl="3">
              <a:buFontTx/>
              <a:buNone/>
            </a:pPr>
            <a:r>
              <a:rPr lang="en-US"/>
              <a:t>	</a:t>
            </a:r>
            <a:r>
              <a:rPr lang="en-US">
                <a:solidFill>
                  <a:srgbClr val="99FF99"/>
                </a:solidFill>
              </a:rPr>
              <a:t>myField + 8</a:t>
            </a:r>
            <a:r>
              <a:rPr lang="en-US"/>
              <a:t>  evaluates to 31</a:t>
            </a:r>
          </a:p>
          <a:p>
            <a:pPr lvl="1">
              <a:buFontTx/>
              <a:buNone/>
            </a:pP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D2E056B-445E-4AF9-BEC3-0B96213705B8}" type="slidenum">
              <a:rPr lang="en-US"/>
              <a:pPr/>
              <a:t>52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39426" name="Rectangle 2"/>
          <p:cNvSpPr>
            <a:spLocks noGrp="1" noChangeArrowheads="1"/>
          </p:cNvSpPr>
          <p:nvPr>
            <p:ph type="title"/>
          </p:nvPr>
        </p:nvSpPr>
        <p:spPr/>
        <p:txBody>
          <a:bodyPr/>
          <a:lstStyle/>
          <a:p>
            <a:r>
              <a:rPr lang="en-US"/>
              <a:t>Conversion Rules</a:t>
            </a:r>
          </a:p>
        </p:txBody>
      </p:sp>
      <p:sp>
        <p:nvSpPr>
          <p:cNvPr id="1639427" name="Rectangle 3"/>
          <p:cNvSpPr>
            <a:spLocks noGrp="1" noChangeArrowheads="1"/>
          </p:cNvSpPr>
          <p:nvPr>
            <p:ph type="body" idx="1"/>
          </p:nvPr>
        </p:nvSpPr>
        <p:spPr>
          <a:xfrm>
            <a:off x="381000" y="1447800"/>
            <a:ext cx="8305800" cy="5410200"/>
          </a:xfrm>
        </p:spPr>
        <p:txBody>
          <a:bodyPr/>
          <a:lstStyle/>
          <a:p>
            <a:r>
              <a:rPr lang="en-US"/>
              <a:t>For the </a:t>
            </a:r>
            <a:r>
              <a:rPr lang="en-US" b="1">
                <a:solidFill>
                  <a:srgbClr val="99FF99"/>
                </a:solidFill>
              </a:rPr>
              <a:t>+</a:t>
            </a:r>
            <a:r>
              <a:rPr lang="en-US"/>
              <a:t> sign, continued:</a:t>
            </a:r>
          </a:p>
          <a:p>
            <a:pPr lvl="1"/>
            <a:r>
              <a:rPr lang="en-US"/>
              <a:t>If at least one of the elements is a string, </a:t>
            </a:r>
            <a:r>
              <a:rPr lang="en-US" i="1"/>
              <a:t>both</a:t>
            </a:r>
            <a:r>
              <a:rPr lang="en-US"/>
              <a:t> items will be treated as strings and concatenated.</a:t>
            </a:r>
          </a:p>
          <a:p>
            <a:pPr lvl="2"/>
            <a:r>
              <a:rPr lang="en-US"/>
              <a:t>Examples:</a:t>
            </a:r>
          </a:p>
          <a:p>
            <a:pPr lvl="3"/>
            <a:r>
              <a:rPr lang="en-US">
                <a:solidFill>
                  <a:srgbClr val="99FF99"/>
                </a:solidFill>
              </a:rPr>
              <a:t>‘16’ + ‘2’  </a:t>
            </a:r>
            <a:r>
              <a:rPr lang="en-US"/>
              <a:t>evaluates to “162”</a:t>
            </a:r>
          </a:p>
          <a:p>
            <a:pPr lvl="3"/>
            <a:r>
              <a:rPr lang="en-US">
                <a:solidFill>
                  <a:srgbClr val="99FF99"/>
                </a:solidFill>
              </a:rPr>
              <a:t>‘3’ + 4</a:t>
            </a:r>
            <a:r>
              <a:rPr lang="en-US"/>
              <a:t>   evaluates to “34”</a:t>
            </a:r>
          </a:p>
          <a:p>
            <a:pPr lvl="3"/>
            <a:r>
              <a:rPr lang="en-US"/>
              <a:t>If </a:t>
            </a:r>
            <a:r>
              <a:rPr lang="en-US">
                <a:solidFill>
                  <a:srgbClr val="99FF99"/>
                </a:solidFill>
              </a:rPr>
              <a:t>myField</a:t>
            </a:r>
            <a:r>
              <a:rPr lang="en-US"/>
              <a:t> contains “23”, </a:t>
            </a:r>
          </a:p>
          <a:p>
            <a:pPr lvl="3">
              <a:buFontTx/>
              <a:buNone/>
            </a:pPr>
            <a:r>
              <a:rPr lang="en-US"/>
              <a:t>	</a:t>
            </a:r>
            <a:r>
              <a:rPr lang="en-US">
                <a:solidFill>
                  <a:srgbClr val="99FF99"/>
                </a:solidFill>
              </a:rPr>
              <a:t>myField + 8</a:t>
            </a:r>
            <a:r>
              <a:rPr lang="en-US"/>
              <a:t>  evaluates to “238”</a:t>
            </a:r>
          </a:p>
          <a:p>
            <a:pPr lvl="1">
              <a:buFontTx/>
              <a:buNone/>
            </a:pP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C07B375-234E-4861-A501-52F9A9431F00}" type="slidenum">
              <a:rPr lang="en-US"/>
              <a:pPr/>
              <a:t>53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41474" name="Rectangle 2"/>
          <p:cNvSpPr>
            <a:spLocks noGrp="1" noChangeArrowheads="1"/>
          </p:cNvSpPr>
          <p:nvPr>
            <p:ph type="title"/>
          </p:nvPr>
        </p:nvSpPr>
        <p:spPr/>
        <p:txBody>
          <a:bodyPr/>
          <a:lstStyle/>
          <a:p>
            <a:r>
              <a:rPr lang="en-US"/>
              <a:t>Conversion Rules</a:t>
            </a:r>
          </a:p>
        </p:txBody>
      </p:sp>
      <p:sp>
        <p:nvSpPr>
          <p:cNvPr id="1641475" name="Rectangle 3"/>
          <p:cNvSpPr>
            <a:spLocks noGrp="1" noChangeArrowheads="1"/>
          </p:cNvSpPr>
          <p:nvPr>
            <p:ph type="body" idx="1"/>
          </p:nvPr>
        </p:nvSpPr>
        <p:spPr>
          <a:xfrm>
            <a:off x="381000" y="1447800"/>
            <a:ext cx="8305800" cy="5410200"/>
          </a:xfrm>
        </p:spPr>
        <p:txBody>
          <a:bodyPr/>
          <a:lstStyle/>
          <a:p>
            <a:r>
              <a:rPr lang="en-US"/>
              <a:t>For mathematical operators other than </a:t>
            </a:r>
            <a:r>
              <a:rPr lang="en-US" b="1">
                <a:solidFill>
                  <a:srgbClr val="99FF99"/>
                </a:solidFill>
              </a:rPr>
              <a:t>+</a:t>
            </a:r>
            <a:r>
              <a:rPr lang="en-US"/>
              <a:t>, all strings will be converted to numbers, if possible.</a:t>
            </a:r>
          </a:p>
          <a:p>
            <a:pPr lvl="1"/>
            <a:r>
              <a:rPr lang="en-US"/>
              <a:t>Examples:</a:t>
            </a:r>
          </a:p>
          <a:p>
            <a:pPr lvl="2"/>
            <a:r>
              <a:rPr lang="en-US">
                <a:solidFill>
                  <a:srgbClr val="99FF99"/>
                </a:solidFill>
              </a:rPr>
              <a:t>‘18’ / 3</a:t>
            </a:r>
            <a:r>
              <a:rPr lang="en-US"/>
              <a:t>  evaluates to 6 (18 is converted to a number)</a:t>
            </a:r>
          </a:p>
          <a:p>
            <a:pPr lvl="2"/>
            <a:r>
              <a:rPr lang="en-US">
                <a:solidFill>
                  <a:srgbClr val="99FF99"/>
                </a:solidFill>
              </a:rPr>
              <a:t>‘2’  *  ‘3’</a:t>
            </a:r>
            <a:r>
              <a:rPr lang="en-US"/>
              <a:t> evaluates to 6 (both are converted)</a:t>
            </a:r>
          </a:p>
          <a:p>
            <a:pPr lvl="2"/>
            <a:r>
              <a:rPr lang="en-US">
                <a:solidFill>
                  <a:srgbClr val="99FF99"/>
                </a:solidFill>
              </a:rPr>
              <a:t>2 * 4</a:t>
            </a:r>
            <a:r>
              <a:rPr lang="en-US"/>
              <a:t>  evaluates to 8 (no conversion necessary)</a:t>
            </a:r>
          </a:p>
          <a:p>
            <a:pPr lvl="2"/>
            <a:r>
              <a:rPr lang="en-US">
                <a:solidFill>
                  <a:srgbClr val="99FF99"/>
                </a:solidFill>
              </a:rPr>
              <a:t>‘abc’ - 5</a:t>
            </a:r>
            <a:r>
              <a:rPr lang="en-US"/>
              <a:t>  errors off  (conversion is not possible)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073F56D-365E-45CD-9477-28F258BAC94D}" type="slidenum">
              <a:rPr lang="en-US"/>
              <a:pPr/>
              <a:t>54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55810" name="Rectangle 2"/>
          <p:cNvSpPr>
            <a:spLocks noGrp="1" noChangeArrowheads="1"/>
          </p:cNvSpPr>
          <p:nvPr>
            <p:ph type="title"/>
          </p:nvPr>
        </p:nvSpPr>
        <p:spPr/>
        <p:txBody>
          <a:bodyPr/>
          <a:lstStyle/>
          <a:p>
            <a:r>
              <a:rPr lang="en-US"/>
              <a:t>Conversion Rules</a:t>
            </a:r>
          </a:p>
        </p:txBody>
      </p:sp>
      <p:sp>
        <p:nvSpPr>
          <p:cNvPr id="1655811" name="Rectangle 3"/>
          <p:cNvSpPr>
            <a:spLocks noGrp="1" noChangeArrowheads="1"/>
          </p:cNvSpPr>
          <p:nvPr>
            <p:ph type="body" idx="1"/>
          </p:nvPr>
        </p:nvSpPr>
        <p:spPr>
          <a:xfrm>
            <a:off x="381000" y="1447800"/>
            <a:ext cx="8305800" cy="5410200"/>
          </a:xfrm>
        </p:spPr>
        <p:txBody>
          <a:bodyPr/>
          <a:lstStyle/>
          <a:p>
            <a:r>
              <a:rPr lang="en-US"/>
              <a:t>With comparisons:</a:t>
            </a:r>
          </a:p>
          <a:p>
            <a:pPr lvl="1"/>
            <a:r>
              <a:rPr lang="en-US"/>
              <a:t>If one of the variables is a number, both variables are converted to numbers (if possible) and numeric comparison results. </a:t>
            </a:r>
          </a:p>
          <a:p>
            <a:pPr lvl="1"/>
            <a:r>
              <a:rPr lang="en-US"/>
              <a:t>If both are strings, a normal string comparison results.</a:t>
            </a:r>
          </a:p>
          <a:p>
            <a:pPr lvl="1"/>
            <a:r>
              <a:rPr lang="en-US"/>
              <a:t>Examples:</a:t>
            </a:r>
          </a:p>
          <a:p>
            <a:pPr lvl="2"/>
            <a:r>
              <a:rPr lang="en-US">
                <a:solidFill>
                  <a:srgbClr val="99FF99"/>
                </a:solidFill>
              </a:rPr>
              <a:t>‘33’ &lt; 4</a:t>
            </a:r>
            <a:r>
              <a:rPr lang="en-US"/>
              <a:t>	Numeric comparison because one of the two elements is a number; result is false.</a:t>
            </a:r>
          </a:p>
          <a:p>
            <a:pPr lvl="2"/>
            <a:r>
              <a:rPr lang="en-US">
                <a:solidFill>
                  <a:srgbClr val="99FF99"/>
                </a:solidFill>
              </a:rPr>
              <a:t>‘33’ &lt; ‘4’</a:t>
            </a:r>
            <a:r>
              <a:rPr lang="en-US"/>
              <a:t>	String comparison because neither element is a number; result is true.</a:t>
            </a:r>
          </a:p>
          <a:p>
            <a:pPr lvl="1"/>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5D39721-FDFF-48FE-A110-37D810EC4B00}" type="slidenum">
              <a:rPr lang="en-US"/>
              <a:pPr/>
              <a:t>55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56834" name="Rectangle 3074"/>
          <p:cNvSpPr>
            <a:spLocks noGrp="1" noChangeArrowheads="1"/>
          </p:cNvSpPr>
          <p:nvPr>
            <p:ph type="title"/>
          </p:nvPr>
        </p:nvSpPr>
        <p:spPr/>
        <p:txBody>
          <a:bodyPr/>
          <a:lstStyle/>
          <a:p>
            <a:r>
              <a:rPr lang="en-US"/>
              <a:t>Conversion Rules</a:t>
            </a:r>
          </a:p>
        </p:txBody>
      </p:sp>
      <p:sp>
        <p:nvSpPr>
          <p:cNvPr id="1656835" name="Rectangle 3075"/>
          <p:cNvSpPr>
            <a:spLocks noGrp="1" noChangeArrowheads="1"/>
          </p:cNvSpPr>
          <p:nvPr>
            <p:ph type="body" idx="1"/>
          </p:nvPr>
        </p:nvSpPr>
        <p:spPr>
          <a:xfrm>
            <a:off x="381000" y="1447800"/>
            <a:ext cx="8305800" cy="5410200"/>
          </a:xfrm>
        </p:spPr>
        <p:txBody>
          <a:bodyPr/>
          <a:lstStyle/>
          <a:p>
            <a:r>
              <a:rPr lang="en-US"/>
              <a:t>Recap of rules:</a:t>
            </a:r>
          </a:p>
          <a:p>
            <a:pPr lvl="1"/>
            <a:r>
              <a:rPr lang="en-US"/>
              <a:t>With a </a:t>
            </a:r>
            <a:r>
              <a:rPr lang="en-US">
                <a:solidFill>
                  <a:srgbClr val="99FF99"/>
                </a:solidFill>
              </a:rPr>
              <a:t>+</a:t>
            </a:r>
            <a:r>
              <a:rPr lang="en-US"/>
              <a:t>, strings take precedence and force concatenation.</a:t>
            </a:r>
          </a:p>
          <a:p>
            <a:pPr lvl="1"/>
            <a:r>
              <a:rPr lang="en-US"/>
              <a:t>With mathematical operators other than </a:t>
            </a:r>
            <a:r>
              <a:rPr lang="en-US">
                <a:solidFill>
                  <a:srgbClr val="99FF99"/>
                </a:solidFill>
              </a:rPr>
              <a:t>+</a:t>
            </a:r>
            <a:r>
              <a:rPr lang="en-US"/>
              <a:t>, numbers take precedence.</a:t>
            </a:r>
          </a:p>
          <a:p>
            <a:pPr lvl="1"/>
            <a:r>
              <a:rPr lang="en-US"/>
              <a:t>With comparisons, numbers take precedence.</a:t>
            </a:r>
          </a:p>
          <a:p>
            <a:r>
              <a:rPr lang="en-US"/>
              <a:t>Even more concise recap: Strings take precedence only with + sign.</a:t>
            </a:r>
          </a:p>
          <a:p>
            <a:pPr lvl="1"/>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801E6E9-14DC-4B5E-8169-301681273AB1}" type="slidenum">
              <a:rPr lang="en-US"/>
              <a:pPr/>
              <a:t>56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42498" name="Rectangle 2"/>
          <p:cNvSpPr>
            <a:spLocks noGrp="1" noChangeArrowheads="1"/>
          </p:cNvSpPr>
          <p:nvPr>
            <p:ph type="title"/>
          </p:nvPr>
        </p:nvSpPr>
        <p:spPr/>
        <p:txBody>
          <a:bodyPr/>
          <a:lstStyle/>
          <a:p>
            <a:r>
              <a:rPr lang="en-US"/>
              <a:t>Conversion Rules</a:t>
            </a:r>
          </a:p>
        </p:txBody>
      </p:sp>
      <p:sp>
        <p:nvSpPr>
          <p:cNvPr id="1642499" name="Rectangle 3"/>
          <p:cNvSpPr>
            <a:spLocks noGrp="1" noChangeArrowheads="1"/>
          </p:cNvSpPr>
          <p:nvPr>
            <p:ph type="body" idx="1"/>
          </p:nvPr>
        </p:nvSpPr>
        <p:spPr>
          <a:xfrm>
            <a:off x="457200" y="1447800"/>
            <a:ext cx="8229600" cy="5410200"/>
          </a:xfrm>
        </p:spPr>
        <p:txBody>
          <a:bodyPr/>
          <a:lstStyle/>
          <a:p>
            <a:r>
              <a:rPr lang="en-US"/>
              <a:t>Be careful with complex expressions using multiple operands; whether items are converted from strings or not, and whether a </a:t>
            </a:r>
            <a:r>
              <a:rPr lang="en-US">
                <a:solidFill>
                  <a:srgbClr val="99FF99"/>
                </a:solidFill>
              </a:rPr>
              <a:t>+</a:t>
            </a:r>
            <a:r>
              <a:rPr lang="en-US"/>
              <a:t> is used for addition or for concatenation, depends on the operator precedence. </a:t>
            </a:r>
          </a:p>
          <a:p>
            <a:pPr lvl="1"/>
            <a:r>
              <a:rPr lang="en-US">
                <a:solidFill>
                  <a:srgbClr val="99FF99"/>
                </a:solidFill>
              </a:rPr>
              <a:t>2 + 3 + ‘4’ </a:t>
            </a:r>
            <a:r>
              <a:rPr lang="en-US"/>
              <a:t>evaluates to 54.</a:t>
            </a:r>
          </a:p>
          <a:p>
            <a:pPr lvl="1"/>
            <a:r>
              <a:rPr lang="en-US">
                <a:solidFill>
                  <a:srgbClr val="99FF99"/>
                </a:solidFill>
              </a:rPr>
              <a:t>2 + (3 + ‘4’)</a:t>
            </a:r>
            <a:r>
              <a:rPr lang="en-US"/>
              <a:t> evaluates to 234.</a:t>
            </a:r>
            <a:r>
              <a:rPr lang="en-US">
                <a:solidFill>
                  <a:srgbClr val="99FF99"/>
                </a:solidFill>
              </a:rPr>
              <a:t> </a:t>
            </a:r>
            <a:endParaRPr lang="en-US"/>
          </a:p>
          <a:p>
            <a:r>
              <a:rPr lang="en-US"/>
              <a:t>Use parentheses and/or convert variables!</a:t>
            </a:r>
          </a:p>
          <a:p>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DF2D3F1-A576-4D01-BDA4-93984EE208D7}" type="slidenum">
              <a:rPr lang="en-US"/>
              <a:pPr/>
              <a:t>57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43522" name="Rectangle 1026"/>
          <p:cNvSpPr>
            <a:spLocks noGrp="1" noChangeArrowheads="1"/>
          </p:cNvSpPr>
          <p:nvPr>
            <p:ph type="title"/>
          </p:nvPr>
        </p:nvSpPr>
        <p:spPr/>
        <p:txBody>
          <a:bodyPr/>
          <a:lstStyle/>
          <a:p>
            <a:r>
              <a:rPr lang="en-US"/>
              <a:t>Conversion Rules</a:t>
            </a:r>
          </a:p>
        </p:txBody>
      </p:sp>
      <p:sp>
        <p:nvSpPr>
          <p:cNvPr id="1643523" name="Rectangle 1027"/>
          <p:cNvSpPr>
            <a:spLocks noGrp="1" noChangeArrowheads="1"/>
          </p:cNvSpPr>
          <p:nvPr>
            <p:ph type="body" idx="1"/>
          </p:nvPr>
        </p:nvSpPr>
        <p:spPr>
          <a:xfrm>
            <a:off x="685800" y="1447800"/>
            <a:ext cx="8077200" cy="5410200"/>
          </a:xfrm>
        </p:spPr>
        <p:txBody>
          <a:bodyPr/>
          <a:lstStyle/>
          <a:p>
            <a:r>
              <a:rPr lang="en-US"/>
              <a:t>Rule of thumb: keep track of your own data types, and convert them yourself when necessary.</a:t>
            </a:r>
          </a:p>
          <a:p>
            <a:pPr lvl="2">
              <a:buFontTx/>
              <a:buNone/>
            </a:pP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37F3D67-686C-45C1-8417-FEDFECCE253C}" type="slidenum">
              <a:rPr lang="en-US"/>
              <a:pPr/>
              <a:t>58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07682" name="Rectangle 1026"/>
          <p:cNvSpPr>
            <a:spLocks noGrp="1" noChangeArrowheads="1"/>
          </p:cNvSpPr>
          <p:nvPr>
            <p:ph type="title"/>
          </p:nvPr>
        </p:nvSpPr>
        <p:spPr/>
        <p:txBody>
          <a:bodyPr/>
          <a:lstStyle/>
          <a:p>
            <a:r>
              <a:rPr lang="en-US"/>
              <a:t>Primitive Data Types</a:t>
            </a:r>
          </a:p>
        </p:txBody>
      </p:sp>
      <p:sp>
        <p:nvSpPr>
          <p:cNvPr id="1607683" name="Rectangle 1027"/>
          <p:cNvSpPr>
            <a:spLocks noGrp="1" noChangeArrowheads="1"/>
          </p:cNvSpPr>
          <p:nvPr>
            <p:ph type="body" idx="1"/>
          </p:nvPr>
        </p:nvSpPr>
        <p:spPr/>
        <p:txBody>
          <a:bodyPr/>
          <a:lstStyle/>
          <a:p>
            <a:r>
              <a:rPr lang="en-US"/>
              <a:t>Again, there are three primitive data types in JavaScript: numbers, strings, and boolean. </a:t>
            </a:r>
          </a:p>
          <a:p>
            <a:r>
              <a:rPr lang="en-US"/>
              <a:t>Note: although these are primitive data types, and no data type is carved in stone, they can be “wrapped” in objects which contain conversion methods.</a:t>
            </a:r>
          </a:p>
          <a:p>
            <a:pPr>
              <a:buFontTx/>
              <a:buNone/>
            </a:pPr>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6BD44F3-1CDF-4AC0-B494-86D9751C9AFC}" type="slidenum">
              <a:rPr lang="en-US"/>
              <a:pPr/>
              <a:t>59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07330" name="Rectangle 2"/>
          <p:cNvSpPr>
            <a:spLocks noGrp="1" noChangeArrowheads="1"/>
          </p:cNvSpPr>
          <p:nvPr>
            <p:ph type="title"/>
          </p:nvPr>
        </p:nvSpPr>
        <p:spPr/>
        <p:txBody>
          <a:bodyPr/>
          <a:lstStyle/>
          <a:p>
            <a:r>
              <a:rPr lang="en-US"/>
              <a:t>Numbers</a:t>
            </a:r>
          </a:p>
        </p:txBody>
      </p:sp>
      <p:sp>
        <p:nvSpPr>
          <p:cNvPr id="1507331" name="Rectangle 3"/>
          <p:cNvSpPr>
            <a:spLocks noGrp="1" noChangeArrowheads="1"/>
          </p:cNvSpPr>
          <p:nvPr>
            <p:ph type="body" idx="1"/>
          </p:nvPr>
        </p:nvSpPr>
        <p:spPr/>
        <p:txBody>
          <a:bodyPr/>
          <a:lstStyle/>
          <a:p>
            <a:r>
              <a:rPr lang="en-US"/>
              <a:t>Number objects do not distinguish between integers and floating-point (decimal) numbers. </a:t>
            </a:r>
          </a:p>
          <a:p>
            <a:r>
              <a:rPr lang="en-US"/>
              <a:t>All numbers are treated as floating-point </a:t>
            </a:r>
            <a:r>
              <a:rPr lang="en-US" i="1"/>
              <a:t>when necessary</a:t>
            </a:r>
            <a:r>
              <a:rPr lang="en-US"/>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3B4AB8B-1D21-4D7F-AF85-151F801CD92B}" type="slidenum">
              <a:rPr lang="en-US"/>
              <a:pPr/>
              <a:t>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99842" name="Rectangle 2"/>
          <p:cNvSpPr>
            <a:spLocks noGrp="1" noChangeArrowheads="1"/>
          </p:cNvSpPr>
          <p:nvPr>
            <p:ph type="title"/>
          </p:nvPr>
        </p:nvSpPr>
        <p:spPr/>
        <p:txBody>
          <a:bodyPr/>
          <a:lstStyle/>
          <a:p>
            <a:r>
              <a:rPr lang="en-US"/>
              <a:t>JavaScript Introduction</a:t>
            </a:r>
          </a:p>
        </p:txBody>
      </p:sp>
      <p:sp>
        <p:nvSpPr>
          <p:cNvPr id="1699843" name="Rectangle 3"/>
          <p:cNvSpPr>
            <a:spLocks noGrp="1" noChangeArrowheads="1"/>
          </p:cNvSpPr>
          <p:nvPr>
            <p:ph type="body" idx="1"/>
          </p:nvPr>
        </p:nvSpPr>
        <p:spPr/>
        <p:txBody>
          <a:bodyPr/>
          <a:lstStyle/>
          <a:p>
            <a:r>
              <a:rPr lang="en-US"/>
              <a:t>One of the coolest features of JavaScript is automatic garbage collection: de-allocation of memory when a variable is no longer needed.</a:t>
            </a:r>
          </a:p>
          <a:p>
            <a:pPr lvl="1"/>
            <a:r>
              <a:rPr lang="en-US"/>
              <a:t>This is done for you by the browser.</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A9CA9A2-5FF3-4517-8E2A-019DD6F1DDE0}" type="slidenum">
              <a:rPr lang="en-US"/>
              <a:pPr/>
              <a:t>60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08354" name="Rectangle 2"/>
          <p:cNvSpPr>
            <a:spLocks noGrp="1" noChangeArrowheads="1"/>
          </p:cNvSpPr>
          <p:nvPr>
            <p:ph type="title"/>
          </p:nvPr>
        </p:nvSpPr>
        <p:spPr/>
        <p:txBody>
          <a:bodyPr/>
          <a:lstStyle/>
          <a:p>
            <a:r>
              <a:rPr lang="en-US"/>
              <a:t>Numbers</a:t>
            </a:r>
          </a:p>
        </p:txBody>
      </p:sp>
      <p:sp>
        <p:nvSpPr>
          <p:cNvPr id="1508355" name="Rectangle 3"/>
          <p:cNvSpPr>
            <a:spLocks noGrp="1" noChangeArrowheads="1"/>
          </p:cNvSpPr>
          <p:nvPr>
            <p:ph type="body" idx="1"/>
          </p:nvPr>
        </p:nvSpPr>
        <p:spPr/>
        <p:txBody>
          <a:bodyPr/>
          <a:lstStyle/>
          <a:p>
            <a:r>
              <a:rPr lang="en-US"/>
              <a:t>Number objects can represent numbers far larger than we will ever need to use.</a:t>
            </a:r>
          </a:p>
          <a:p>
            <a:r>
              <a:rPr lang="en-US"/>
              <a:t>However, most integer manipulations are performed on 32-bit numbers. </a:t>
            </a:r>
          </a:p>
          <a:p>
            <a:r>
              <a:rPr lang="en-US"/>
              <a:t>Can represent hex, octal, and scientific notation (but I’m </a:t>
            </a:r>
            <a:r>
              <a:rPr lang="en-US" i="1"/>
              <a:t>not</a:t>
            </a:r>
            <a:r>
              <a:rPr lang="en-US"/>
              <a:t> gonna go there).</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BB0AB29-9BC8-4CA7-A5DE-092107FA7C69}" type="slidenum">
              <a:rPr lang="en-US"/>
              <a:pPr/>
              <a:t>61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11426" name="Rectangle 2"/>
          <p:cNvSpPr>
            <a:spLocks noGrp="1" noChangeArrowheads="1"/>
          </p:cNvSpPr>
          <p:nvPr>
            <p:ph type="title"/>
          </p:nvPr>
        </p:nvSpPr>
        <p:spPr/>
        <p:txBody>
          <a:bodyPr/>
          <a:lstStyle/>
          <a:p>
            <a:r>
              <a:rPr lang="en-US"/>
              <a:t>Numbers</a:t>
            </a:r>
          </a:p>
        </p:txBody>
      </p:sp>
      <p:sp>
        <p:nvSpPr>
          <p:cNvPr id="1511427" name="Rectangle 3"/>
          <p:cNvSpPr>
            <a:spLocks noGrp="1" noChangeArrowheads="1"/>
          </p:cNvSpPr>
          <p:nvPr>
            <p:ph type="body" idx="1"/>
          </p:nvPr>
        </p:nvSpPr>
        <p:spPr/>
        <p:txBody>
          <a:bodyPr/>
          <a:lstStyle/>
          <a:p>
            <a:r>
              <a:rPr lang="en-US" dirty="0"/>
              <a:t>Special, abstract value </a:t>
            </a:r>
            <a:r>
              <a:rPr lang="en-US" dirty="0" err="1">
                <a:solidFill>
                  <a:srgbClr val="99FF99"/>
                </a:solidFill>
              </a:rPr>
              <a:t>NaN</a:t>
            </a:r>
            <a:r>
              <a:rPr lang="en-US" dirty="0"/>
              <a:t> means “not a number.”</a:t>
            </a:r>
          </a:p>
          <a:p>
            <a:pPr lvl="1"/>
            <a:r>
              <a:rPr lang="en-US" dirty="0"/>
              <a:t>Results from such things as: </a:t>
            </a:r>
          </a:p>
          <a:p>
            <a:pPr lvl="2"/>
            <a:r>
              <a:rPr lang="en-US" dirty="0"/>
              <a:t>A user entering characters into an input field, even though you were expecting numbers.</a:t>
            </a:r>
          </a:p>
          <a:p>
            <a:pPr lvl="1"/>
            <a:r>
              <a:rPr lang="en-US" dirty="0"/>
              <a:t>Cannot test just to see if a number is equal to </a:t>
            </a:r>
            <a:r>
              <a:rPr lang="en-US" dirty="0" err="1">
                <a:solidFill>
                  <a:srgbClr val="99FF99"/>
                </a:solidFill>
              </a:rPr>
              <a:t>NaN</a:t>
            </a:r>
            <a:r>
              <a:rPr lang="en-US" dirty="0"/>
              <a:t> – it isn’t even equal to itself!</a:t>
            </a:r>
          </a:p>
          <a:p>
            <a:pPr lvl="1"/>
            <a:r>
              <a:rPr lang="en-US" dirty="0"/>
              <a:t>Instead, use the function </a:t>
            </a:r>
            <a:r>
              <a:rPr lang="en-US" dirty="0" err="1">
                <a:solidFill>
                  <a:srgbClr val="99FF99"/>
                </a:solidFill>
              </a:rPr>
              <a:t>isNaN</a:t>
            </a:r>
            <a:r>
              <a:rPr lang="en-US" dirty="0">
                <a:solidFill>
                  <a:srgbClr val="99FF99"/>
                </a:solidFill>
              </a:rPr>
              <a:t>()</a:t>
            </a:r>
            <a:r>
              <a:rPr lang="en-US" dirty="0"/>
              <a:t> and test for true.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3C32256-526F-49B2-B156-AD44202CF0DE}" type="slidenum">
              <a:rPr lang="en-US"/>
              <a:pPr/>
              <a:t>62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61954" name="Rectangle 1026"/>
          <p:cNvSpPr>
            <a:spLocks noGrp="1" noChangeArrowheads="1"/>
          </p:cNvSpPr>
          <p:nvPr>
            <p:ph type="title"/>
          </p:nvPr>
        </p:nvSpPr>
        <p:spPr/>
        <p:txBody>
          <a:bodyPr/>
          <a:lstStyle/>
          <a:p>
            <a:r>
              <a:rPr lang="en-US"/>
              <a:t>Numbers</a:t>
            </a:r>
          </a:p>
        </p:txBody>
      </p:sp>
      <p:sp>
        <p:nvSpPr>
          <p:cNvPr id="1661955" name="Rectangle 1027"/>
          <p:cNvSpPr>
            <a:spLocks noGrp="1" noChangeArrowheads="1"/>
          </p:cNvSpPr>
          <p:nvPr>
            <p:ph type="body" idx="1"/>
          </p:nvPr>
        </p:nvSpPr>
        <p:spPr/>
        <p:txBody>
          <a:bodyPr/>
          <a:lstStyle/>
          <a:p>
            <a:r>
              <a:rPr lang="en-US"/>
              <a:t>To declare a var as an official Number object,</a:t>
            </a:r>
          </a:p>
          <a:p>
            <a:pPr lvl="1">
              <a:buFontTx/>
              <a:buNone/>
            </a:pPr>
            <a:r>
              <a:rPr lang="en-US" sz="2400">
                <a:solidFill>
                  <a:srgbClr val="99FF99"/>
                </a:solidFill>
              </a:rPr>
              <a:t>var myNewNumber = new Number(42);</a:t>
            </a:r>
          </a:p>
          <a:p>
            <a:pPr lvl="1">
              <a:buFontTx/>
              <a:buNone/>
            </a:pPr>
            <a:endParaRPr lang="en-US"/>
          </a:p>
          <a:p>
            <a:pPr lvl="1">
              <a:buFontTx/>
              <a:buNone/>
            </a:pPr>
            <a:endParaRPr lang="en-US" sz="2400">
              <a:solidFill>
                <a:srgbClr val="99FF99"/>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3FB76FE-7BE3-4037-A8C5-91E49A6C8A51}" type="slidenum">
              <a:rPr lang="en-US"/>
              <a:pPr/>
              <a:t>63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708034" name="Rectangle 2"/>
          <p:cNvSpPr>
            <a:spLocks noGrp="1" noChangeArrowheads="1"/>
          </p:cNvSpPr>
          <p:nvPr>
            <p:ph type="title"/>
          </p:nvPr>
        </p:nvSpPr>
        <p:spPr/>
        <p:txBody>
          <a:bodyPr/>
          <a:lstStyle/>
          <a:p>
            <a:r>
              <a:rPr lang="en-US"/>
              <a:t>Numbers</a:t>
            </a:r>
          </a:p>
        </p:txBody>
      </p:sp>
      <p:sp>
        <p:nvSpPr>
          <p:cNvPr id="1708035" name="Rectangle 3"/>
          <p:cNvSpPr>
            <a:spLocks noGrp="1" noChangeArrowheads="1"/>
          </p:cNvSpPr>
          <p:nvPr>
            <p:ph type="body" idx="1"/>
          </p:nvPr>
        </p:nvSpPr>
        <p:spPr/>
        <p:txBody>
          <a:bodyPr/>
          <a:lstStyle/>
          <a:p>
            <a:r>
              <a:rPr lang="en-US"/>
              <a:t>Why bother, when JavaScript is perfectly happy to do math on untyped </a:t>
            </a:r>
            <a:r>
              <a:rPr lang="en-US">
                <a:solidFill>
                  <a:srgbClr val="99FF99"/>
                </a:solidFill>
              </a:rPr>
              <a:t>var</a:t>
            </a:r>
            <a:r>
              <a:rPr lang="en-US"/>
              <a:t>s? And when even Number objects such as this can hold strings and booleans?</a:t>
            </a:r>
          </a:p>
          <a:p>
            <a:pPr lvl="1"/>
            <a:r>
              <a:rPr lang="en-US"/>
              <a:t>Do this when you need to use the variable as an </a:t>
            </a:r>
            <a:r>
              <a:rPr lang="en-US" i="1"/>
              <a:t>object</a:t>
            </a:r>
            <a:r>
              <a:rPr lang="en-US"/>
              <a:t>, with methods and properties.</a:t>
            </a:r>
          </a:p>
          <a:p>
            <a:pPr lvl="1"/>
            <a:endParaRPr lang="en-US"/>
          </a:p>
          <a:p>
            <a:pPr lvl="1">
              <a:buFontTx/>
              <a:buNone/>
            </a:pPr>
            <a:endParaRPr lang="en-US" sz="2400">
              <a:solidFill>
                <a:srgbClr val="99FF99"/>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602BB46-F16A-4DAF-95DD-DABB6D24FD40}" type="slidenum">
              <a:rPr lang="en-US"/>
              <a:pPr/>
              <a:t>64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11778" name="Rectangle 1026"/>
          <p:cNvSpPr>
            <a:spLocks noGrp="1" noChangeArrowheads="1"/>
          </p:cNvSpPr>
          <p:nvPr>
            <p:ph type="title"/>
          </p:nvPr>
        </p:nvSpPr>
        <p:spPr/>
        <p:txBody>
          <a:bodyPr/>
          <a:lstStyle/>
          <a:p>
            <a:r>
              <a:rPr lang="en-US"/>
              <a:t>String Syntax</a:t>
            </a:r>
          </a:p>
        </p:txBody>
      </p:sp>
      <p:sp>
        <p:nvSpPr>
          <p:cNvPr id="1611779" name="Rectangle 1027"/>
          <p:cNvSpPr>
            <a:spLocks noGrp="1" noChangeArrowheads="1"/>
          </p:cNvSpPr>
          <p:nvPr>
            <p:ph type="body" idx="1"/>
          </p:nvPr>
        </p:nvSpPr>
        <p:spPr/>
        <p:txBody>
          <a:bodyPr/>
          <a:lstStyle/>
          <a:p>
            <a:r>
              <a:rPr lang="en-US"/>
              <a:t>For representing and manipulating text. </a:t>
            </a:r>
          </a:p>
          <a:p>
            <a:r>
              <a:rPr lang="en-US"/>
              <a:t>To declare a </a:t>
            </a:r>
            <a:r>
              <a:rPr lang="en-US">
                <a:solidFill>
                  <a:srgbClr val="99FF99"/>
                </a:solidFill>
              </a:rPr>
              <a:t>var</a:t>
            </a:r>
            <a:r>
              <a:rPr lang="en-US"/>
              <a:t> as a String object,</a:t>
            </a:r>
          </a:p>
          <a:p>
            <a:pPr lvl="1">
              <a:buFontTx/>
              <a:buNone/>
            </a:pPr>
            <a:r>
              <a:rPr lang="en-US" sz="2400">
                <a:solidFill>
                  <a:srgbClr val="99FF99"/>
                </a:solidFill>
              </a:rPr>
              <a:t>var myNewString = new String(“the string”);</a:t>
            </a:r>
          </a:p>
          <a:p>
            <a:pPr lvl="1"/>
            <a:r>
              <a:rPr lang="en-US"/>
              <a:t>Enclose the literal in matching pairs of single or double quotes.  </a:t>
            </a:r>
          </a:p>
          <a:p>
            <a:pPr lvl="1"/>
            <a:r>
              <a:rPr lang="en-US"/>
              <a:t>Because JavaScript is embedded within html (which commonly uses double quotes), many experts believe it’s good practice to use single quotes for JavaScript.</a:t>
            </a:r>
          </a:p>
          <a:p>
            <a:pPr lvl="1">
              <a:buFontTx/>
              <a:buNone/>
            </a:pPr>
            <a:endParaRPr lang="en-US"/>
          </a:p>
          <a:p>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BA864F9-688E-48E6-9391-C0EA4B9870F0}" type="slidenum">
              <a:rPr lang="en-US"/>
              <a:pPr/>
              <a:t>65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15522" name="Rectangle 2"/>
          <p:cNvSpPr>
            <a:spLocks noGrp="1" noChangeArrowheads="1"/>
          </p:cNvSpPr>
          <p:nvPr>
            <p:ph type="title"/>
          </p:nvPr>
        </p:nvSpPr>
        <p:spPr/>
        <p:txBody>
          <a:bodyPr/>
          <a:lstStyle/>
          <a:p>
            <a:r>
              <a:rPr lang="en-US"/>
              <a:t>String Syntax</a:t>
            </a:r>
          </a:p>
        </p:txBody>
      </p:sp>
      <p:sp>
        <p:nvSpPr>
          <p:cNvPr id="1515523" name="Rectangle 3"/>
          <p:cNvSpPr>
            <a:spLocks noGrp="1" noChangeArrowheads="1"/>
          </p:cNvSpPr>
          <p:nvPr>
            <p:ph type="body" idx="1"/>
          </p:nvPr>
        </p:nvSpPr>
        <p:spPr/>
        <p:txBody>
          <a:bodyPr/>
          <a:lstStyle/>
          <a:p>
            <a:pPr lvl="1"/>
            <a:r>
              <a:rPr lang="en-US"/>
              <a:t>I did that for these lectures, but I don’t necessarily agree. </a:t>
            </a:r>
          </a:p>
          <a:p>
            <a:pPr lvl="1"/>
            <a:r>
              <a:rPr lang="en-US"/>
              <a:t>I usually type double quotes outside (whether html or JavaScript), then start alternating as I hit inside quotes.</a:t>
            </a:r>
          </a:p>
          <a:p>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F855AAB-34BC-40F9-B96A-740D8E37DCD5}" type="slidenum">
              <a:rPr lang="en-US"/>
              <a:pPr/>
              <a:t>66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16546" name="Rectangle 2"/>
          <p:cNvSpPr>
            <a:spLocks noGrp="1" noChangeArrowheads="1"/>
          </p:cNvSpPr>
          <p:nvPr>
            <p:ph type="title"/>
          </p:nvPr>
        </p:nvSpPr>
        <p:spPr/>
        <p:txBody>
          <a:bodyPr/>
          <a:lstStyle/>
          <a:p>
            <a:r>
              <a:rPr lang="en-US"/>
              <a:t>String Syntax</a:t>
            </a:r>
          </a:p>
        </p:txBody>
      </p:sp>
      <p:sp>
        <p:nvSpPr>
          <p:cNvPr id="1516547" name="Rectangle 3"/>
          <p:cNvSpPr>
            <a:spLocks noGrp="1" noChangeArrowheads="1"/>
          </p:cNvSpPr>
          <p:nvPr>
            <p:ph type="body" idx="1"/>
          </p:nvPr>
        </p:nvSpPr>
        <p:spPr/>
        <p:txBody>
          <a:bodyPr/>
          <a:lstStyle/>
          <a:p>
            <a:r>
              <a:rPr lang="en-US"/>
              <a:t>What if you want to use an apostrophe within a single-quoted string? </a:t>
            </a:r>
          </a:p>
          <a:p>
            <a:r>
              <a:rPr lang="en-US"/>
              <a:t>Use an escape sequence (“</a:t>
            </a:r>
            <a:r>
              <a:rPr lang="en-US">
                <a:solidFill>
                  <a:srgbClr val="99FF99"/>
                </a:solidFill>
              </a:rPr>
              <a:t>\</a:t>
            </a:r>
            <a:r>
              <a:rPr lang="en-US"/>
              <a:t>”) to use characters that already have meaning to JavaScript or that can’t be represented in any other way, such as the apostrophe…</a:t>
            </a:r>
          </a:p>
          <a:p>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1D80F4E7-DEE4-4AC1-963F-7D8AED9ACE12}" type="slidenum">
              <a:rPr lang="en-US"/>
              <a:pPr/>
              <a:t>67</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517570" name="Rectangle 2"/>
          <p:cNvSpPr>
            <a:spLocks noGrp="1" noChangeArrowheads="1"/>
          </p:cNvSpPr>
          <p:nvPr>
            <p:ph type="body" idx="1"/>
          </p:nvPr>
        </p:nvSpPr>
        <p:spPr/>
        <p:txBody>
          <a:bodyPr/>
          <a:lstStyle/>
          <a:p>
            <a:pPr>
              <a:tabLst>
                <a:tab pos="1143000" algn="l"/>
              </a:tabLst>
            </a:pPr>
            <a:r>
              <a:rPr lang="en-US"/>
              <a:t>Escape sequences use the </a:t>
            </a:r>
            <a:r>
              <a:rPr lang="en-US">
                <a:solidFill>
                  <a:srgbClr val="99FF99"/>
                </a:solidFill>
              </a:rPr>
              <a:t>\</a:t>
            </a:r>
            <a:r>
              <a:rPr lang="en-US"/>
              <a:t> (backslash) character followed by another character.</a:t>
            </a:r>
          </a:p>
          <a:p>
            <a:pPr>
              <a:tabLst>
                <a:tab pos="1143000" algn="l"/>
              </a:tabLst>
            </a:pPr>
            <a:r>
              <a:rPr lang="en-US"/>
              <a:t>Common escape sequences</a:t>
            </a:r>
          </a:p>
          <a:p>
            <a:pPr lvl="1">
              <a:buFontTx/>
              <a:buNone/>
              <a:tabLst>
                <a:tab pos="1143000" algn="l"/>
              </a:tabLst>
            </a:pPr>
            <a:r>
              <a:rPr lang="en-US">
                <a:solidFill>
                  <a:srgbClr val="99FF99"/>
                </a:solidFill>
              </a:rPr>
              <a:t>\’</a:t>
            </a:r>
            <a:r>
              <a:rPr lang="en-US"/>
              <a:t>		apostrophe</a:t>
            </a:r>
          </a:p>
          <a:p>
            <a:pPr lvl="1">
              <a:buFontTx/>
              <a:buNone/>
              <a:tabLst>
                <a:tab pos="1143000" algn="l"/>
              </a:tabLst>
            </a:pPr>
            <a:r>
              <a:rPr lang="en-US">
                <a:solidFill>
                  <a:srgbClr val="99FF99"/>
                </a:solidFill>
              </a:rPr>
              <a:t>\b</a:t>
            </a:r>
            <a:r>
              <a:rPr lang="en-US"/>
              <a:t> 	backspace</a:t>
            </a:r>
          </a:p>
          <a:p>
            <a:pPr lvl="1">
              <a:buFontTx/>
              <a:buNone/>
              <a:tabLst>
                <a:tab pos="1143000" algn="l"/>
              </a:tabLst>
            </a:pPr>
            <a:r>
              <a:rPr lang="en-US">
                <a:solidFill>
                  <a:srgbClr val="99FF99"/>
                </a:solidFill>
              </a:rPr>
              <a:t>\”	</a:t>
            </a:r>
            <a:r>
              <a:rPr lang="en-US"/>
              <a:t>	double quote</a:t>
            </a:r>
          </a:p>
          <a:p>
            <a:pPr lvl="1">
              <a:buFontTx/>
              <a:buNone/>
              <a:tabLst>
                <a:tab pos="1143000" algn="l"/>
              </a:tabLst>
            </a:pPr>
            <a:r>
              <a:rPr lang="en-US">
                <a:solidFill>
                  <a:srgbClr val="99FF99"/>
                </a:solidFill>
              </a:rPr>
              <a:t>\n</a:t>
            </a:r>
            <a:r>
              <a:rPr lang="en-US"/>
              <a:t>	new line</a:t>
            </a:r>
          </a:p>
          <a:p>
            <a:pPr lvl="1">
              <a:tabLst>
                <a:tab pos="1143000" algn="l"/>
              </a:tabLst>
            </a:pPr>
            <a:endParaRPr lang="en-US"/>
          </a:p>
        </p:txBody>
      </p:sp>
      <p:sp>
        <p:nvSpPr>
          <p:cNvPr id="1517571" name="Rectangle 3"/>
          <p:cNvSpPr>
            <a:spLocks noChangeArrowheads="1"/>
          </p:cNvSpPr>
          <p:nvPr/>
        </p:nvSpPr>
        <p:spPr bwMode="auto">
          <a:xfrm>
            <a:off x="4495800" y="3581400"/>
            <a:ext cx="4343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42950" lvl="1" indent="-285750" algn="l" eaLnBrk="1" hangingPunct="1">
              <a:spcBef>
                <a:spcPct val="20000"/>
              </a:spcBef>
              <a:buClr>
                <a:schemeClr val="hlink"/>
              </a:buClr>
              <a:tabLst>
                <a:tab pos="1196975" algn="l"/>
              </a:tabLst>
            </a:pPr>
            <a:r>
              <a:rPr lang="en-US" sz="2800">
                <a:solidFill>
                  <a:srgbClr val="99FF99"/>
                </a:solidFill>
                <a:latin typeface="Tahoma" pitchFamily="34" charset="0"/>
              </a:rPr>
              <a:t>\\</a:t>
            </a:r>
            <a:r>
              <a:rPr lang="en-US" sz="2800">
                <a:solidFill>
                  <a:schemeClr val="tx1"/>
                </a:solidFill>
                <a:latin typeface="Tahoma" pitchFamily="34" charset="0"/>
              </a:rPr>
              <a:t> 	backslash</a:t>
            </a:r>
          </a:p>
          <a:p>
            <a:pPr marL="742950" lvl="1" indent="-285750" algn="l" eaLnBrk="1" hangingPunct="1">
              <a:spcBef>
                <a:spcPct val="20000"/>
              </a:spcBef>
              <a:buClr>
                <a:schemeClr val="hlink"/>
              </a:buClr>
              <a:tabLst>
                <a:tab pos="1196975" algn="l"/>
              </a:tabLst>
            </a:pPr>
            <a:r>
              <a:rPr lang="en-US" sz="2800">
                <a:solidFill>
                  <a:srgbClr val="99FF99"/>
                </a:solidFill>
                <a:latin typeface="Tahoma" pitchFamily="34" charset="0"/>
              </a:rPr>
              <a:t>\r</a:t>
            </a:r>
            <a:r>
              <a:rPr lang="en-US" sz="2800">
                <a:solidFill>
                  <a:schemeClr val="tx1"/>
                </a:solidFill>
                <a:latin typeface="Tahoma" pitchFamily="34" charset="0"/>
              </a:rPr>
              <a:t> 	carriage return</a:t>
            </a:r>
          </a:p>
          <a:p>
            <a:pPr marL="742950" lvl="1" indent="-285750" algn="l" eaLnBrk="1" hangingPunct="1">
              <a:spcBef>
                <a:spcPct val="20000"/>
              </a:spcBef>
              <a:buClr>
                <a:schemeClr val="hlink"/>
              </a:buClr>
              <a:tabLst>
                <a:tab pos="1196975" algn="l"/>
              </a:tabLst>
            </a:pPr>
            <a:r>
              <a:rPr lang="en-US" sz="2800">
                <a:solidFill>
                  <a:srgbClr val="99FF99"/>
                </a:solidFill>
                <a:latin typeface="Tahoma" pitchFamily="34" charset="0"/>
              </a:rPr>
              <a:t>\f</a:t>
            </a:r>
            <a:r>
              <a:rPr lang="en-US" sz="2800">
                <a:solidFill>
                  <a:schemeClr val="tx1"/>
                </a:solidFill>
                <a:latin typeface="Tahoma" pitchFamily="34" charset="0"/>
              </a:rPr>
              <a:t> 	form feed</a:t>
            </a:r>
          </a:p>
          <a:p>
            <a:pPr marL="742950" lvl="1" indent="-285750" algn="l" eaLnBrk="1" hangingPunct="1">
              <a:spcBef>
                <a:spcPct val="20000"/>
              </a:spcBef>
              <a:buClr>
                <a:schemeClr val="hlink"/>
              </a:buClr>
              <a:tabLst>
                <a:tab pos="1196975" algn="l"/>
              </a:tabLst>
            </a:pPr>
            <a:r>
              <a:rPr lang="en-US" sz="2800">
                <a:solidFill>
                  <a:srgbClr val="99FF99"/>
                </a:solidFill>
                <a:latin typeface="Tahoma" pitchFamily="34" charset="0"/>
              </a:rPr>
              <a:t>\t</a:t>
            </a:r>
            <a:r>
              <a:rPr lang="en-US" sz="2800">
                <a:solidFill>
                  <a:schemeClr val="tx1"/>
                </a:solidFill>
                <a:latin typeface="Tahoma" pitchFamily="34" charset="0"/>
              </a:rPr>
              <a:t> 	tab</a:t>
            </a:r>
          </a:p>
        </p:txBody>
      </p:sp>
      <p:sp>
        <p:nvSpPr>
          <p:cNvPr id="1517572" name="Rectangle 4"/>
          <p:cNvSpPr>
            <a:spLocks noGrp="1" noChangeArrowheads="1"/>
          </p:cNvSpPr>
          <p:nvPr>
            <p:ph type="title"/>
          </p:nvPr>
        </p:nvSpPr>
        <p:spPr/>
        <p:txBody>
          <a:bodyPr/>
          <a:lstStyle/>
          <a:p>
            <a:r>
              <a:rPr lang="en-US"/>
              <a:t>String Syntax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5175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7571"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527502C-5A78-4978-87D5-CB2069F3EFCB}" type="slidenum">
              <a:rPr lang="en-US"/>
              <a:pPr/>
              <a:t>68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62978" name="Rectangle 1026"/>
          <p:cNvSpPr>
            <a:spLocks noGrp="1" noChangeArrowheads="1"/>
          </p:cNvSpPr>
          <p:nvPr>
            <p:ph type="title"/>
          </p:nvPr>
        </p:nvSpPr>
        <p:spPr/>
        <p:txBody>
          <a:bodyPr/>
          <a:lstStyle/>
          <a:p>
            <a:r>
              <a:rPr lang="en-US"/>
              <a:t>String Syntax</a:t>
            </a:r>
          </a:p>
        </p:txBody>
      </p:sp>
      <p:sp>
        <p:nvSpPr>
          <p:cNvPr id="1662979" name="Rectangle 1027"/>
          <p:cNvSpPr>
            <a:spLocks noGrp="1" noChangeArrowheads="1"/>
          </p:cNvSpPr>
          <p:nvPr>
            <p:ph type="body" idx="1"/>
          </p:nvPr>
        </p:nvSpPr>
        <p:spPr/>
        <p:txBody>
          <a:bodyPr/>
          <a:lstStyle/>
          <a:p>
            <a:r>
              <a:rPr lang="en-US"/>
              <a:t>Why bother declaring a string as a String object?</a:t>
            </a:r>
          </a:p>
          <a:p>
            <a:pPr lvl="1"/>
            <a:r>
              <a:rPr lang="en-US"/>
              <a:t>So that you can use String’s associated methods and properties.</a:t>
            </a:r>
          </a:p>
          <a:p>
            <a:pPr lvl="1"/>
            <a:r>
              <a:rPr lang="en-US"/>
              <a:t>For instance, a var declared as a String object can be parsed to access, replace, or delete a substring.  </a:t>
            </a:r>
          </a:p>
          <a:p>
            <a:pPr lvl="1"/>
            <a:endParaRPr lang="en-US"/>
          </a:p>
          <a:p>
            <a:pPr lvl="1"/>
            <a:endParaRPr lang="en-US"/>
          </a:p>
          <a:p>
            <a:pPr lvl="1">
              <a:buFontTx/>
              <a:buNone/>
            </a:pPr>
            <a:endParaRPr lang="en-US" sz="2400">
              <a:solidFill>
                <a:srgbClr val="99FF99"/>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07FE830-A47B-441B-B758-97BA8C42D921}" type="slidenum">
              <a:rPr lang="en-US"/>
              <a:pPr/>
              <a:t>69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14498" name="Rectangle 2"/>
          <p:cNvSpPr>
            <a:spLocks noGrp="1" noChangeArrowheads="1"/>
          </p:cNvSpPr>
          <p:nvPr>
            <p:ph type="title"/>
          </p:nvPr>
        </p:nvSpPr>
        <p:spPr/>
        <p:txBody>
          <a:bodyPr/>
          <a:lstStyle/>
          <a:p>
            <a:r>
              <a:rPr lang="en-US"/>
              <a:t>Strings</a:t>
            </a:r>
          </a:p>
        </p:txBody>
      </p:sp>
      <p:sp>
        <p:nvSpPr>
          <p:cNvPr id="1514499" name="Rectangle 3"/>
          <p:cNvSpPr>
            <a:spLocks noGrp="1" noChangeArrowheads="1"/>
          </p:cNvSpPr>
          <p:nvPr>
            <p:ph type="body" idx="1"/>
          </p:nvPr>
        </p:nvSpPr>
        <p:spPr/>
        <p:txBody>
          <a:bodyPr/>
          <a:lstStyle/>
          <a:p>
            <a:r>
              <a:rPr lang="en-US"/>
              <a:t>Object contains multiple methods for doing common string manipulations, such as:</a:t>
            </a:r>
          </a:p>
          <a:p>
            <a:pPr lvl="1"/>
            <a:r>
              <a:rPr lang="en-US">
                <a:solidFill>
                  <a:srgbClr val="99FF99"/>
                </a:solidFill>
              </a:rPr>
              <a:t>charAt(index)</a:t>
            </a:r>
          </a:p>
          <a:p>
            <a:pPr lvl="1"/>
            <a:r>
              <a:rPr lang="en-US">
                <a:solidFill>
                  <a:srgbClr val="99FF99"/>
                </a:solidFill>
              </a:rPr>
              <a:t>indexOf(“char”)</a:t>
            </a:r>
          </a:p>
          <a:p>
            <a:pPr lvl="1"/>
            <a:r>
              <a:rPr lang="en-US">
                <a:solidFill>
                  <a:srgbClr val="99FF99"/>
                </a:solidFill>
              </a:rPr>
              <a:t>substr(start, length)</a:t>
            </a:r>
          </a:p>
          <a:p>
            <a:pPr lvl="1"/>
            <a:r>
              <a:rPr lang="en-US">
                <a:solidFill>
                  <a:srgbClr val="99FF99"/>
                </a:solidFill>
              </a:rPr>
              <a:t>search(regExp)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D07AF13-C092-4983-82BC-95157B2CEE5B}" type="slidenum">
              <a:rPr lang="en-US"/>
              <a:pPr/>
              <a:t>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167362" name="Rectangle 2"/>
          <p:cNvSpPr>
            <a:spLocks noGrp="1" noChangeArrowheads="1"/>
          </p:cNvSpPr>
          <p:nvPr>
            <p:ph type="title"/>
          </p:nvPr>
        </p:nvSpPr>
        <p:spPr/>
        <p:txBody>
          <a:bodyPr/>
          <a:lstStyle/>
          <a:p>
            <a:pPr>
              <a:spcBef>
                <a:spcPts val="500"/>
              </a:spcBef>
              <a:spcAft>
                <a:spcPts val="500"/>
              </a:spcAft>
            </a:pPr>
            <a:r>
              <a:rPr lang="en-US"/>
              <a:t>JavaScript Syntax</a:t>
            </a:r>
          </a:p>
        </p:txBody>
      </p:sp>
      <p:sp>
        <p:nvSpPr>
          <p:cNvPr id="1167363" name="Rectangle 3"/>
          <p:cNvSpPr>
            <a:spLocks noGrp="1" noChangeArrowheads="1"/>
          </p:cNvSpPr>
          <p:nvPr>
            <p:ph type="body" idx="1"/>
          </p:nvPr>
        </p:nvSpPr>
        <p:spPr>
          <a:xfrm>
            <a:off x="685800" y="1371600"/>
            <a:ext cx="7772400" cy="5410200"/>
          </a:xfrm>
        </p:spPr>
        <p:txBody>
          <a:bodyPr/>
          <a:lstStyle/>
          <a:p>
            <a:pPr>
              <a:spcBef>
                <a:spcPts val="500"/>
              </a:spcBef>
              <a:spcAft>
                <a:spcPts val="500"/>
              </a:spcAft>
            </a:pPr>
            <a:r>
              <a:rPr lang="en-US"/>
              <a:t>JavaScript </a:t>
            </a:r>
            <a:r>
              <a:rPr lang="en-US" i="1"/>
              <a:t>syntax</a:t>
            </a:r>
            <a:r>
              <a:rPr lang="en-US"/>
              <a:t> is easy – </a:t>
            </a:r>
            <a:r>
              <a:rPr lang="en-US" i="1"/>
              <a:t>using</a:t>
            </a:r>
            <a:r>
              <a:rPr lang="en-US"/>
              <a:t> JavaScript is not necessarily all that easy.</a:t>
            </a:r>
          </a:p>
          <a:p>
            <a:r>
              <a:rPr lang="en-US"/>
              <a:t>Although you'll learn much of the syntax of JavaScript in this class, you won't by any means learn the entire language or be able to create all kinds of fancy graphics flying around the screen – a whole semester all by itself.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167362"/>
                                        </p:tgtEl>
                                        <p:attrNameLst>
                                          <p:attrName>style.visibility</p:attrName>
                                        </p:attrNameLst>
                                      </p:cBhvr>
                                      <p:to>
                                        <p:strVal val="visible"/>
                                      </p:to>
                                    </p:set>
                                    <p:anim calcmode="lin" valueType="num">
                                      <p:cBhvr>
                                        <p:cTn id="7" dur="500" fill="hold"/>
                                        <p:tgtEl>
                                          <p:spTgt spid="1167362"/>
                                        </p:tgtEl>
                                        <p:attrNameLst>
                                          <p:attrName>ppt_x</p:attrName>
                                        </p:attrNameLst>
                                      </p:cBhvr>
                                      <p:tavLst>
                                        <p:tav tm="0">
                                          <p:val>
                                            <p:strVal val="#ppt_x+#ppt_w/2"/>
                                          </p:val>
                                        </p:tav>
                                        <p:tav tm="100000">
                                          <p:val>
                                            <p:strVal val="#ppt_x"/>
                                          </p:val>
                                        </p:tav>
                                      </p:tavLst>
                                    </p:anim>
                                    <p:anim calcmode="lin" valueType="num">
                                      <p:cBhvr>
                                        <p:cTn id="8" dur="500" fill="hold"/>
                                        <p:tgtEl>
                                          <p:spTgt spid="1167362"/>
                                        </p:tgtEl>
                                        <p:attrNameLst>
                                          <p:attrName>ppt_y</p:attrName>
                                        </p:attrNameLst>
                                      </p:cBhvr>
                                      <p:tavLst>
                                        <p:tav tm="0">
                                          <p:val>
                                            <p:strVal val="#ppt_y"/>
                                          </p:val>
                                        </p:tav>
                                        <p:tav tm="100000">
                                          <p:val>
                                            <p:strVal val="#ppt_y"/>
                                          </p:val>
                                        </p:tav>
                                      </p:tavLst>
                                    </p:anim>
                                    <p:anim calcmode="lin" valueType="num">
                                      <p:cBhvr>
                                        <p:cTn id="9" dur="500" fill="hold"/>
                                        <p:tgtEl>
                                          <p:spTgt spid="1167362"/>
                                        </p:tgtEl>
                                        <p:attrNameLst>
                                          <p:attrName>ppt_w</p:attrName>
                                        </p:attrNameLst>
                                      </p:cBhvr>
                                      <p:tavLst>
                                        <p:tav tm="0">
                                          <p:val>
                                            <p:fltVal val="0"/>
                                          </p:val>
                                        </p:tav>
                                        <p:tav tm="100000">
                                          <p:val>
                                            <p:strVal val="#ppt_w"/>
                                          </p:val>
                                        </p:tav>
                                      </p:tavLst>
                                    </p:anim>
                                    <p:anim calcmode="lin" valueType="num">
                                      <p:cBhvr>
                                        <p:cTn id="10" dur="500" fill="hold"/>
                                        <p:tgtEl>
                                          <p:spTgt spid="116736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167363">
                                            <p:txEl>
                                              <p:pRg st="0" end="0"/>
                                            </p:txEl>
                                          </p:spTgt>
                                        </p:tgtEl>
                                        <p:attrNameLst>
                                          <p:attrName>style.visibility</p:attrName>
                                        </p:attrNameLst>
                                      </p:cBhvr>
                                      <p:to>
                                        <p:strVal val="visible"/>
                                      </p:to>
                                    </p:set>
                                    <p:anim calcmode="lin" valueType="num">
                                      <p:cBhvr>
                                        <p:cTn id="15" dur="500" fill="hold"/>
                                        <p:tgtEl>
                                          <p:spTgt spid="1167363">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167363">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16736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16736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167363">
                                            <p:txEl>
                                              <p:pRg st="1" end="1"/>
                                            </p:txEl>
                                          </p:spTgt>
                                        </p:tgtEl>
                                        <p:attrNameLst>
                                          <p:attrName>style.visibility</p:attrName>
                                        </p:attrNameLst>
                                      </p:cBhvr>
                                      <p:to>
                                        <p:strVal val="visible"/>
                                      </p:to>
                                    </p:set>
                                    <p:anim calcmode="lin" valueType="num">
                                      <p:cBhvr>
                                        <p:cTn id="23" dur="500" fill="hold"/>
                                        <p:tgtEl>
                                          <p:spTgt spid="1167363">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16736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16736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16736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62" grpId="0" autoUpdateAnimBg="0"/>
      <p:bldP spid="1167363" grpId="0" build="p" bldLvl="5"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Slide Number Placeholder 3"/>
          <p:cNvSpPr>
            <a:spLocks noGrp="1"/>
          </p:cNvSpPr>
          <p:nvPr>
            <p:ph type="sldNum" sz="quarter" idx="10"/>
          </p:nvPr>
        </p:nvSpPr>
        <p:spPr/>
        <p:txBody>
          <a:bodyPr/>
          <a:lstStyle/>
          <a:p>
            <a:fld id="{2856F4A3-457F-45F7-89D6-A603E6939D55}" type="slidenum">
              <a:rPr lang="en-US"/>
              <a:pPr/>
              <a:t>70</a:t>
            </a:fld>
            <a:endParaRPr lang="en-US"/>
          </a:p>
        </p:txBody>
      </p:sp>
      <p:sp>
        <p:nvSpPr>
          <p:cNvPr id="14" name="Footer Placeholder 4"/>
          <p:cNvSpPr>
            <a:spLocks noGrp="1"/>
          </p:cNvSpPr>
          <p:nvPr>
            <p:ph type="ftr" sz="quarter" idx="11"/>
          </p:nvPr>
        </p:nvSpPr>
        <p:spPr/>
        <p:txBody>
          <a:bodyPr/>
          <a:lstStyle/>
          <a:p>
            <a:r>
              <a:rPr lang="en-US"/>
              <a:t>copyright Penny McIntire, 2007</a:t>
            </a:r>
          </a:p>
        </p:txBody>
      </p:sp>
      <p:sp>
        <p:nvSpPr>
          <p:cNvPr id="1519628" name="Rectangle 12"/>
          <p:cNvSpPr>
            <a:spLocks noGrp="1" noChangeArrowheads="1"/>
          </p:cNvSpPr>
          <p:nvPr>
            <p:ph type="body" idx="1"/>
          </p:nvPr>
        </p:nvSpPr>
        <p:spPr/>
        <p:txBody>
          <a:bodyPr/>
          <a:lstStyle/>
          <a:p>
            <a:r>
              <a:rPr lang="en-US"/>
              <a:t>To get the length of a string, use the length property:</a:t>
            </a:r>
          </a:p>
          <a:p>
            <a:endParaRPr lang="en-US"/>
          </a:p>
          <a:p>
            <a:endParaRPr lang="en-US"/>
          </a:p>
          <a:p>
            <a:pPr>
              <a:buFontTx/>
              <a:buNone/>
            </a:pPr>
            <a:r>
              <a:rPr lang="en-US"/>
              <a:t>	</a:t>
            </a:r>
            <a:r>
              <a:rPr lang="en-US">
                <a:solidFill>
                  <a:srgbClr val="99FF99"/>
                </a:solidFill>
              </a:rPr>
              <a:t>myStringLength = myBirthday.length</a:t>
            </a:r>
            <a:endParaRPr lang="en-US"/>
          </a:p>
          <a:p>
            <a:endParaRPr lang="en-US"/>
          </a:p>
        </p:txBody>
      </p:sp>
      <p:grpSp>
        <p:nvGrpSpPr>
          <p:cNvPr id="1519618" name="Group 2"/>
          <p:cNvGrpSpPr>
            <a:grpSpLocks/>
          </p:cNvGrpSpPr>
          <p:nvPr/>
        </p:nvGrpSpPr>
        <p:grpSpPr bwMode="auto">
          <a:xfrm>
            <a:off x="914400" y="4267200"/>
            <a:ext cx="3200400" cy="1981200"/>
            <a:chOff x="576" y="2688"/>
            <a:chExt cx="2016" cy="1248"/>
          </a:xfrm>
        </p:grpSpPr>
        <p:sp>
          <p:nvSpPr>
            <p:cNvPr id="1519619" name="AutoShape 3"/>
            <p:cNvSpPr>
              <a:spLocks noChangeArrowheads="1"/>
            </p:cNvSpPr>
            <p:nvPr/>
          </p:nvSpPr>
          <p:spPr bwMode="auto">
            <a:xfrm>
              <a:off x="576" y="3168"/>
              <a:ext cx="2016" cy="768"/>
            </a:xfrm>
            <a:prstGeom prst="wedgeRoundRectCallout">
              <a:avLst>
                <a:gd name="adj1" fmla="val 3671"/>
                <a:gd name="adj2" fmla="val -108074"/>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variable will hold the length after this command executes.</a:t>
              </a:r>
            </a:p>
          </p:txBody>
        </p:sp>
        <p:sp>
          <p:nvSpPr>
            <p:cNvPr id="1519620" name="Line 4"/>
            <p:cNvSpPr>
              <a:spLocks noChangeShapeType="1"/>
            </p:cNvSpPr>
            <p:nvPr/>
          </p:nvSpPr>
          <p:spPr bwMode="auto">
            <a:xfrm>
              <a:off x="720" y="2688"/>
              <a:ext cx="1776"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19621" name="Group 5"/>
          <p:cNvGrpSpPr>
            <a:grpSpLocks/>
          </p:cNvGrpSpPr>
          <p:nvPr/>
        </p:nvGrpSpPr>
        <p:grpSpPr bwMode="auto">
          <a:xfrm>
            <a:off x="4495800" y="2362200"/>
            <a:ext cx="3276600" cy="1905000"/>
            <a:chOff x="2832" y="1488"/>
            <a:chExt cx="2064" cy="1200"/>
          </a:xfrm>
        </p:grpSpPr>
        <p:sp>
          <p:nvSpPr>
            <p:cNvPr id="1519622" name="AutoShape 6"/>
            <p:cNvSpPr>
              <a:spLocks noChangeArrowheads="1"/>
            </p:cNvSpPr>
            <p:nvPr/>
          </p:nvSpPr>
          <p:spPr bwMode="auto">
            <a:xfrm>
              <a:off x="2880" y="1488"/>
              <a:ext cx="2016" cy="768"/>
            </a:xfrm>
            <a:prstGeom prst="wedgeRoundRectCallout">
              <a:avLst>
                <a:gd name="adj1" fmla="val -25199"/>
                <a:gd name="adj2" fmla="val 6862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is the variable for which we need the length.</a:t>
              </a:r>
            </a:p>
          </p:txBody>
        </p:sp>
        <p:sp>
          <p:nvSpPr>
            <p:cNvPr id="1519623" name="Line 7"/>
            <p:cNvSpPr>
              <a:spLocks noChangeShapeType="1"/>
            </p:cNvSpPr>
            <p:nvPr/>
          </p:nvSpPr>
          <p:spPr bwMode="auto">
            <a:xfrm>
              <a:off x="2832" y="2688"/>
              <a:ext cx="1248"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19624" name="Group 8"/>
          <p:cNvGrpSpPr>
            <a:grpSpLocks/>
          </p:cNvGrpSpPr>
          <p:nvPr/>
        </p:nvGrpSpPr>
        <p:grpSpPr bwMode="auto">
          <a:xfrm>
            <a:off x="5562600" y="4267200"/>
            <a:ext cx="3200400" cy="1981200"/>
            <a:chOff x="3504" y="2688"/>
            <a:chExt cx="2016" cy="1248"/>
          </a:xfrm>
        </p:grpSpPr>
        <p:sp>
          <p:nvSpPr>
            <p:cNvPr id="1519625" name="AutoShape 9"/>
            <p:cNvSpPr>
              <a:spLocks noChangeArrowheads="1"/>
            </p:cNvSpPr>
            <p:nvPr/>
          </p:nvSpPr>
          <p:spPr bwMode="auto">
            <a:xfrm>
              <a:off x="3504" y="3168"/>
              <a:ext cx="2016" cy="768"/>
            </a:xfrm>
            <a:prstGeom prst="wedgeRoundRectCallout">
              <a:avLst>
                <a:gd name="adj1" fmla="val 1338"/>
                <a:gd name="adj2" fmla="val -10885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This property of the myBirthday object holds the length.</a:t>
              </a:r>
            </a:p>
          </p:txBody>
        </p:sp>
        <p:sp>
          <p:nvSpPr>
            <p:cNvPr id="1519626" name="Line 10"/>
            <p:cNvSpPr>
              <a:spLocks noChangeShapeType="1"/>
            </p:cNvSpPr>
            <p:nvPr/>
          </p:nvSpPr>
          <p:spPr bwMode="auto">
            <a:xfrm>
              <a:off x="4176" y="2688"/>
              <a:ext cx="72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19627" name="Rectangle 11"/>
          <p:cNvSpPr>
            <a:spLocks noGrp="1" noChangeArrowheads="1"/>
          </p:cNvSpPr>
          <p:nvPr>
            <p:ph type="title"/>
          </p:nvPr>
        </p:nvSpPr>
        <p:spPr/>
        <p:txBody>
          <a:bodyPr/>
          <a:lstStyle/>
          <a:p>
            <a:r>
              <a:rPr lang="en-US"/>
              <a:t>String Syntax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519628">
                                            <p:txEl>
                                              <p:pRg st="0" end="0"/>
                                            </p:txEl>
                                          </p:spTgt>
                                        </p:tgtEl>
                                        <p:attrNameLst>
                                          <p:attrName>style.visibility</p:attrName>
                                        </p:attrNameLst>
                                      </p:cBhvr>
                                      <p:to>
                                        <p:strVal val="visible"/>
                                      </p:to>
                                    </p:set>
                                    <p:anim calcmode="lin" valueType="num">
                                      <p:cBhvr>
                                        <p:cTn id="7" dur="500" fill="hold"/>
                                        <p:tgtEl>
                                          <p:spTgt spid="1519628">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519628">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519628">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51962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19628">
                                            <p:txEl>
                                              <p:pRg st="3" end="3"/>
                                            </p:txEl>
                                          </p:spTgt>
                                        </p:tgtEl>
                                        <p:attrNameLst>
                                          <p:attrName>style.visibility</p:attrName>
                                        </p:attrNameLst>
                                      </p:cBhvr>
                                      <p:to>
                                        <p:strVal val="visible"/>
                                      </p:to>
                                    </p:set>
                                    <p:anim calcmode="lin" valueType="num">
                                      <p:cBhvr>
                                        <p:cTn id="15" dur="500" fill="hold"/>
                                        <p:tgtEl>
                                          <p:spTgt spid="1519628">
                                            <p:txEl>
                                              <p:pRg st="3" end="3"/>
                                            </p:txEl>
                                          </p:spTgt>
                                        </p:tgtEl>
                                        <p:attrNameLst>
                                          <p:attrName>ppt_x</p:attrName>
                                        </p:attrNameLst>
                                      </p:cBhvr>
                                      <p:tavLst>
                                        <p:tav tm="0">
                                          <p:val>
                                            <p:strVal val="#ppt_x-#ppt_w/2"/>
                                          </p:val>
                                        </p:tav>
                                        <p:tav tm="100000">
                                          <p:val>
                                            <p:strVal val="#ppt_x"/>
                                          </p:val>
                                        </p:tav>
                                      </p:tavLst>
                                    </p:anim>
                                    <p:anim calcmode="lin" valueType="num">
                                      <p:cBhvr>
                                        <p:cTn id="16" dur="500" fill="hold"/>
                                        <p:tgtEl>
                                          <p:spTgt spid="1519628">
                                            <p:txEl>
                                              <p:pRg st="3" end="3"/>
                                            </p:txEl>
                                          </p:spTgt>
                                        </p:tgtEl>
                                        <p:attrNameLst>
                                          <p:attrName>ppt_y</p:attrName>
                                        </p:attrNameLst>
                                      </p:cBhvr>
                                      <p:tavLst>
                                        <p:tav tm="0">
                                          <p:val>
                                            <p:strVal val="#ppt_y"/>
                                          </p:val>
                                        </p:tav>
                                        <p:tav tm="100000">
                                          <p:val>
                                            <p:strVal val="#ppt_y"/>
                                          </p:val>
                                        </p:tav>
                                      </p:tavLst>
                                    </p:anim>
                                    <p:anim calcmode="lin" valueType="num">
                                      <p:cBhvr>
                                        <p:cTn id="17" dur="500" fill="hold"/>
                                        <p:tgtEl>
                                          <p:spTgt spid="1519628">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1519628">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5" fill="hold" nodeType="clickEffect">
                                  <p:stCondLst>
                                    <p:cond delay="0"/>
                                  </p:stCondLst>
                                  <p:childTnLst>
                                    <p:set>
                                      <p:cBhvr>
                                        <p:cTn id="22" dur="1" fill="hold">
                                          <p:stCondLst>
                                            <p:cond delay="0"/>
                                          </p:stCondLst>
                                        </p:cTn>
                                        <p:tgtEl>
                                          <p:spTgt spid="1519621"/>
                                        </p:tgtEl>
                                        <p:attrNameLst>
                                          <p:attrName>style.visibility</p:attrName>
                                        </p:attrNameLst>
                                      </p:cBhvr>
                                      <p:to>
                                        <p:strVal val="visible"/>
                                      </p:to>
                                    </p:set>
                                    <p:animEffect transition="in" filter="blinds(vertical)">
                                      <p:cBhvr>
                                        <p:cTn id="23" dur="500"/>
                                        <p:tgtEl>
                                          <p:spTgt spid="151962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5" fill="hold" nodeType="clickEffect">
                                  <p:stCondLst>
                                    <p:cond delay="0"/>
                                  </p:stCondLst>
                                  <p:childTnLst>
                                    <p:set>
                                      <p:cBhvr>
                                        <p:cTn id="27" dur="1" fill="hold">
                                          <p:stCondLst>
                                            <p:cond delay="0"/>
                                          </p:stCondLst>
                                        </p:cTn>
                                        <p:tgtEl>
                                          <p:spTgt spid="1519624"/>
                                        </p:tgtEl>
                                        <p:attrNameLst>
                                          <p:attrName>style.visibility</p:attrName>
                                        </p:attrNameLst>
                                      </p:cBhvr>
                                      <p:to>
                                        <p:strVal val="visible"/>
                                      </p:to>
                                    </p:set>
                                    <p:animEffect transition="in" filter="blinds(vertical)">
                                      <p:cBhvr>
                                        <p:cTn id="28" dur="500"/>
                                        <p:tgtEl>
                                          <p:spTgt spid="151962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5" fill="hold" nodeType="clickEffect">
                                  <p:stCondLst>
                                    <p:cond delay="0"/>
                                  </p:stCondLst>
                                  <p:childTnLst>
                                    <p:set>
                                      <p:cBhvr>
                                        <p:cTn id="32" dur="1" fill="hold">
                                          <p:stCondLst>
                                            <p:cond delay="0"/>
                                          </p:stCondLst>
                                        </p:cTn>
                                        <p:tgtEl>
                                          <p:spTgt spid="1519618"/>
                                        </p:tgtEl>
                                        <p:attrNameLst>
                                          <p:attrName>style.visibility</p:attrName>
                                        </p:attrNameLst>
                                      </p:cBhvr>
                                      <p:to>
                                        <p:strVal val="visible"/>
                                      </p:to>
                                    </p:set>
                                    <p:animEffect transition="in" filter="blinds(vertical)">
                                      <p:cBhvr>
                                        <p:cTn id="33" dur="500"/>
                                        <p:tgtEl>
                                          <p:spTgt spid="1519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9628" grpId="0" build="p" bldLvl="5"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88E5B3C-23EF-482A-8B1B-037113DA32CC}" type="slidenum">
              <a:rPr lang="en-US"/>
              <a:pPr/>
              <a:t>71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81058" name="Rectangle 1026"/>
          <p:cNvSpPr>
            <a:spLocks noGrp="1" noChangeArrowheads="1"/>
          </p:cNvSpPr>
          <p:nvPr>
            <p:ph type="title"/>
          </p:nvPr>
        </p:nvSpPr>
        <p:spPr/>
        <p:txBody>
          <a:bodyPr/>
          <a:lstStyle/>
          <a:p>
            <a:r>
              <a:rPr lang="en-US"/>
              <a:t>String Syntax</a:t>
            </a:r>
          </a:p>
        </p:txBody>
      </p:sp>
      <p:sp>
        <p:nvSpPr>
          <p:cNvPr id="1581059" name="Rectangle 1027"/>
          <p:cNvSpPr>
            <a:spLocks noGrp="1" noChangeArrowheads="1"/>
          </p:cNvSpPr>
          <p:nvPr>
            <p:ph type="body" idx="1"/>
          </p:nvPr>
        </p:nvSpPr>
        <p:spPr/>
        <p:txBody>
          <a:bodyPr/>
          <a:lstStyle/>
          <a:p>
            <a:r>
              <a:rPr lang="en-US"/>
              <a:t>To progressively concatenate a long string, use the </a:t>
            </a:r>
            <a:r>
              <a:rPr lang="en-US">
                <a:solidFill>
                  <a:srgbClr val="99FF99"/>
                </a:solidFill>
              </a:rPr>
              <a:t>+=</a:t>
            </a:r>
            <a:r>
              <a:rPr lang="en-US"/>
              <a:t> operator.</a:t>
            </a:r>
          </a:p>
          <a:p>
            <a:r>
              <a:rPr lang="en-US"/>
              <a:t>For instance, if you have a whole paragraph of text to display, progressively add more of the text to the line variable by using successive </a:t>
            </a:r>
            <a:r>
              <a:rPr lang="en-US">
                <a:solidFill>
                  <a:srgbClr val="99FF99"/>
                </a:solidFill>
              </a:rPr>
              <a:t>+=</a:t>
            </a:r>
            <a:r>
              <a:rPr lang="en-US"/>
              <a:t> statement.</a:t>
            </a:r>
          </a:p>
          <a:p>
            <a:pPr lvl="1">
              <a:buFontTx/>
              <a:buNone/>
            </a:pPr>
            <a:r>
              <a:rPr lang="en-US">
                <a:solidFill>
                  <a:srgbClr val="99FF99"/>
                </a:solidFill>
              </a:rPr>
              <a:t>myString += ‘add this to the end’;</a:t>
            </a:r>
          </a:p>
          <a:p>
            <a:pPr lvl="1">
              <a:buFontTx/>
              <a:buNone/>
            </a:pPr>
            <a:r>
              <a:rPr lang="en-US">
                <a:solidFill>
                  <a:srgbClr val="99FF99"/>
                </a:solidFill>
              </a:rPr>
              <a:t>myString +=‘ and then add this on, too”;</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BDEC244F-55B0-4005-A7F4-20040C23CD51}" type="slidenum">
              <a:rPr lang="en-US"/>
              <a:pPr/>
              <a:t>72</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522692" name="Rectangle 4"/>
          <p:cNvSpPr>
            <a:spLocks noGrp="1" noChangeArrowheads="1"/>
          </p:cNvSpPr>
          <p:nvPr>
            <p:ph type="body" idx="1"/>
          </p:nvPr>
        </p:nvSpPr>
        <p:spPr/>
        <p:txBody>
          <a:bodyPr/>
          <a:lstStyle/>
          <a:p>
            <a:r>
              <a:rPr lang="en-US"/>
              <a:t>As with other languages, boolean can contain only two values, true and false.</a:t>
            </a:r>
          </a:p>
          <a:p>
            <a:r>
              <a:rPr lang="en-US"/>
              <a:t>Typically boolean values are used with a control statement such as an if.</a:t>
            </a:r>
          </a:p>
          <a:p>
            <a:endParaRPr lang="en-US"/>
          </a:p>
          <a:p>
            <a:pPr lvl="1">
              <a:buFontTx/>
              <a:buNone/>
            </a:pPr>
            <a:r>
              <a:rPr lang="en-US"/>
              <a:t>	</a:t>
            </a:r>
            <a:r>
              <a:rPr lang="en-US">
                <a:solidFill>
                  <a:srgbClr val="99FF99"/>
                </a:solidFill>
              </a:rPr>
              <a:t>if  (num1 == 16)</a:t>
            </a:r>
          </a:p>
          <a:p>
            <a:pPr lvl="1">
              <a:buFontTx/>
              <a:buNone/>
            </a:pPr>
            <a:r>
              <a:rPr lang="en-US">
                <a:solidFill>
                  <a:srgbClr val="99FF99"/>
                </a:solidFill>
              </a:rPr>
              <a:t>		  x = x + 1; </a:t>
            </a:r>
          </a:p>
          <a:p>
            <a:pPr lvl="1">
              <a:buFontTx/>
              <a:buNone/>
            </a:pPr>
            <a:r>
              <a:rPr lang="en-US">
                <a:solidFill>
                  <a:srgbClr val="99FF99"/>
                </a:solidFill>
              </a:rPr>
              <a:t>	else</a:t>
            </a:r>
          </a:p>
          <a:p>
            <a:pPr lvl="1">
              <a:buFontTx/>
              <a:buNone/>
            </a:pPr>
            <a:r>
              <a:rPr lang="en-US">
                <a:solidFill>
                  <a:srgbClr val="99FF99"/>
                </a:solidFill>
              </a:rPr>
              <a:t>		  y = y + 1;  </a:t>
            </a:r>
          </a:p>
        </p:txBody>
      </p:sp>
      <p:sp>
        <p:nvSpPr>
          <p:cNvPr id="1522690" name="AutoShape 2"/>
          <p:cNvSpPr>
            <a:spLocks noChangeArrowheads="1"/>
          </p:cNvSpPr>
          <p:nvPr/>
        </p:nvSpPr>
        <p:spPr bwMode="auto">
          <a:xfrm>
            <a:off x="4953000" y="4038600"/>
            <a:ext cx="3048000" cy="1143000"/>
          </a:xfrm>
          <a:prstGeom prst="wedgeRoundRectCallout">
            <a:avLst>
              <a:gd name="adj1" fmla="val -69690"/>
              <a:gd name="adj2" fmla="val 6944"/>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Has a boolean value of true or false.</a:t>
            </a:r>
          </a:p>
        </p:txBody>
      </p:sp>
      <p:sp>
        <p:nvSpPr>
          <p:cNvPr id="1522691" name="Rectangle 3"/>
          <p:cNvSpPr>
            <a:spLocks noGrp="1" noChangeArrowheads="1"/>
          </p:cNvSpPr>
          <p:nvPr>
            <p:ph type="title"/>
          </p:nvPr>
        </p:nvSpPr>
        <p:spPr/>
        <p:txBody>
          <a:bodyPr/>
          <a:lstStyle/>
          <a:p>
            <a:r>
              <a:rPr lang="en-US"/>
              <a:t>Boolean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522692">
                                            <p:txEl>
                                              <p:pRg st="0" end="0"/>
                                            </p:txEl>
                                          </p:spTgt>
                                        </p:tgtEl>
                                        <p:attrNameLst>
                                          <p:attrName>style.visibility</p:attrName>
                                        </p:attrNameLst>
                                      </p:cBhvr>
                                      <p:to>
                                        <p:strVal val="visible"/>
                                      </p:to>
                                    </p:set>
                                    <p:anim calcmode="lin" valueType="num">
                                      <p:cBhvr>
                                        <p:cTn id="7" dur="500" fill="hold"/>
                                        <p:tgtEl>
                                          <p:spTgt spid="1522692">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52269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522692">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52269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22692">
                                            <p:txEl>
                                              <p:pRg st="1" end="1"/>
                                            </p:txEl>
                                          </p:spTgt>
                                        </p:tgtEl>
                                        <p:attrNameLst>
                                          <p:attrName>style.visibility</p:attrName>
                                        </p:attrNameLst>
                                      </p:cBhvr>
                                      <p:to>
                                        <p:strVal val="visible"/>
                                      </p:to>
                                    </p:set>
                                    <p:anim calcmode="lin" valueType="num">
                                      <p:cBhvr>
                                        <p:cTn id="15" dur="500" fill="hold"/>
                                        <p:tgtEl>
                                          <p:spTgt spid="1522692">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522692">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52269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522692">
                                            <p:txEl>
                                              <p:pRg st="1" end="1"/>
                                            </p:txEl>
                                          </p:spTgt>
                                        </p:tgtEl>
                                        <p:attrNameLst>
                                          <p:attrName>ppt_h</p:attrName>
                                        </p:attrNameLst>
                                      </p:cBhvr>
                                      <p:tavLst>
                                        <p:tav tm="0">
                                          <p:val>
                                            <p:strVal val="#ppt_h"/>
                                          </p:val>
                                        </p:tav>
                                        <p:tav tm="100000">
                                          <p:val>
                                            <p:strVal val="#ppt_h"/>
                                          </p:val>
                                        </p:tav>
                                      </p:tavLst>
                                    </p:anim>
                                  </p:childTnLst>
                                </p:cTn>
                              </p:par>
                              <p:par>
                                <p:cTn id="19" presetID="17" presetClass="entr" presetSubtype="8" fill="hold" grpId="0" nodeType="withEffect">
                                  <p:stCondLst>
                                    <p:cond delay="0"/>
                                  </p:stCondLst>
                                  <p:childTnLst>
                                    <p:set>
                                      <p:cBhvr>
                                        <p:cTn id="20" dur="1" fill="hold">
                                          <p:stCondLst>
                                            <p:cond delay="0"/>
                                          </p:stCondLst>
                                        </p:cTn>
                                        <p:tgtEl>
                                          <p:spTgt spid="1522692">
                                            <p:txEl>
                                              <p:pRg st="3" end="3"/>
                                            </p:txEl>
                                          </p:spTgt>
                                        </p:tgtEl>
                                        <p:attrNameLst>
                                          <p:attrName>style.visibility</p:attrName>
                                        </p:attrNameLst>
                                      </p:cBhvr>
                                      <p:to>
                                        <p:strVal val="visible"/>
                                      </p:to>
                                    </p:set>
                                    <p:anim calcmode="lin" valueType="num">
                                      <p:cBhvr>
                                        <p:cTn id="21" dur="500" fill="hold"/>
                                        <p:tgtEl>
                                          <p:spTgt spid="1522692">
                                            <p:txEl>
                                              <p:pRg st="3" end="3"/>
                                            </p:txEl>
                                          </p:spTgt>
                                        </p:tgtEl>
                                        <p:attrNameLst>
                                          <p:attrName>ppt_x</p:attrName>
                                        </p:attrNameLst>
                                      </p:cBhvr>
                                      <p:tavLst>
                                        <p:tav tm="0">
                                          <p:val>
                                            <p:strVal val="#ppt_x-#ppt_w/2"/>
                                          </p:val>
                                        </p:tav>
                                        <p:tav tm="100000">
                                          <p:val>
                                            <p:strVal val="#ppt_x"/>
                                          </p:val>
                                        </p:tav>
                                      </p:tavLst>
                                    </p:anim>
                                    <p:anim calcmode="lin" valueType="num">
                                      <p:cBhvr>
                                        <p:cTn id="22" dur="500" fill="hold"/>
                                        <p:tgtEl>
                                          <p:spTgt spid="1522692">
                                            <p:txEl>
                                              <p:pRg st="3" end="3"/>
                                            </p:txEl>
                                          </p:spTgt>
                                        </p:tgtEl>
                                        <p:attrNameLst>
                                          <p:attrName>ppt_y</p:attrName>
                                        </p:attrNameLst>
                                      </p:cBhvr>
                                      <p:tavLst>
                                        <p:tav tm="0">
                                          <p:val>
                                            <p:strVal val="#ppt_y"/>
                                          </p:val>
                                        </p:tav>
                                        <p:tav tm="100000">
                                          <p:val>
                                            <p:strVal val="#ppt_y"/>
                                          </p:val>
                                        </p:tav>
                                      </p:tavLst>
                                    </p:anim>
                                    <p:anim calcmode="lin" valueType="num">
                                      <p:cBhvr>
                                        <p:cTn id="23" dur="500" fill="hold"/>
                                        <p:tgtEl>
                                          <p:spTgt spid="1522692">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522692">
                                            <p:txEl>
                                              <p:pRg st="3" end="3"/>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522692">
                                            <p:txEl>
                                              <p:pRg st="4" end="4"/>
                                            </p:txEl>
                                          </p:spTgt>
                                        </p:tgtEl>
                                        <p:attrNameLst>
                                          <p:attrName>style.visibility</p:attrName>
                                        </p:attrNameLst>
                                      </p:cBhvr>
                                      <p:to>
                                        <p:strVal val="visible"/>
                                      </p:to>
                                    </p:set>
                                    <p:anim calcmode="lin" valueType="num">
                                      <p:cBhvr>
                                        <p:cTn id="27" dur="500" fill="hold"/>
                                        <p:tgtEl>
                                          <p:spTgt spid="1522692">
                                            <p:txEl>
                                              <p:pRg st="4" end="4"/>
                                            </p:txEl>
                                          </p:spTgt>
                                        </p:tgtEl>
                                        <p:attrNameLst>
                                          <p:attrName>ppt_x</p:attrName>
                                        </p:attrNameLst>
                                      </p:cBhvr>
                                      <p:tavLst>
                                        <p:tav tm="0">
                                          <p:val>
                                            <p:strVal val="#ppt_x-#ppt_w/2"/>
                                          </p:val>
                                        </p:tav>
                                        <p:tav tm="100000">
                                          <p:val>
                                            <p:strVal val="#ppt_x"/>
                                          </p:val>
                                        </p:tav>
                                      </p:tavLst>
                                    </p:anim>
                                    <p:anim calcmode="lin" valueType="num">
                                      <p:cBhvr>
                                        <p:cTn id="28" dur="500" fill="hold"/>
                                        <p:tgtEl>
                                          <p:spTgt spid="1522692">
                                            <p:txEl>
                                              <p:pRg st="4" end="4"/>
                                            </p:txEl>
                                          </p:spTgt>
                                        </p:tgtEl>
                                        <p:attrNameLst>
                                          <p:attrName>ppt_y</p:attrName>
                                        </p:attrNameLst>
                                      </p:cBhvr>
                                      <p:tavLst>
                                        <p:tav tm="0">
                                          <p:val>
                                            <p:strVal val="#ppt_y"/>
                                          </p:val>
                                        </p:tav>
                                        <p:tav tm="100000">
                                          <p:val>
                                            <p:strVal val="#ppt_y"/>
                                          </p:val>
                                        </p:tav>
                                      </p:tavLst>
                                    </p:anim>
                                    <p:anim calcmode="lin" valueType="num">
                                      <p:cBhvr>
                                        <p:cTn id="29" dur="500" fill="hold"/>
                                        <p:tgtEl>
                                          <p:spTgt spid="1522692">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1522692">
                                            <p:txEl>
                                              <p:pRg st="4" end="4"/>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522692">
                                            <p:txEl>
                                              <p:pRg st="5" end="5"/>
                                            </p:txEl>
                                          </p:spTgt>
                                        </p:tgtEl>
                                        <p:attrNameLst>
                                          <p:attrName>style.visibility</p:attrName>
                                        </p:attrNameLst>
                                      </p:cBhvr>
                                      <p:to>
                                        <p:strVal val="visible"/>
                                      </p:to>
                                    </p:set>
                                    <p:anim calcmode="lin" valueType="num">
                                      <p:cBhvr>
                                        <p:cTn id="33" dur="500" fill="hold"/>
                                        <p:tgtEl>
                                          <p:spTgt spid="1522692">
                                            <p:txEl>
                                              <p:pRg st="5" end="5"/>
                                            </p:txEl>
                                          </p:spTgt>
                                        </p:tgtEl>
                                        <p:attrNameLst>
                                          <p:attrName>ppt_x</p:attrName>
                                        </p:attrNameLst>
                                      </p:cBhvr>
                                      <p:tavLst>
                                        <p:tav tm="0">
                                          <p:val>
                                            <p:strVal val="#ppt_x-#ppt_w/2"/>
                                          </p:val>
                                        </p:tav>
                                        <p:tav tm="100000">
                                          <p:val>
                                            <p:strVal val="#ppt_x"/>
                                          </p:val>
                                        </p:tav>
                                      </p:tavLst>
                                    </p:anim>
                                    <p:anim calcmode="lin" valueType="num">
                                      <p:cBhvr>
                                        <p:cTn id="34" dur="500" fill="hold"/>
                                        <p:tgtEl>
                                          <p:spTgt spid="1522692">
                                            <p:txEl>
                                              <p:pRg st="5" end="5"/>
                                            </p:txEl>
                                          </p:spTgt>
                                        </p:tgtEl>
                                        <p:attrNameLst>
                                          <p:attrName>ppt_y</p:attrName>
                                        </p:attrNameLst>
                                      </p:cBhvr>
                                      <p:tavLst>
                                        <p:tav tm="0">
                                          <p:val>
                                            <p:strVal val="#ppt_y"/>
                                          </p:val>
                                        </p:tav>
                                        <p:tav tm="100000">
                                          <p:val>
                                            <p:strVal val="#ppt_y"/>
                                          </p:val>
                                        </p:tav>
                                      </p:tavLst>
                                    </p:anim>
                                    <p:anim calcmode="lin" valueType="num">
                                      <p:cBhvr>
                                        <p:cTn id="35" dur="500" fill="hold"/>
                                        <p:tgtEl>
                                          <p:spTgt spid="1522692">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1522692">
                                            <p:txEl>
                                              <p:pRg st="5" end="5"/>
                                            </p:txEl>
                                          </p:spTgt>
                                        </p:tgtEl>
                                        <p:attrNameLst>
                                          <p:attrName>ppt_h</p:attrName>
                                        </p:attrNameLst>
                                      </p:cBhvr>
                                      <p:tavLst>
                                        <p:tav tm="0">
                                          <p:val>
                                            <p:strVal val="#ppt_h"/>
                                          </p:val>
                                        </p:tav>
                                        <p:tav tm="100000">
                                          <p:val>
                                            <p:strVal val="#ppt_h"/>
                                          </p:val>
                                        </p:tav>
                                      </p:tavLst>
                                    </p:anim>
                                  </p:childTnLst>
                                </p:cTn>
                              </p:par>
                              <p:par>
                                <p:cTn id="37" presetID="17" presetClass="entr" presetSubtype="8" fill="hold" grpId="0" nodeType="withEffect">
                                  <p:stCondLst>
                                    <p:cond delay="0"/>
                                  </p:stCondLst>
                                  <p:childTnLst>
                                    <p:set>
                                      <p:cBhvr>
                                        <p:cTn id="38" dur="1" fill="hold">
                                          <p:stCondLst>
                                            <p:cond delay="0"/>
                                          </p:stCondLst>
                                        </p:cTn>
                                        <p:tgtEl>
                                          <p:spTgt spid="1522692">
                                            <p:txEl>
                                              <p:pRg st="6" end="6"/>
                                            </p:txEl>
                                          </p:spTgt>
                                        </p:tgtEl>
                                        <p:attrNameLst>
                                          <p:attrName>style.visibility</p:attrName>
                                        </p:attrNameLst>
                                      </p:cBhvr>
                                      <p:to>
                                        <p:strVal val="visible"/>
                                      </p:to>
                                    </p:set>
                                    <p:anim calcmode="lin" valueType="num">
                                      <p:cBhvr>
                                        <p:cTn id="39" dur="500" fill="hold"/>
                                        <p:tgtEl>
                                          <p:spTgt spid="1522692">
                                            <p:txEl>
                                              <p:pRg st="6" end="6"/>
                                            </p:txEl>
                                          </p:spTgt>
                                        </p:tgtEl>
                                        <p:attrNameLst>
                                          <p:attrName>ppt_x</p:attrName>
                                        </p:attrNameLst>
                                      </p:cBhvr>
                                      <p:tavLst>
                                        <p:tav tm="0">
                                          <p:val>
                                            <p:strVal val="#ppt_x-#ppt_w/2"/>
                                          </p:val>
                                        </p:tav>
                                        <p:tav tm="100000">
                                          <p:val>
                                            <p:strVal val="#ppt_x"/>
                                          </p:val>
                                        </p:tav>
                                      </p:tavLst>
                                    </p:anim>
                                    <p:anim calcmode="lin" valueType="num">
                                      <p:cBhvr>
                                        <p:cTn id="40" dur="500" fill="hold"/>
                                        <p:tgtEl>
                                          <p:spTgt spid="1522692">
                                            <p:txEl>
                                              <p:pRg st="6" end="6"/>
                                            </p:txEl>
                                          </p:spTgt>
                                        </p:tgtEl>
                                        <p:attrNameLst>
                                          <p:attrName>ppt_y</p:attrName>
                                        </p:attrNameLst>
                                      </p:cBhvr>
                                      <p:tavLst>
                                        <p:tav tm="0">
                                          <p:val>
                                            <p:strVal val="#ppt_y"/>
                                          </p:val>
                                        </p:tav>
                                        <p:tav tm="100000">
                                          <p:val>
                                            <p:strVal val="#ppt_y"/>
                                          </p:val>
                                        </p:tav>
                                      </p:tavLst>
                                    </p:anim>
                                    <p:anim calcmode="lin" valueType="num">
                                      <p:cBhvr>
                                        <p:cTn id="41" dur="500" fill="hold"/>
                                        <p:tgtEl>
                                          <p:spTgt spid="1522692">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152269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1522690"/>
                                        </p:tgtEl>
                                        <p:attrNameLst>
                                          <p:attrName>style.visibility</p:attrName>
                                        </p:attrNameLst>
                                      </p:cBhvr>
                                      <p:to>
                                        <p:strVal val="visible"/>
                                      </p:to>
                                    </p:set>
                                    <p:animEffect transition="in" filter="blinds(vertical)">
                                      <p:cBhvr>
                                        <p:cTn id="47" dur="500"/>
                                        <p:tgtEl>
                                          <p:spTgt spid="1522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2692" grpId="0" build="p" autoUpdateAnimBg="0"/>
      <p:bldP spid="1522690" grpId="0"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6113433-754A-466A-B24E-3B3C0330B686}" type="slidenum">
              <a:rPr lang="en-US"/>
              <a:pPr/>
              <a:t>73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64002" name="Rectangle 1026"/>
          <p:cNvSpPr>
            <a:spLocks noGrp="1" noChangeArrowheads="1"/>
          </p:cNvSpPr>
          <p:nvPr>
            <p:ph type="body" idx="1"/>
          </p:nvPr>
        </p:nvSpPr>
        <p:spPr/>
        <p:txBody>
          <a:bodyPr/>
          <a:lstStyle/>
          <a:p>
            <a:r>
              <a:rPr lang="en-US"/>
              <a:t>To declare a </a:t>
            </a:r>
            <a:r>
              <a:rPr lang="en-US">
                <a:solidFill>
                  <a:srgbClr val="99FF99"/>
                </a:solidFill>
              </a:rPr>
              <a:t>var</a:t>
            </a:r>
            <a:r>
              <a:rPr lang="en-US"/>
              <a:t> as a Boolean object,</a:t>
            </a:r>
          </a:p>
          <a:p>
            <a:pPr lvl="1">
              <a:buFontTx/>
              <a:buNone/>
            </a:pPr>
            <a:r>
              <a:rPr lang="en-US" sz="2400">
                <a:solidFill>
                  <a:srgbClr val="99FF99"/>
                </a:solidFill>
              </a:rPr>
              <a:t>var myNewBoolean = new Boolean(true|false)</a:t>
            </a:r>
          </a:p>
          <a:p>
            <a:r>
              <a:rPr lang="en-US"/>
              <a:t>Why bother?</a:t>
            </a:r>
          </a:p>
          <a:p>
            <a:pPr lvl="1"/>
            <a:r>
              <a:rPr lang="en-US"/>
              <a:t>As with Number and String objects, you do this when you need to use object properties with the variable.</a:t>
            </a:r>
          </a:p>
        </p:txBody>
      </p:sp>
      <p:sp>
        <p:nvSpPr>
          <p:cNvPr id="1664004" name="Rectangle 1028"/>
          <p:cNvSpPr>
            <a:spLocks noGrp="1" noChangeArrowheads="1"/>
          </p:cNvSpPr>
          <p:nvPr>
            <p:ph type="title"/>
          </p:nvPr>
        </p:nvSpPr>
        <p:spPr/>
        <p:txBody>
          <a:bodyPr/>
          <a:lstStyle/>
          <a:p>
            <a:r>
              <a:rPr lang="en-US"/>
              <a:t>Boolean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664002">
                                            <p:txEl>
                                              <p:pRg st="0" end="0"/>
                                            </p:txEl>
                                          </p:spTgt>
                                        </p:tgtEl>
                                        <p:attrNameLst>
                                          <p:attrName>style.visibility</p:attrName>
                                        </p:attrNameLst>
                                      </p:cBhvr>
                                      <p:to>
                                        <p:strVal val="visible"/>
                                      </p:to>
                                    </p:set>
                                    <p:anim calcmode="lin" valueType="num">
                                      <p:cBhvr>
                                        <p:cTn id="7" dur="500" fill="hold"/>
                                        <p:tgtEl>
                                          <p:spTgt spid="1664002">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66400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664002">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664002">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664002">
                                            <p:txEl>
                                              <p:pRg st="1" end="1"/>
                                            </p:txEl>
                                          </p:spTgt>
                                        </p:tgtEl>
                                        <p:attrNameLst>
                                          <p:attrName>style.visibility</p:attrName>
                                        </p:attrNameLst>
                                      </p:cBhvr>
                                      <p:to>
                                        <p:strVal val="visible"/>
                                      </p:to>
                                    </p:set>
                                    <p:anim calcmode="lin" valueType="num">
                                      <p:cBhvr>
                                        <p:cTn id="13" dur="500" fill="hold"/>
                                        <p:tgtEl>
                                          <p:spTgt spid="1664002">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664002">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664002">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66400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8" fill="hold" grpId="0" nodeType="clickEffect">
                                  <p:stCondLst>
                                    <p:cond delay="0"/>
                                  </p:stCondLst>
                                  <p:childTnLst>
                                    <p:set>
                                      <p:cBhvr>
                                        <p:cTn id="20" dur="1" fill="hold">
                                          <p:stCondLst>
                                            <p:cond delay="0"/>
                                          </p:stCondLst>
                                        </p:cTn>
                                        <p:tgtEl>
                                          <p:spTgt spid="1664002">
                                            <p:txEl>
                                              <p:pRg st="2" end="2"/>
                                            </p:txEl>
                                          </p:spTgt>
                                        </p:tgtEl>
                                        <p:attrNameLst>
                                          <p:attrName>style.visibility</p:attrName>
                                        </p:attrNameLst>
                                      </p:cBhvr>
                                      <p:to>
                                        <p:strVal val="visible"/>
                                      </p:to>
                                    </p:set>
                                    <p:anim calcmode="lin" valueType="num">
                                      <p:cBhvr>
                                        <p:cTn id="21" dur="500" fill="hold"/>
                                        <p:tgtEl>
                                          <p:spTgt spid="1664002">
                                            <p:txEl>
                                              <p:pRg st="2" end="2"/>
                                            </p:txEl>
                                          </p:spTgt>
                                        </p:tgtEl>
                                        <p:attrNameLst>
                                          <p:attrName>ppt_x</p:attrName>
                                        </p:attrNameLst>
                                      </p:cBhvr>
                                      <p:tavLst>
                                        <p:tav tm="0">
                                          <p:val>
                                            <p:strVal val="#ppt_x-#ppt_w/2"/>
                                          </p:val>
                                        </p:tav>
                                        <p:tav tm="100000">
                                          <p:val>
                                            <p:strVal val="#ppt_x"/>
                                          </p:val>
                                        </p:tav>
                                      </p:tavLst>
                                    </p:anim>
                                    <p:anim calcmode="lin" valueType="num">
                                      <p:cBhvr>
                                        <p:cTn id="22" dur="500" fill="hold"/>
                                        <p:tgtEl>
                                          <p:spTgt spid="1664002">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664002">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664002">
                                            <p:txEl>
                                              <p:pRg st="2" end="2"/>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664002">
                                            <p:txEl>
                                              <p:pRg st="3" end="3"/>
                                            </p:txEl>
                                          </p:spTgt>
                                        </p:tgtEl>
                                        <p:attrNameLst>
                                          <p:attrName>style.visibility</p:attrName>
                                        </p:attrNameLst>
                                      </p:cBhvr>
                                      <p:to>
                                        <p:strVal val="visible"/>
                                      </p:to>
                                    </p:set>
                                    <p:anim calcmode="lin" valueType="num">
                                      <p:cBhvr>
                                        <p:cTn id="27" dur="500" fill="hold"/>
                                        <p:tgtEl>
                                          <p:spTgt spid="1664002">
                                            <p:txEl>
                                              <p:pRg st="3" end="3"/>
                                            </p:txEl>
                                          </p:spTgt>
                                        </p:tgtEl>
                                        <p:attrNameLst>
                                          <p:attrName>ppt_x</p:attrName>
                                        </p:attrNameLst>
                                      </p:cBhvr>
                                      <p:tavLst>
                                        <p:tav tm="0">
                                          <p:val>
                                            <p:strVal val="#ppt_x-#ppt_w/2"/>
                                          </p:val>
                                        </p:tav>
                                        <p:tav tm="100000">
                                          <p:val>
                                            <p:strVal val="#ppt_x"/>
                                          </p:val>
                                        </p:tav>
                                      </p:tavLst>
                                    </p:anim>
                                    <p:anim calcmode="lin" valueType="num">
                                      <p:cBhvr>
                                        <p:cTn id="28" dur="500" fill="hold"/>
                                        <p:tgtEl>
                                          <p:spTgt spid="1664002">
                                            <p:txEl>
                                              <p:pRg st="3" end="3"/>
                                            </p:txEl>
                                          </p:spTgt>
                                        </p:tgtEl>
                                        <p:attrNameLst>
                                          <p:attrName>ppt_y</p:attrName>
                                        </p:attrNameLst>
                                      </p:cBhvr>
                                      <p:tavLst>
                                        <p:tav tm="0">
                                          <p:val>
                                            <p:strVal val="#ppt_y"/>
                                          </p:val>
                                        </p:tav>
                                        <p:tav tm="100000">
                                          <p:val>
                                            <p:strVal val="#ppt_y"/>
                                          </p:val>
                                        </p:tav>
                                      </p:tavLst>
                                    </p:anim>
                                    <p:anim calcmode="lin" valueType="num">
                                      <p:cBhvr>
                                        <p:cTn id="29" dur="500" fill="hold"/>
                                        <p:tgtEl>
                                          <p:spTgt spid="1664002">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66400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4002"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9F43ADE-9AF5-425D-ADDA-608CAA6765B9}" type="slidenum">
              <a:rPr lang="en-US"/>
              <a:pPr/>
              <a:t>74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00514" name="Rectangle 2"/>
          <p:cNvSpPr>
            <a:spLocks noGrp="1" noChangeArrowheads="1"/>
          </p:cNvSpPr>
          <p:nvPr>
            <p:ph type="title"/>
          </p:nvPr>
        </p:nvSpPr>
        <p:spPr/>
        <p:txBody>
          <a:bodyPr/>
          <a:lstStyle/>
          <a:p>
            <a:r>
              <a:rPr lang="en-US"/>
              <a:t>Object Conversion</a:t>
            </a:r>
          </a:p>
        </p:txBody>
      </p:sp>
      <p:sp>
        <p:nvSpPr>
          <p:cNvPr id="1600515" name="Rectangle 3"/>
          <p:cNvSpPr>
            <a:spLocks noGrp="1" noChangeArrowheads="1"/>
          </p:cNvSpPr>
          <p:nvPr>
            <p:ph type="body" idx="1"/>
          </p:nvPr>
        </p:nvSpPr>
        <p:spPr>
          <a:xfrm>
            <a:off x="685800" y="1447800"/>
            <a:ext cx="8077200" cy="5410200"/>
          </a:xfrm>
        </p:spPr>
        <p:txBody>
          <a:bodyPr/>
          <a:lstStyle/>
          <a:p>
            <a:r>
              <a:rPr lang="en-US"/>
              <a:t>As we have now stated repeatedly, JavaScript is loosely-typed and will convert variables between types according to it’s conversion rules.</a:t>
            </a:r>
          </a:p>
          <a:p>
            <a:r>
              <a:rPr lang="en-US"/>
              <a:t>However, it’s safer if we explicitly specify the conversions that we need.</a:t>
            </a:r>
            <a:endParaRPr lang="en-US">
              <a:solidFill>
                <a:srgbClr val="99FF99"/>
              </a:solidFill>
            </a:endParaRPr>
          </a:p>
          <a:p>
            <a:pPr lvl="2">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600514"/>
                                        </p:tgtEl>
                                        <p:attrNameLst>
                                          <p:attrName>style.visibility</p:attrName>
                                        </p:attrNameLst>
                                      </p:cBhvr>
                                      <p:to>
                                        <p:strVal val="visible"/>
                                      </p:to>
                                    </p:set>
                                    <p:anim calcmode="lin" valueType="num">
                                      <p:cBhvr>
                                        <p:cTn id="7" dur="500" fill="hold"/>
                                        <p:tgtEl>
                                          <p:spTgt spid="1600514"/>
                                        </p:tgtEl>
                                        <p:attrNameLst>
                                          <p:attrName>ppt_x</p:attrName>
                                        </p:attrNameLst>
                                      </p:cBhvr>
                                      <p:tavLst>
                                        <p:tav tm="0">
                                          <p:val>
                                            <p:strVal val="#ppt_x+#ppt_w/2"/>
                                          </p:val>
                                        </p:tav>
                                        <p:tav tm="100000">
                                          <p:val>
                                            <p:strVal val="#ppt_x"/>
                                          </p:val>
                                        </p:tav>
                                      </p:tavLst>
                                    </p:anim>
                                    <p:anim calcmode="lin" valueType="num">
                                      <p:cBhvr>
                                        <p:cTn id="8" dur="500" fill="hold"/>
                                        <p:tgtEl>
                                          <p:spTgt spid="1600514"/>
                                        </p:tgtEl>
                                        <p:attrNameLst>
                                          <p:attrName>ppt_y</p:attrName>
                                        </p:attrNameLst>
                                      </p:cBhvr>
                                      <p:tavLst>
                                        <p:tav tm="0">
                                          <p:val>
                                            <p:strVal val="#ppt_y"/>
                                          </p:val>
                                        </p:tav>
                                        <p:tav tm="100000">
                                          <p:val>
                                            <p:strVal val="#ppt_y"/>
                                          </p:val>
                                        </p:tav>
                                      </p:tavLst>
                                    </p:anim>
                                    <p:anim calcmode="lin" valueType="num">
                                      <p:cBhvr>
                                        <p:cTn id="9" dur="500" fill="hold"/>
                                        <p:tgtEl>
                                          <p:spTgt spid="1600514"/>
                                        </p:tgtEl>
                                        <p:attrNameLst>
                                          <p:attrName>ppt_w</p:attrName>
                                        </p:attrNameLst>
                                      </p:cBhvr>
                                      <p:tavLst>
                                        <p:tav tm="0">
                                          <p:val>
                                            <p:fltVal val="0"/>
                                          </p:val>
                                        </p:tav>
                                        <p:tav tm="100000">
                                          <p:val>
                                            <p:strVal val="#ppt_w"/>
                                          </p:val>
                                        </p:tav>
                                      </p:tavLst>
                                    </p:anim>
                                    <p:anim calcmode="lin" valueType="num">
                                      <p:cBhvr>
                                        <p:cTn id="10" dur="500" fill="hold"/>
                                        <p:tgtEl>
                                          <p:spTgt spid="1600514"/>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00515">
                                            <p:txEl>
                                              <p:pRg st="0" end="0"/>
                                            </p:txEl>
                                          </p:spTgt>
                                        </p:tgtEl>
                                        <p:attrNameLst>
                                          <p:attrName>style.visibility</p:attrName>
                                        </p:attrNameLst>
                                      </p:cBhvr>
                                      <p:to>
                                        <p:strVal val="visible"/>
                                      </p:to>
                                    </p:set>
                                    <p:anim calcmode="lin" valueType="num">
                                      <p:cBhvr>
                                        <p:cTn id="15" dur="500" fill="hold"/>
                                        <p:tgtEl>
                                          <p:spTgt spid="1600515">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00515">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0051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005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600515">
                                            <p:txEl>
                                              <p:pRg st="1" end="1"/>
                                            </p:txEl>
                                          </p:spTgt>
                                        </p:tgtEl>
                                        <p:attrNameLst>
                                          <p:attrName>style.visibility</p:attrName>
                                        </p:attrNameLst>
                                      </p:cBhvr>
                                      <p:to>
                                        <p:strVal val="visible"/>
                                      </p:to>
                                    </p:set>
                                    <p:anim calcmode="lin" valueType="num">
                                      <p:cBhvr>
                                        <p:cTn id="23" dur="500" fill="hold"/>
                                        <p:tgtEl>
                                          <p:spTgt spid="1600515">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600515">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60051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600515">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0514" grpId="0" autoUpdateAnimBg="0"/>
      <p:bldP spid="1600515" grpId="0" build="p" bldLvl="5"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8ADA114-D603-444D-8DE5-0DDC61FB0ECB}" type="slidenum">
              <a:rPr lang="en-US"/>
              <a:pPr/>
              <a:t>75</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601538" name="Rectangle 2"/>
          <p:cNvSpPr>
            <a:spLocks noGrp="1" noChangeArrowheads="1"/>
          </p:cNvSpPr>
          <p:nvPr>
            <p:ph type="title"/>
          </p:nvPr>
        </p:nvSpPr>
        <p:spPr/>
        <p:txBody>
          <a:bodyPr/>
          <a:lstStyle/>
          <a:p>
            <a:r>
              <a:rPr lang="en-US"/>
              <a:t>Object Conversion to Number</a:t>
            </a:r>
          </a:p>
        </p:txBody>
      </p:sp>
      <p:sp>
        <p:nvSpPr>
          <p:cNvPr id="1601539" name="Rectangle 3"/>
          <p:cNvSpPr>
            <a:spLocks noGrp="1" noChangeArrowheads="1"/>
          </p:cNvSpPr>
          <p:nvPr>
            <p:ph type="body" idx="1"/>
          </p:nvPr>
        </p:nvSpPr>
        <p:spPr>
          <a:xfrm>
            <a:off x="685800" y="1447800"/>
            <a:ext cx="8001000" cy="5410200"/>
          </a:xfrm>
        </p:spPr>
        <p:txBody>
          <a:bodyPr/>
          <a:lstStyle/>
          <a:p>
            <a:r>
              <a:rPr lang="en-US"/>
              <a:t>Use the </a:t>
            </a:r>
            <a:r>
              <a:rPr lang="en-US">
                <a:solidFill>
                  <a:srgbClr val="99FF99"/>
                </a:solidFill>
              </a:rPr>
              <a:t>parseInt()</a:t>
            </a:r>
            <a:r>
              <a:rPr lang="en-US"/>
              <a:t> method to convert a String or Boolean to an integer (no rounding):  </a:t>
            </a:r>
          </a:p>
          <a:p>
            <a:pPr lvl="1"/>
            <a:r>
              <a:rPr lang="en-US"/>
              <a:t>Example:</a:t>
            </a:r>
          </a:p>
          <a:p>
            <a:pPr lvl="1">
              <a:buFontTx/>
              <a:buNone/>
            </a:pPr>
            <a:r>
              <a:rPr lang="en-US" sz="2400">
                <a:solidFill>
                  <a:srgbClr val="99FF99"/>
                </a:solidFill>
              </a:rPr>
              <a:t>var  myResult = parseInt(myStringNumber,10) + 23</a:t>
            </a:r>
          </a:p>
          <a:p>
            <a:pPr lvl="1"/>
            <a:r>
              <a:rPr lang="en-US"/>
              <a:t>This converts whatever was in </a:t>
            </a:r>
            <a:r>
              <a:rPr lang="en-US">
                <a:solidFill>
                  <a:srgbClr val="99FF99"/>
                </a:solidFill>
              </a:rPr>
              <a:t>myStringNumber</a:t>
            </a:r>
            <a:r>
              <a:rPr lang="en-US"/>
              <a:t> to an integer before doing the addition.</a:t>
            </a:r>
          </a:p>
        </p:txBody>
      </p:sp>
      <p:sp>
        <p:nvSpPr>
          <p:cNvPr id="1601540" name="AutoShape 4"/>
          <p:cNvSpPr>
            <a:spLocks noChangeArrowheads="1"/>
          </p:cNvSpPr>
          <p:nvPr/>
        </p:nvSpPr>
        <p:spPr bwMode="auto">
          <a:xfrm>
            <a:off x="4419600" y="5181600"/>
            <a:ext cx="2438400" cy="1295400"/>
          </a:xfrm>
          <a:prstGeom prst="wedgeRoundRectCallout">
            <a:avLst>
              <a:gd name="adj1" fmla="val 64065"/>
              <a:gd name="adj2" fmla="val -15196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An integer in base 10, </a:t>
            </a:r>
            <a:r>
              <a:rPr lang="en-US" b="1" i="1"/>
              <a:t>usually</a:t>
            </a:r>
            <a:r>
              <a:rPr lang="en-US"/>
              <a:t> the default.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01540"/>
                                        </p:tgtEl>
                                        <p:attrNameLst>
                                          <p:attrName>style.visibility</p:attrName>
                                        </p:attrNameLst>
                                      </p:cBhvr>
                                      <p:to>
                                        <p:strVal val="visible"/>
                                      </p:to>
                                    </p:set>
                                    <p:animEffect transition="in" filter="blinds(horizontal)">
                                      <p:cBhvr>
                                        <p:cTn id="7" dur="500"/>
                                        <p:tgtEl>
                                          <p:spTgt spid="1601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1540" grpId="0" animBg="1"/>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ED47C3B-18C8-401D-BABF-449066607163}" type="slidenum">
              <a:rPr lang="en-US"/>
              <a:pPr/>
              <a:t>76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60930" name="Rectangle 2"/>
          <p:cNvSpPr>
            <a:spLocks noGrp="1" noChangeArrowheads="1"/>
          </p:cNvSpPr>
          <p:nvPr>
            <p:ph type="title"/>
          </p:nvPr>
        </p:nvSpPr>
        <p:spPr/>
        <p:txBody>
          <a:bodyPr/>
          <a:lstStyle/>
          <a:p>
            <a:r>
              <a:rPr lang="en-US"/>
              <a:t>Object Conversion to Number</a:t>
            </a:r>
          </a:p>
        </p:txBody>
      </p:sp>
      <p:sp>
        <p:nvSpPr>
          <p:cNvPr id="1660931" name="Rectangle 3"/>
          <p:cNvSpPr>
            <a:spLocks noGrp="1" noChangeArrowheads="1"/>
          </p:cNvSpPr>
          <p:nvPr>
            <p:ph type="body" idx="1"/>
          </p:nvPr>
        </p:nvSpPr>
        <p:spPr>
          <a:xfrm>
            <a:off x="685800" y="1447800"/>
            <a:ext cx="8077200" cy="5410200"/>
          </a:xfrm>
        </p:spPr>
        <p:txBody>
          <a:bodyPr/>
          <a:lstStyle/>
          <a:p>
            <a:r>
              <a:rPr lang="en-US"/>
              <a:t>In either case, the base number defaults to base 10 if omitted, </a:t>
            </a:r>
            <a:r>
              <a:rPr lang="en-US" i="1"/>
              <a:t>unless</a:t>
            </a:r>
            <a:r>
              <a:rPr lang="en-US"/>
              <a:t> a leading zero in the number, in which case the number is converted to octal (!).</a:t>
            </a:r>
          </a:p>
          <a:p>
            <a:r>
              <a:rPr lang="en-US"/>
              <a:t>For a leading zero to be converted properly, you </a:t>
            </a:r>
            <a:r>
              <a:rPr lang="en-US" i="1"/>
              <a:t>must</a:t>
            </a:r>
            <a:r>
              <a:rPr lang="en-US"/>
              <a:t> specify the base as base 10.</a:t>
            </a:r>
          </a:p>
          <a:p>
            <a:pPr lvl="1">
              <a:buFontTx/>
              <a:buNone/>
            </a:pPr>
            <a:r>
              <a:rPr lang="en-US" sz="2400">
                <a:solidFill>
                  <a:srgbClr val="99FF99"/>
                </a:solidFill>
              </a:rPr>
              <a:t>var  myResult = parseInt(myStringNumber, </a:t>
            </a:r>
            <a:r>
              <a:rPr lang="en-US" sz="2400">
                <a:solidFill>
                  <a:srgbClr val="33CC33"/>
                </a:solidFill>
              </a:rPr>
              <a:t>10</a:t>
            </a:r>
            <a:r>
              <a:rPr lang="en-US" sz="2400">
                <a:solidFill>
                  <a:srgbClr val="99FF99"/>
                </a:solidFill>
              </a:rPr>
              <a:t>) + 23</a:t>
            </a:r>
            <a:endParaRPr lang="en-US">
              <a:solidFill>
                <a:srgbClr val="99FF99"/>
              </a:solidFill>
            </a:endParaRPr>
          </a:p>
          <a:p>
            <a:endParaRPr lang="en-US"/>
          </a:p>
          <a:p>
            <a:endParaRPr lang="en-US">
              <a:solidFill>
                <a:srgbClr val="99FF99"/>
              </a:solidFill>
            </a:endParaRPr>
          </a:p>
          <a:p>
            <a:pPr lvl="2">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660930"/>
                                        </p:tgtEl>
                                        <p:attrNameLst>
                                          <p:attrName>style.visibility</p:attrName>
                                        </p:attrNameLst>
                                      </p:cBhvr>
                                      <p:to>
                                        <p:strVal val="visible"/>
                                      </p:to>
                                    </p:set>
                                    <p:anim calcmode="lin" valueType="num">
                                      <p:cBhvr>
                                        <p:cTn id="7" dur="500" fill="hold"/>
                                        <p:tgtEl>
                                          <p:spTgt spid="1660930"/>
                                        </p:tgtEl>
                                        <p:attrNameLst>
                                          <p:attrName>ppt_x</p:attrName>
                                        </p:attrNameLst>
                                      </p:cBhvr>
                                      <p:tavLst>
                                        <p:tav tm="0">
                                          <p:val>
                                            <p:strVal val="#ppt_x+#ppt_w/2"/>
                                          </p:val>
                                        </p:tav>
                                        <p:tav tm="100000">
                                          <p:val>
                                            <p:strVal val="#ppt_x"/>
                                          </p:val>
                                        </p:tav>
                                      </p:tavLst>
                                    </p:anim>
                                    <p:anim calcmode="lin" valueType="num">
                                      <p:cBhvr>
                                        <p:cTn id="8" dur="500" fill="hold"/>
                                        <p:tgtEl>
                                          <p:spTgt spid="1660930"/>
                                        </p:tgtEl>
                                        <p:attrNameLst>
                                          <p:attrName>ppt_y</p:attrName>
                                        </p:attrNameLst>
                                      </p:cBhvr>
                                      <p:tavLst>
                                        <p:tav tm="0">
                                          <p:val>
                                            <p:strVal val="#ppt_y"/>
                                          </p:val>
                                        </p:tav>
                                        <p:tav tm="100000">
                                          <p:val>
                                            <p:strVal val="#ppt_y"/>
                                          </p:val>
                                        </p:tav>
                                      </p:tavLst>
                                    </p:anim>
                                    <p:anim calcmode="lin" valueType="num">
                                      <p:cBhvr>
                                        <p:cTn id="9" dur="500" fill="hold"/>
                                        <p:tgtEl>
                                          <p:spTgt spid="1660930"/>
                                        </p:tgtEl>
                                        <p:attrNameLst>
                                          <p:attrName>ppt_w</p:attrName>
                                        </p:attrNameLst>
                                      </p:cBhvr>
                                      <p:tavLst>
                                        <p:tav tm="0">
                                          <p:val>
                                            <p:fltVal val="0"/>
                                          </p:val>
                                        </p:tav>
                                        <p:tav tm="100000">
                                          <p:val>
                                            <p:strVal val="#ppt_w"/>
                                          </p:val>
                                        </p:tav>
                                      </p:tavLst>
                                    </p:anim>
                                    <p:anim calcmode="lin" valueType="num">
                                      <p:cBhvr>
                                        <p:cTn id="10" dur="500" fill="hold"/>
                                        <p:tgtEl>
                                          <p:spTgt spid="1660930"/>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60931">
                                            <p:txEl>
                                              <p:pRg st="0" end="0"/>
                                            </p:txEl>
                                          </p:spTgt>
                                        </p:tgtEl>
                                        <p:attrNameLst>
                                          <p:attrName>style.visibility</p:attrName>
                                        </p:attrNameLst>
                                      </p:cBhvr>
                                      <p:to>
                                        <p:strVal val="visible"/>
                                      </p:to>
                                    </p:set>
                                    <p:anim calcmode="lin" valueType="num">
                                      <p:cBhvr>
                                        <p:cTn id="15" dur="500" fill="hold"/>
                                        <p:tgtEl>
                                          <p:spTgt spid="1660931">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60931">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6093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6093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660931">
                                            <p:txEl>
                                              <p:pRg st="1" end="1"/>
                                            </p:txEl>
                                          </p:spTgt>
                                        </p:tgtEl>
                                        <p:attrNameLst>
                                          <p:attrName>style.visibility</p:attrName>
                                        </p:attrNameLst>
                                      </p:cBhvr>
                                      <p:to>
                                        <p:strVal val="visible"/>
                                      </p:to>
                                    </p:set>
                                    <p:anim calcmode="lin" valueType="num">
                                      <p:cBhvr>
                                        <p:cTn id="23" dur="500" fill="hold"/>
                                        <p:tgtEl>
                                          <p:spTgt spid="1660931">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660931">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66093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66093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660931">
                                            <p:txEl>
                                              <p:pRg st="2" end="2"/>
                                            </p:txEl>
                                          </p:spTgt>
                                        </p:tgtEl>
                                        <p:attrNameLst>
                                          <p:attrName>style.visibility</p:attrName>
                                        </p:attrNameLst>
                                      </p:cBhvr>
                                      <p:to>
                                        <p:strVal val="visible"/>
                                      </p:to>
                                    </p:set>
                                    <p:anim calcmode="lin" valueType="num">
                                      <p:cBhvr>
                                        <p:cTn id="31" dur="500" fill="hold"/>
                                        <p:tgtEl>
                                          <p:spTgt spid="1660931">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660931">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660931">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660931">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0930" grpId="0" autoUpdateAnimBg="0"/>
      <p:bldP spid="1660931" grpId="0" build="p" bldLvl="5"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5EFE9DE-D3F8-4955-B28F-CDE1492990E5}" type="slidenum">
              <a:rPr lang="en-US"/>
              <a:pPr/>
              <a:t>77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02562" name="Rectangle 2"/>
          <p:cNvSpPr>
            <a:spLocks noGrp="1" noChangeArrowheads="1"/>
          </p:cNvSpPr>
          <p:nvPr>
            <p:ph type="title"/>
          </p:nvPr>
        </p:nvSpPr>
        <p:spPr/>
        <p:txBody>
          <a:bodyPr/>
          <a:lstStyle/>
          <a:p>
            <a:r>
              <a:rPr lang="en-US"/>
              <a:t>Object Conversion to Number</a:t>
            </a:r>
          </a:p>
        </p:txBody>
      </p:sp>
      <p:sp>
        <p:nvSpPr>
          <p:cNvPr id="1602563" name="Rectangle 3"/>
          <p:cNvSpPr>
            <a:spLocks noGrp="1" noChangeArrowheads="1"/>
          </p:cNvSpPr>
          <p:nvPr>
            <p:ph type="body" idx="1"/>
          </p:nvPr>
        </p:nvSpPr>
        <p:spPr>
          <a:xfrm>
            <a:off x="304800" y="1447800"/>
            <a:ext cx="8305800" cy="5410200"/>
          </a:xfrm>
        </p:spPr>
        <p:txBody>
          <a:bodyPr/>
          <a:lstStyle/>
          <a:p>
            <a:r>
              <a:rPr lang="en-US"/>
              <a:t>Use the </a:t>
            </a:r>
            <a:r>
              <a:rPr lang="en-US">
                <a:solidFill>
                  <a:srgbClr val="99FF99"/>
                </a:solidFill>
              </a:rPr>
              <a:t>parseFloat()</a:t>
            </a:r>
            <a:r>
              <a:rPr lang="en-US"/>
              <a:t> method to convert a String or Boolean to a floating point (decimal) number: </a:t>
            </a:r>
          </a:p>
          <a:p>
            <a:pPr lvl="1"/>
            <a:r>
              <a:rPr lang="en-US"/>
              <a:t>Example:</a:t>
            </a:r>
          </a:p>
          <a:p>
            <a:pPr lvl="2">
              <a:buFontTx/>
              <a:buNone/>
            </a:pPr>
            <a:r>
              <a:rPr lang="en-US">
                <a:solidFill>
                  <a:srgbClr val="99FF99"/>
                </a:solidFill>
              </a:rPr>
              <a:t>var  myResult = parseFloat(myStringNumber,10) + 23.1</a:t>
            </a:r>
          </a:p>
          <a:p>
            <a:pPr lvl="1"/>
            <a:r>
              <a:rPr lang="en-US"/>
              <a:t>This converts whatever was in </a:t>
            </a:r>
            <a:r>
              <a:rPr lang="en-US">
                <a:solidFill>
                  <a:srgbClr val="99FF99"/>
                </a:solidFill>
              </a:rPr>
              <a:t>myStringNumber</a:t>
            </a:r>
            <a:r>
              <a:rPr lang="en-US"/>
              <a:t> to a number with the appropriate decimal places.</a:t>
            </a:r>
          </a:p>
          <a:p>
            <a:pPr lvl="1"/>
            <a:endParaRPr lang="en-US"/>
          </a:p>
          <a:p>
            <a:pPr lvl="2"/>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8EB8B5F-1F87-41EB-95E3-EB688FBA125D}" type="slidenum">
              <a:rPr lang="en-US"/>
              <a:pPr/>
              <a:t>78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705986" name="Rectangle 2"/>
          <p:cNvSpPr>
            <a:spLocks noGrp="1" noChangeArrowheads="1"/>
          </p:cNvSpPr>
          <p:nvPr>
            <p:ph type="title"/>
          </p:nvPr>
        </p:nvSpPr>
        <p:spPr/>
        <p:txBody>
          <a:bodyPr/>
          <a:lstStyle/>
          <a:p>
            <a:r>
              <a:rPr lang="en-US"/>
              <a:t>Object Conversion to Number</a:t>
            </a:r>
          </a:p>
        </p:txBody>
      </p:sp>
      <p:sp>
        <p:nvSpPr>
          <p:cNvPr id="1705987" name="Rectangle 3"/>
          <p:cNvSpPr>
            <a:spLocks noGrp="1" noChangeArrowheads="1"/>
          </p:cNvSpPr>
          <p:nvPr>
            <p:ph type="body" idx="1"/>
          </p:nvPr>
        </p:nvSpPr>
        <p:spPr>
          <a:xfrm>
            <a:off x="685800" y="1447800"/>
            <a:ext cx="8077200" cy="5410200"/>
          </a:xfrm>
        </p:spPr>
        <p:txBody>
          <a:bodyPr/>
          <a:lstStyle/>
          <a:p>
            <a:r>
              <a:rPr lang="en-US"/>
              <a:t>When converting a boolean to a number using either method, </a:t>
            </a:r>
            <a:r>
              <a:rPr lang="en-US" i="1"/>
              <a:t>false</a:t>
            </a:r>
            <a:r>
              <a:rPr lang="en-US"/>
              <a:t> will return 0 and </a:t>
            </a:r>
            <a:r>
              <a:rPr lang="en-US" i="1"/>
              <a:t>true</a:t>
            </a:r>
            <a:r>
              <a:rPr lang="en-US"/>
              <a:t> will return a non-zero value. </a:t>
            </a:r>
          </a:p>
          <a:p>
            <a:endParaRPr lang="en-US"/>
          </a:p>
          <a:p>
            <a:r>
              <a:rPr lang="en-US">
                <a:solidFill>
                  <a:srgbClr val="FF0000"/>
                </a:solidFill>
              </a:rPr>
              <a:t>Note: any value captured from a form or a prompt window is viewed as a String – even if only digits were entered – unless you deliberately convert it.</a:t>
            </a:r>
            <a:endParaRPr lang="en-US">
              <a:solidFill>
                <a:srgbClr val="99FF99"/>
              </a:solidFill>
            </a:endParaRPr>
          </a:p>
          <a:p>
            <a:pPr lvl="2">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705986"/>
                                        </p:tgtEl>
                                        <p:attrNameLst>
                                          <p:attrName>style.visibility</p:attrName>
                                        </p:attrNameLst>
                                      </p:cBhvr>
                                      <p:to>
                                        <p:strVal val="visible"/>
                                      </p:to>
                                    </p:set>
                                    <p:anim calcmode="lin" valueType="num">
                                      <p:cBhvr>
                                        <p:cTn id="7" dur="500" fill="hold"/>
                                        <p:tgtEl>
                                          <p:spTgt spid="1705986"/>
                                        </p:tgtEl>
                                        <p:attrNameLst>
                                          <p:attrName>ppt_x</p:attrName>
                                        </p:attrNameLst>
                                      </p:cBhvr>
                                      <p:tavLst>
                                        <p:tav tm="0">
                                          <p:val>
                                            <p:strVal val="#ppt_x+#ppt_w/2"/>
                                          </p:val>
                                        </p:tav>
                                        <p:tav tm="100000">
                                          <p:val>
                                            <p:strVal val="#ppt_x"/>
                                          </p:val>
                                        </p:tav>
                                      </p:tavLst>
                                    </p:anim>
                                    <p:anim calcmode="lin" valueType="num">
                                      <p:cBhvr>
                                        <p:cTn id="8" dur="500" fill="hold"/>
                                        <p:tgtEl>
                                          <p:spTgt spid="1705986"/>
                                        </p:tgtEl>
                                        <p:attrNameLst>
                                          <p:attrName>ppt_y</p:attrName>
                                        </p:attrNameLst>
                                      </p:cBhvr>
                                      <p:tavLst>
                                        <p:tav tm="0">
                                          <p:val>
                                            <p:strVal val="#ppt_y"/>
                                          </p:val>
                                        </p:tav>
                                        <p:tav tm="100000">
                                          <p:val>
                                            <p:strVal val="#ppt_y"/>
                                          </p:val>
                                        </p:tav>
                                      </p:tavLst>
                                    </p:anim>
                                    <p:anim calcmode="lin" valueType="num">
                                      <p:cBhvr>
                                        <p:cTn id="9" dur="500" fill="hold"/>
                                        <p:tgtEl>
                                          <p:spTgt spid="1705986"/>
                                        </p:tgtEl>
                                        <p:attrNameLst>
                                          <p:attrName>ppt_w</p:attrName>
                                        </p:attrNameLst>
                                      </p:cBhvr>
                                      <p:tavLst>
                                        <p:tav tm="0">
                                          <p:val>
                                            <p:fltVal val="0"/>
                                          </p:val>
                                        </p:tav>
                                        <p:tav tm="100000">
                                          <p:val>
                                            <p:strVal val="#ppt_w"/>
                                          </p:val>
                                        </p:tav>
                                      </p:tavLst>
                                    </p:anim>
                                    <p:anim calcmode="lin" valueType="num">
                                      <p:cBhvr>
                                        <p:cTn id="10" dur="500" fill="hold"/>
                                        <p:tgtEl>
                                          <p:spTgt spid="1705986"/>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705987">
                                            <p:txEl>
                                              <p:pRg st="0" end="0"/>
                                            </p:txEl>
                                          </p:spTgt>
                                        </p:tgtEl>
                                        <p:attrNameLst>
                                          <p:attrName>style.visibility</p:attrName>
                                        </p:attrNameLst>
                                      </p:cBhvr>
                                      <p:to>
                                        <p:strVal val="visible"/>
                                      </p:to>
                                    </p:set>
                                    <p:anim calcmode="lin" valueType="num">
                                      <p:cBhvr>
                                        <p:cTn id="15" dur="500" fill="hold"/>
                                        <p:tgtEl>
                                          <p:spTgt spid="1705987">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705987">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70598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70598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705987">
                                            <p:txEl>
                                              <p:pRg st="2" end="2"/>
                                            </p:txEl>
                                          </p:spTgt>
                                        </p:tgtEl>
                                        <p:attrNameLst>
                                          <p:attrName>style.visibility</p:attrName>
                                        </p:attrNameLst>
                                      </p:cBhvr>
                                      <p:to>
                                        <p:strVal val="visible"/>
                                      </p:to>
                                    </p:set>
                                    <p:anim calcmode="lin" valueType="num">
                                      <p:cBhvr>
                                        <p:cTn id="23" dur="500" fill="hold"/>
                                        <p:tgtEl>
                                          <p:spTgt spid="1705987">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705987">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70598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705987">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5986" grpId="0" autoUpdateAnimBg="0"/>
      <p:bldP spid="1705987" grpId="0" build="p" bldLvl="5"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9603B22-C723-49C9-868F-D04BE043DEA3}" type="slidenum">
              <a:rPr lang="en-US"/>
              <a:pPr/>
              <a:t>79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58882" name="Rectangle 1026"/>
          <p:cNvSpPr>
            <a:spLocks noGrp="1" noChangeArrowheads="1"/>
          </p:cNvSpPr>
          <p:nvPr>
            <p:ph type="title"/>
          </p:nvPr>
        </p:nvSpPr>
        <p:spPr/>
        <p:txBody>
          <a:bodyPr/>
          <a:lstStyle/>
          <a:p>
            <a:r>
              <a:rPr lang="en-US"/>
              <a:t>Object Conversion to Number</a:t>
            </a:r>
          </a:p>
        </p:txBody>
      </p:sp>
      <p:sp>
        <p:nvSpPr>
          <p:cNvPr id="1658883" name="Rectangle 1027"/>
          <p:cNvSpPr>
            <a:spLocks noGrp="1" noChangeArrowheads="1"/>
          </p:cNvSpPr>
          <p:nvPr>
            <p:ph type="body" idx="1"/>
          </p:nvPr>
        </p:nvSpPr>
        <p:spPr/>
        <p:txBody>
          <a:bodyPr/>
          <a:lstStyle/>
          <a:p>
            <a:r>
              <a:rPr lang="en-US"/>
              <a:t>Another way to convert a string number to a math number: Multiply by 1.</a:t>
            </a:r>
          </a:p>
          <a:p>
            <a:pPr>
              <a:buFontTx/>
              <a:buNone/>
            </a:pPr>
            <a:endParaRPr lang="en-US"/>
          </a:p>
          <a:p>
            <a:r>
              <a:rPr lang="en-US"/>
              <a:t>In any case, if you are at all in doubt about a field’s type or contents, convert it and test it against </a:t>
            </a:r>
            <a:r>
              <a:rPr lang="en-US">
                <a:solidFill>
                  <a:srgbClr val="99FF99"/>
                </a:solidFill>
              </a:rPr>
              <a:t>NaN</a:t>
            </a:r>
            <a:r>
              <a:rPr lang="en-US"/>
              <a:t> before attempting to use it as a number. </a:t>
            </a:r>
          </a:p>
          <a:p>
            <a:endParaRPr lang="en-US"/>
          </a:p>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8521380-A1DB-4B15-B39B-A63950268EFC}" type="slidenum">
              <a:rPr lang="en-US"/>
              <a:pPr/>
              <a:t>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67074" name="Rectangle 1026"/>
          <p:cNvSpPr>
            <a:spLocks noGrp="1" noChangeArrowheads="1"/>
          </p:cNvSpPr>
          <p:nvPr>
            <p:ph type="title"/>
          </p:nvPr>
        </p:nvSpPr>
        <p:spPr/>
        <p:txBody>
          <a:bodyPr/>
          <a:lstStyle/>
          <a:p>
            <a:pPr>
              <a:spcBef>
                <a:spcPts val="500"/>
              </a:spcBef>
              <a:spcAft>
                <a:spcPts val="500"/>
              </a:spcAft>
            </a:pPr>
            <a:r>
              <a:rPr lang="en-US"/>
              <a:t>JavaScript Introduction</a:t>
            </a:r>
          </a:p>
        </p:txBody>
      </p:sp>
      <p:sp>
        <p:nvSpPr>
          <p:cNvPr id="1667075" name="Rectangle 1027"/>
          <p:cNvSpPr>
            <a:spLocks noGrp="1" noChangeArrowheads="1"/>
          </p:cNvSpPr>
          <p:nvPr>
            <p:ph type="body" idx="1"/>
          </p:nvPr>
        </p:nvSpPr>
        <p:spPr>
          <a:xfrm>
            <a:off x="685800" y="1447800"/>
            <a:ext cx="7772400" cy="5943600"/>
          </a:xfrm>
        </p:spPr>
        <p:txBody>
          <a:bodyPr/>
          <a:lstStyle/>
          <a:p>
            <a:r>
              <a:rPr lang="en-US"/>
              <a:t>JavaScript debugger built into Dreamweaver…</a:t>
            </a:r>
          </a:p>
          <a:p>
            <a:pPr lvl="1"/>
            <a:r>
              <a:rPr lang="en-US"/>
              <a:t>Click on the “world” icon and select “debug in …” and choose whichever browser you want to use for the test.</a:t>
            </a:r>
          </a:p>
          <a:p>
            <a:pPr lvl="1"/>
            <a:r>
              <a:rPr lang="en-US"/>
              <a:t>You can step into external files, set breakpoints, run to, step into, step over, etc., just like a regular debugger.</a:t>
            </a:r>
            <a:r>
              <a:rPr lang="en-US">
                <a:solidFill>
                  <a:srgbClr val="000000"/>
                </a:solidFill>
                <a:latin typeface="MS Shell Dlg" charset="0"/>
              </a:rPr>
              <a:t> </a:t>
            </a:r>
          </a:p>
          <a:p>
            <a:pPr lvl="1"/>
            <a:r>
              <a:rPr lang="en-US"/>
              <a:t>JavaScript debugger tutorial </a:t>
            </a:r>
            <a:r>
              <a:rPr lang="en-US">
                <a:hlinkClick r:id="rId2"/>
              </a:rPr>
              <a:t>http://www.informit.com/articles/article.aspx?p=29739</a:t>
            </a:r>
            <a:r>
              <a:rPr lang="en-US"/>
              <a:t> </a:t>
            </a:r>
            <a:r>
              <a:rPr lang="en-US">
                <a:solidFill>
                  <a:srgbClr val="000000"/>
                </a:solidFill>
                <a:latin typeface="MS Shell Dlg" charset="0"/>
              </a:rPr>
              <a:t>debugger.</a:t>
            </a:r>
            <a:endParaRPr lang="en-US"/>
          </a:p>
          <a:p>
            <a:pPr>
              <a:spcBef>
                <a:spcPts val="500"/>
              </a:spcBef>
              <a:spcAft>
                <a:spcPts val="500"/>
              </a:spcAft>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667074"/>
                                        </p:tgtEl>
                                        <p:attrNameLst>
                                          <p:attrName>style.visibility</p:attrName>
                                        </p:attrNameLst>
                                      </p:cBhvr>
                                      <p:to>
                                        <p:strVal val="visible"/>
                                      </p:to>
                                    </p:set>
                                    <p:anim calcmode="lin" valueType="num">
                                      <p:cBhvr>
                                        <p:cTn id="7" dur="500" fill="hold"/>
                                        <p:tgtEl>
                                          <p:spTgt spid="1667074"/>
                                        </p:tgtEl>
                                        <p:attrNameLst>
                                          <p:attrName>ppt_x</p:attrName>
                                        </p:attrNameLst>
                                      </p:cBhvr>
                                      <p:tavLst>
                                        <p:tav tm="0">
                                          <p:val>
                                            <p:strVal val="#ppt_x+#ppt_w/2"/>
                                          </p:val>
                                        </p:tav>
                                        <p:tav tm="100000">
                                          <p:val>
                                            <p:strVal val="#ppt_x"/>
                                          </p:val>
                                        </p:tav>
                                      </p:tavLst>
                                    </p:anim>
                                    <p:anim calcmode="lin" valueType="num">
                                      <p:cBhvr>
                                        <p:cTn id="8" dur="500" fill="hold"/>
                                        <p:tgtEl>
                                          <p:spTgt spid="1667074"/>
                                        </p:tgtEl>
                                        <p:attrNameLst>
                                          <p:attrName>ppt_y</p:attrName>
                                        </p:attrNameLst>
                                      </p:cBhvr>
                                      <p:tavLst>
                                        <p:tav tm="0">
                                          <p:val>
                                            <p:strVal val="#ppt_y"/>
                                          </p:val>
                                        </p:tav>
                                        <p:tav tm="100000">
                                          <p:val>
                                            <p:strVal val="#ppt_y"/>
                                          </p:val>
                                        </p:tav>
                                      </p:tavLst>
                                    </p:anim>
                                    <p:anim calcmode="lin" valueType="num">
                                      <p:cBhvr>
                                        <p:cTn id="9" dur="500" fill="hold"/>
                                        <p:tgtEl>
                                          <p:spTgt spid="1667074"/>
                                        </p:tgtEl>
                                        <p:attrNameLst>
                                          <p:attrName>ppt_w</p:attrName>
                                        </p:attrNameLst>
                                      </p:cBhvr>
                                      <p:tavLst>
                                        <p:tav tm="0">
                                          <p:val>
                                            <p:fltVal val="0"/>
                                          </p:val>
                                        </p:tav>
                                        <p:tav tm="100000">
                                          <p:val>
                                            <p:strVal val="#ppt_w"/>
                                          </p:val>
                                        </p:tav>
                                      </p:tavLst>
                                    </p:anim>
                                    <p:anim calcmode="lin" valueType="num">
                                      <p:cBhvr>
                                        <p:cTn id="10" dur="500" fill="hold"/>
                                        <p:tgtEl>
                                          <p:spTgt spid="1667074"/>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67075">
                                            <p:txEl>
                                              <p:pRg st="0" end="0"/>
                                            </p:txEl>
                                          </p:spTgt>
                                        </p:tgtEl>
                                        <p:attrNameLst>
                                          <p:attrName>style.visibility</p:attrName>
                                        </p:attrNameLst>
                                      </p:cBhvr>
                                      <p:to>
                                        <p:strVal val="visible"/>
                                      </p:to>
                                    </p:set>
                                    <p:anim calcmode="lin" valueType="num">
                                      <p:cBhvr>
                                        <p:cTn id="15" dur="500" fill="hold"/>
                                        <p:tgtEl>
                                          <p:spTgt spid="1667075">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67075">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6707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6707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667075">
                                            <p:txEl>
                                              <p:pRg st="1" end="1"/>
                                            </p:txEl>
                                          </p:spTgt>
                                        </p:tgtEl>
                                        <p:attrNameLst>
                                          <p:attrName>style.visibility</p:attrName>
                                        </p:attrNameLst>
                                      </p:cBhvr>
                                      <p:to>
                                        <p:strVal val="visible"/>
                                      </p:to>
                                    </p:set>
                                    <p:anim calcmode="lin" valueType="num">
                                      <p:cBhvr>
                                        <p:cTn id="23" dur="500" fill="hold"/>
                                        <p:tgtEl>
                                          <p:spTgt spid="1667075">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667075">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66707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66707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667075">
                                            <p:txEl>
                                              <p:pRg st="2" end="2"/>
                                            </p:txEl>
                                          </p:spTgt>
                                        </p:tgtEl>
                                        <p:attrNameLst>
                                          <p:attrName>style.visibility</p:attrName>
                                        </p:attrNameLst>
                                      </p:cBhvr>
                                      <p:to>
                                        <p:strVal val="visible"/>
                                      </p:to>
                                    </p:set>
                                    <p:anim calcmode="lin" valueType="num">
                                      <p:cBhvr>
                                        <p:cTn id="31" dur="500" fill="hold"/>
                                        <p:tgtEl>
                                          <p:spTgt spid="1667075">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667075">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667075">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66707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667075">
                                            <p:txEl>
                                              <p:pRg st="3" end="3"/>
                                            </p:txEl>
                                          </p:spTgt>
                                        </p:tgtEl>
                                        <p:attrNameLst>
                                          <p:attrName>style.visibility</p:attrName>
                                        </p:attrNameLst>
                                      </p:cBhvr>
                                      <p:to>
                                        <p:strVal val="visible"/>
                                      </p:to>
                                    </p:set>
                                    <p:anim calcmode="lin" valueType="num">
                                      <p:cBhvr>
                                        <p:cTn id="39" dur="500" fill="hold"/>
                                        <p:tgtEl>
                                          <p:spTgt spid="1667075">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667075">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667075">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667075">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7074" grpId="0" autoUpdateAnimBg="0"/>
      <p:bldP spid="1667075" grpId="0" build="p" bldLvl="5"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887A5B4-2C90-474E-A8EE-BB014FB7B731}" type="slidenum">
              <a:rPr lang="en-US"/>
              <a:pPr/>
              <a:t>80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492994" name="Rectangle 2"/>
          <p:cNvSpPr>
            <a:spLocks noGrp="1" noChangeArrowheads="1"/>
          </p:cNvSpPr>
          <p:nvPr>
            <p:ph type="title"/>
          </p:nvPr>
        </p:nvSpPr>
        <p:spPr/>
        <p:txBody>
          <a:bodyPr/>
          <a:lstStyle/>
          <a:p>
            <a:r>
              <a:rPr lang="en-US"/>
              <a:t>Object Conversion to String</a:t>
            </a:r>
          </a:p>
        </p:txBody>
      </p:sp>
      <p:sp>
        <p:nvSpPr>
          <p:cNvPr id="1492995" name="Rectangle 3"/>
          <p:cNvSpPr>
            <a:spLocks noGrp="1" noChangeArrowheads="1"/>
          </p:cNvSpPr>
          <p:nvPr>
            <p:ph type="body" idx="1"/>
          </p:nvPr>
        </p:nvSpPr>
        <p:spPr/>
        <p:txBody>
          <a:bodyPr/>
          <a:lstStyle/>
          <a:p>
            <a:r>
              <a:rPr lang="en-US"/>
              <a:t>To convert a Number to a String:</a:t>
            </a:r>
          </a:p>
          <a:p>
            <a:pPr lvl="1"/>
            <a:r>
              <a:rPr lang="en-US"/>
              <a:t>Concatenate it with an empty string:</a:t>
            </a:r>
          </a:p>
          <a:p>
            <a:pPr lvl="2">
              <a:buFontTx/>
              <a:buNone/>
            </a:pPr>
            <a:r>
              <a:rPr lang="en-US">
                <a:solidFill>
                  <a:srgbClr val="99FF99"/>
                </a:solidFill>
              </a:rPr>
              <a:t>...(myNum + ‘ ’ )...</a:t>
            </a:r>
          </a:p>
          <a:p>
            <a:pPr lvl="1"/>
            <a:r>
              <a:rPr lang="en-US"/>
              <a:t>Or use the </a:t>
            </a:r>
            <a:r>
              <a:rPr lang="en-US">
                <a:solidFill>
                  <a:srgbClr val="99FF99"/>
                </a:solidFill>
              </a:rPr>
              <a:t>toString()</a:t>
            </a:r>
            <a:r>
              <a:rPr lang="en-US"/>
              <a:t> method of the Number object.</a:t>
            </a:r>
          </a:p>
          <a:p>
            <a:pPr lvl="3">
              <a:buFontTx/>
              <a:buNone/>
            </a:pPr>
            <a:endParaRPr lang="en-US"/>
          </a:p>
          <a:p>
            <a:pPr>
              <a:buFontTx/>
              <a:buNone/>
            </a:pPr>
            <a:endParaRPr lang="en-US">
              <a:solidFill>
                <a:srgbClr val="99FF99"/>
              </a:solidFill>
            </a:endParaRPr>
          </a:p>
          <a:p>
            <a:pPr lvl="2">
              <a:buFontTx/>
              <a:buNone/>
            </a:pPr>
            <a:endParaRPr lang="en-US"/>
          </a:p>
          <a:p>
            <a:pPr lvl="1"/>
            <a:endParaRPr lang="en-US"/>
          </a:p>
          <a:p>
            <a:pPr lvl="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492994"/>
                                        </p:tgtEl>
                                        <p:attrNameLst>
                                          <p:attrName>style.visibility</p:attrName>
                                        </p:attrNameLst>
                                      </p:cBhvr>
                                      <p:to>
                                        <p:strVal val="visible"/>
                                      </p:to>
                                    </p:set>
                                    <p:anim calcmode="lin" valueType="num">
                                      <p:cBhvr>
                                        <p:cTn id="7" dur="500" fill="hold"/>
                                        <p:tgtEl>
                                          <p:spTgt spid="1492994"/>
                                        </p:tgtEl>
                                        <p:attrNameLst>
                                          <p:attrName>ppt_x</p:attrName>
                                        </p:attrNameLst>
                                      </p:cBhvr>
                                      <p:tavLst>
                                        <p:tav tm="0">
                                          <p:val>
                                            <p:strVal val="#ppt_x+#ppt_w/2"/>
                                          </p:val>
                                        </p:tav>
                                        <p:tav tm="100000">
                                          <p:val>
                                            <p:strVal val="#ppt_x"/>
                                          </p:val>
                                        </p:tav>
                                      </p:tavLst>
                                    </p:anim>
                                    <p:anim calcmode="lin" valueType="num">
                                      <p:cBhvr>
                                        <p:cTn id="8" dur="500" fill="hold"/>
                                        <p:tgtEl>
                                          <p:spTgt spid="1492994"/>
                                        </p:tgtEl>
                                        <p:attrNameLst>
                                          <p:attrName>ppt_y</p:attrName>
                                        </p:attrNameLst>
                                      </p:cBhvr>
                                      <p:tavLst>
                                        <p:tav tm="0">
                                          <p:val>
                                            <p:strVal val="#ppt_y"/>
                                          </p:val>
                                        </p:tav>
                                        <p:tav tm="100000">
                                          <p:val>
                                            <p:strVal val="#ppt_y"/>
                                          </p:val>
                                        </p:tav>
                                      </p:tavLst>
                                    </p:anim>
                                    <p:anim calcmode="lin" valueType="num">
                                      <p:cBhvr>
                                        <p:cTn id="9" dur="500" fill="hold"/>
                                        <p:tgtEl>
                                          <p:spTgt spid="1492994"/>
                                        </p:tgtEl>
                                        <p:attrNameLst>
                                          <p:attrName>ppt_w</p:attrName>
                                        </p:attrNameLst>
                                      </p:cBhvr>
                                      <p:tavLst>
                                        <p:tav tm="0">
                                          <p:val>
                                            <p:fltVal val="0"/>
                                          </p:val>
                                        </p:tav>
                                        <p:tav tm="100000">
                                          <p:val>
                                            <p:strVal val="#ppt_w"/>
                                          </p:val>
                                        </p:tav>
                                      </p:tavLst>
                                    </p:anim>
                                    <p:anim calcmode="lin" valueType="num">
                                      <p:cBhvr>
                                        <p:cTn id="10" dur="500" fill="hold"/>
                                        <p:tgtEl>
                                          <p:spTgt spid="1492994"/>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492995">
                                            <p:txEl>
                                              <p:pRg st="0" end="0"/>
                                            </p:txEl>
                                          </p:spTgt>
                                        </p:tgtEl>
                                        <p:attrNameLst>
                                          <p:attrName>style.visibility</p:attrName>
                                        </p:attrNameLst>
                                      </p:cBhvr>
                                      <p:to>
                                        <p:strVal val="visible"/>
                                      </p:to>
                                    </p:set>
                                    <p:anim calcmode="lin" valueType="num">
                                      <p:cBhvr>
                                        <p:cTn id="15" dur="500" fill="hold"/>
                                        <p:tgtEl>
                                          <p:spTgt spid="1492995">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492995">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49299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49299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492995">
                                            <p:txEl>
                                              <p:pRg st="1" end="1"/>
                                            </p:txEl>
                                          </p:spTgt>
                                        </p:tgtEl>
                                        <p:attrNameLst>
                                          <p:attrName>style.visibility</p:attrName>
                                        </p:attrNameLst>
                                      </p:cBhvr>
                                      <p:to>
                                        <p:strVal val="visible"/>
                                      </p:to>
                                    </p:set>
                                    <p:anim calcmode="lin" valueType="num">
                                      <p:cBhvr>
                                        <p:cTn id="23" dur="500" fill="hold"/>
                                        <p:tgtEl>
                                          <p:spTgt spid="1492995">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492995">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49299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49299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492995">
                                            <p:txEl>
                                              <p:pRg st="2" end="2"/>
                                            </p:txEl>
                                          </p:spTgt>
                                        </p:tgtEl>
                                        <p:attrNameLst>
                                          <p:attrName>style.visibility</p:attrName>
                                        </p:attrNameLst>
                                      </p:cBhvr>
                                      <p:to>
                                        <p:strVal val="visible"/>
                                      </p:to>
                                    </p:set>
                                    <p:anim calcmode="lin" valueType="num">
                                      <p:cBhvr>
                                        <p:cTn id="31" dur="500" fill="hold"/>
                                        <p:tgtEl>
                                          <p:spTgt spid="1492995">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492995">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492995">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49299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492995">
                                            <p:txEl>
                                              <p:pRg st="3" end="3"/>
                                            </p:txEl>
                                          </p:spTgt>
                                        </p:tgtEl>
                                        <p:attrNameLst>
                                          <p:attrName>style.visibility</p:attrName>
                                        </p:attrNameLst>
                                      </p:cBhvr>
                                      <p:to>
                                        <p:strVal val="visible"/>
                                      </p:to>
                                    </p:set>
                                    <p:anim calcmode="lin" valueType="num">
                                      <p:cBhvr>
                                        <p:cTn id="39" dur="500" fill="hold"/>
                                        <p:tgtEl>
                                          <p:spTgt spid="1492995">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492995">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492995">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492995">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2994" grpId="0" autoUpdateAnimBg="0"/>
      <p:bldP spid="1492995" grpId="0" build="p" bldLvl="5"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B3E6C45-2A73-4E3D-8856-C7E5A7818592}" type="slidenum">
              <a:rPr lang="en-US"/>
              <a:pPr/>
              <a:t>81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44546" name="Rectangle 1026"/>
          <p:cNvSpPr>
            <a:spLocks noGrp="1" noChangeArrowheads="1"/>
          </p:cNvSpPr>
          <p:nvPr>
            <p:ph type="title"/>
          </p:nvPr>
        </p:nvSpPr>
        <p:spPr/>
        <p:txBody>
          <a:bodyPr/>
          <a:lstStyle/>
          <a:p>
            <a:r>
              <a:rPr lang="en-US"/>
              <a:t>Other DOM Objects</a:t>
            </a:r>
          </a:p>
        </p:txBody>
      </p:sp>
      <p:sp>
        <p:nvSpPr>
          <p:cNvPr id="1644547" name="Rectangle 1027"/>
          <p:cNvSpPr>
            <a:spLocks noGrp="1" noChangeArrowheads="1"/>
          </p:cNvSpPr>
          <p:nvPr>
            <p:ph type="body" idx="1"/>
          </p:nvPr>
        </p:nvSpPr>
        <p:spPr/>
        <p:txBody>
          <a:bodyPr/>
          <a:lstStyle/>
          <a:p>
            <a:r>
              <a:rPr lang="en-US"/>
              <a:t>Other useful objects are predefined in the DOM to facilitate ease of programming, such as Array and Math. </a:t>
            </a:r>
          </a:p>
          <a:p>
            <a:r>
              <a:rPr lang="en-US"/>
              <a:t>First, let’s look at the Array object.</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4BE5341-D15E-4066-BFF6-42D6C49D2279}" type="slidenum">
              <a:rPr lang="en-US"/>
              <a:pPr/>
              <a:t>82</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23714" name="Rectangle 2"/>
          <p:cNvSpPr>
            <a:spLocks noGrp="1" noChangeArrowheads="1"/>
          </p:cNvSpPr>
          <p:nvPr>
            <p:ph type="title"/>
          </p:nvPr>
        </p:nvSpPr>
        <p:spPr/>
        <p:txBody>
          <a:bodyPr/>
          <a:lstStyle/>
          <a:p>
            <a:r>
              <a:rPr lang="en-US"/>
              <a:t>Array</a:t>
            </a:r>
          </a:p>
        </p:txBody>
      </p:sp>
      <p:sp>
        <p:nvSpPr>
          <p:cNvPr id="1523715" name="Rectangle 3"/>
          <p:cNvSpPr>
            <a:spLocks noGrp="1" noChangeArrowheads="1"/>
          </p:cNvSpPr>
          <p:nvPr>
            <p:ph type="body" idx="1"/>
          </p:nvPr>
        </p:nvSpPr>
        <p:spPr/>
        <p:txBody>
          <a:bodyPr/>
          <a:lstStyle/>
          <a:p>
            <a:r>
              <a:rPr lang="en-US"/>
              <a:t>An array is a collection of data values, accessible by a </a:t>
            </a:r>
            <a:r>
              <a:rPr lang="en-US" i="1">
                <a:solidFill>
                  <a:schemeClr val="accent1"/>
                </a:solidFill>
              </a:rPr>
              <a:t>zero-based index</a:t>
            </a:r>
            <a:r>
              <a:rPr lang="en-US" i="1"/>
              <a:t> </a:t>
            </a:r>
            <a:r>
              <a:rPr lang="en-US"/>
              <a:t>(first member is indexed by a zero value).</a:t>
            </a:r>
          </a:p>
          <a:p>
            <a:pPr lvl="1"/>
            <a:r>
              <a:rPr lang="en-US"/>
              <a:t>Just like most other languages (except COBOL). </a:t>
            </a:r>
          </a:p>
          <a:p>
            <a:r>
              <a:rPr lang="en-US"/>
              <a:t>Since JavaScript is loosely-typed, array elements can be of differing data types. This is different than strongly-typed languages, where an array type must be declared. </a:t>
            </a:r>
          </a:p>
          <a:p>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9BC7D56-F909-423C-8269-6584F974E23D}" type="slidenum">
              <a:rPr lang="en-US"/>
              <a:pPr/>
              <a:t>83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87202" name="Rectangle 1026"/>
          <p:cNvSpPr>
            <a:spLocks noGrp="1" noChangeArrowheads="1"/>
          </p:cNvSpPr>
          <p:nvPr>
            <p:ph type="title"/>
          </p:nvPr>
        </p:nvSpPr>
        <p:spPr/>
        <p:txBody>
          <a:bodyPr/>
          <a:lstStyle/>
          <a:p>
            <a:r>
              <a:rPr lang="en-US"/>
              <a:t>Array Syntax</a:t>
            </a:r>
          </a:p>
        </p:txBody>
      </p:sp>
      <p:sp>
        <p:nvSpPr>
          <p:cNvPr id="1587203" name="Rectangle 1027"/>
          <p:cNvSpPr>
            <a:spLocks noGrp="1" noChangeArrowheads="1"/>
          </p:cNvSpPr>
          <p:nvPr>
            <p:ph type="body" idx="1"/>
          </p:nvPr>
        </p:nvSpPr>
        <p:spPr/>
        <p:txBody>
          <a:bodyPr/>
          <a:lstStyle/>
          <a:p>
            <a:r>
              <a:rPr lang="en-US"/>
              <a:t>Use square brackets to enclose the index:</a:t>
            </a:r>
          </a:p>
          <a:p>
            <a:pPr lvl="1"/>
            <a:r>
              <a:rPr lang="en-US">
                <a:solidFill>
                  <a:srgbClr val="99FF99"/>
                </a:solidFill>
              </a:rPr>
              <a:t>myArray [ 2 ]</a:t>
            </a:r>
            <a:r>
              <a:rPr lang="en-US"/>
              <a:t> gets the third member.</a:t>
            </a:r>
          </a:p>
          <a:p>
            <a:pPr lvl="1"/>
            <a:r>
              <a:rPr lang="en-US">
                <a:solidFill>
                  <a:srgbClr val="99FF99"/>
                </a:solidFill>
              </a:rPr>
              <a:t>myArray [ myIndex ]</a:t>
            </a:r>
            <a:r>
              <a:rPr lang="en-US"/>
              <a:t> uses the value of </a:t>
            </a:r>
            <a:r>
              <a:rPr lang="en-US">
                <a:solidFill>
                  <a:srgbClr val="99FF99"/>
                </a:solidFill>
              </a:rPr>
              <a:t>myIndex </a:t>
            </a:r>
            <a:r>
              <a:rPr lang="en-US"/>
              <a:t>to index the array.</a:t>
            </a:r>
          </a:p>
          <a:p>
            <a:pPr lvl="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587202"/>
                                        </p:tgtEl>
                                        <p:attrNameLst>
                                          <p:attrName>style.visibility</p:attrName>
                                        </p:attrNameLst>
                                      </p:cBhvr>
                                      <p:to>
                                        <p:strVal val="visible"/>
                                      </p:to>
                                    </p:set>
                                    <p:anim calcmode="lin" valueType="num">
                                      <p:cBhvr>
                                        <p:cTn id="7" dur="500" fill="hold"/>
                                        <p:tgtEl>
                                          <p:spTgt spid="1587202"/>
                                        </p:tgtEl>
                                        <p:attrNameLst>
                                          <p:attrName>ppt_x</p:attrName>
                                        </p:attrNameLst>
                                      </p:cBhvr>
                                      <p:tavLst>
                                        <p:tav tm="0">
                                          <p:val>
                                            <p:strVal val="#ppt_x+#ppt_w/2"/>
                                          </p:val>
                                        </p:tav>
                                        <p:tav tm="100000">
                                          <p:val>
                                            <p:strVal val="#ppt_x"/>
                                          </p:val>
                                        </p:tav>
                                      </p:tavLst>
                                    </p:anim>
                                    <p:anim calcmode="lin" valueType="num">
                                      <p:cBhvr>
                                        <p:cTn id="8" dur="500" fill="hold"/>
                                        <p:tgtEl>
                                          <p:spTgt spid="1587202"/>
                                        </p:tgtEl>
                                        <p:attrNameLst>
                                          <p:attrName>ppt_y</p:attrName>
                                        </p:attrNameLst>
                                      </p:cBhvr>
                                      <p:tavLst>
                                        <p:tav tm="0">
                                          <p:val>
                                            <p:strVal val="#ppt_y"/>
                                          </p:val>
                                        </p:tav>
                                        <p:tav tm="100000">
                                          <p:val>
                                            <p:strVal val="#ppt_y"/>
                                          </p:val>
                                        </p:tav>
                                      </p:tavLst>
                                    </p:anim>
                                    <p:anim calcmode="lin" valueType="num">
                                      <p:cBhvr>
                                        <p:cTn id="9" dur="500" fill="hold"/>
                                        <p:tgtEl>
                                          <p:spTgt spid="1587202"/>
                                        </p:tgtEl>
                                        <p:attrNameLst>
                                          <p:attrName>ppt_w</p:attrName>
                                        </p:attrNameLst>
                                      </p:cBhvr>
                                      <p:tavLst>
                                        <p:tav tm="0">
                                          <p:val>
                                            <p:fltVal val="0"/>
                                          </p:val>
                                        </p:tav>
                                        <p:tav tm="100000">
                                          <p:val>
                                            <p:strVal val="#ppt_w"/>
                                          </p:val>
                                        </p:tav>
                                      </p:tavLst>
                                    </p:anim>
                                    <p:anim calcmode="lin" valueType="num">
                                      <p:cBhvr>
                                        <p:cTn id="10" dur="500" fill="hold"/>
                                        <p:tgtEl>
                                          <p:spTgt spid="158720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87203">
                                            <p:txEl>
                                              <p:pRg st="0" end="0"/>
                                            </p:txEl>
                                          </p:spTgt>
                                        </p:tgtEl>
                                        <p:attrNameLst>
                                          <p:attrName>style.visibility</p:attrName>
                                        </p:attrNameLst>
                                      </p:cBhvr>
                                      <p:to>
                                        <p:strVal val="visible"/>
                                      </p:to>
                                    </p:set>
                                    <p:anim calcmode="lin" valueType="num">
                                      <p:cBhvr>
                                        <p:cTn id="15" dur="500" fill="hold"/>
                                        <p:tgtEl>
                                          <p:spTgt spid="1587203">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587203">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8720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8720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587203">
                                            <p:txEl>
                                              <p:pRg st="1" end="1"/>
                                            </p:txEl>
                                          </p:spTgt>
                                        </p:tgtEl>
                                        <p:attrNameLst>
                                          <p:attrName>style.visibility</p:attrName>
                                        </p:attrNameLst>
                                      </p:cBhvr>
                                      <p:to>
                                        <p:strVal val="visible"/>
                                      </p:to>
                                    </p:set>
                                    <p:anim calcmode="lin" valueType="num">
                                      <p:cBhvr>
                                        <p:cTn id="23" dur="500" fill="hold"/>
                                        <p:tgtEl>
                                          <p:spTgt spid="1587203">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58720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58720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8720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587203">
                                            <p:txEl>
                                              <p:pRg st="2" end="2"/>
                                            </p:txEl>
                                          </p:spTgt>
                                        </p:tgtEl>
                                        <p:attrNameLst>
                                          <p:attrName>style.visibility</p:attrName>
                                        </p:attrNameLst>
                                      </p:cBhvr>
                                      <p:to>
                                        <p:strVal val="visible"/>
                                      </p:to>
                                    </p:set>
                                    <p:anim calcmode="lin" valueType="num">
                                      <p:cBhvr>
                                        <p:cTn id="31" dur="500" fill="hold"/>
                                        <p:tgtEl>
                                          <p:spTgt spid="1587203">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587203">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58720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58720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02" grpId="0" autoUpdateAnimBg="0"/>
      <p:bldP spid="1587203" grpId="0" build="p" bldLvl="5"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Slide Number Placeholder 3"/>
          <p:cNvSpPr>
            <a:spLocks noGrp="1"/>
          </p:cNvSpPr>
          <p:nvPr>
            <p:ph type="sldNum" sz="quarter" idx="10"/>
          </p:nvPr>
        </p:nvSpPr>
        <p:spPr/>
        <p:txBody>
          <a:bodyPr/>
          <a:lstStyle/>
          <a:p>
            <a:fld id="{ECA57368-4BA3-4CA3-9310-64659962DAE6}" type="slidenum">
              <a:rPr lang="en-US"/>
              <a:pPr/>
              <a:t>84</a:t>
            </a:fld>
            <a:endParaRPr lang="en-US"/>
          </a:p>
        </p:txBody>
      </p:sp>
      <p:sp>
        <p:nvSpPr>
          <p:cNvPr id="11" name="Footer Placeholder 4"/>
          <p:cNvSpPr>
            <a:spLocks noGrp="1"/>
          </p:cNvSpPr>
          <p:nvPr>
            <p:ph type="ftr" sz="quarter" idx="11"/>
          </p:nvPr>
        </p:nvSpPr>
        <p:spPr/>
        <p:txBody>
          <a:bodyPr/>
          <a:lstStyle/>
          <a:p>
            <a:r>
              <a:rPr lang="en-US"/>
              <a:t>copyright Penny McIntire, 2007</a:t>
            </a:r>
          </a:p>
        </p:txBody>
      </p:sp>
      <p:grpSp>
        <p:nvGrpSpPr>
          <p:cNvPr id="1524748" name="Group 12"/>
          <p:cNvGrpSpPr>
            <a:grpSpLocks/>
          </p:cNvGrpSpPr>
          <p:nvPr/>
        </p:nvGrpSpPr>
        <p:grpSpPr bwMode="auto">
          <a:xfrm>
            <a:off x="6096000" y="4648200"/>
            <a:ext cx="2286000" cy="1524000"/>
            <a:chOff x="3648" y="2928"/>
            <a:chExt cx="1440" cy="960"/>
          </a:xfrm>
        </p:grpSpPr>
        <p:sp>
          <p:nvSpPr>
            <p:cNvPr id="1524740" name="Rectangle 4"/>
            <p:cNvSpPr>
              <a:spLocks noChangeArrowheads="1"/>
            </p:cNvSpPr>
            <p:nvPr/>
          </p:nvSpPr>
          <p:spPr bwMode="auto">
            <a:xfrm>
              <a:off x="3648" y="2928"/>
              <a:ext cx="1440" cy="960"/>
            </a:xfrm>
            <a:prstGeom prst="rect">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252538" lvl="1" indent="-1138238" algn="l" eaLnBrk="1" hangingPunct="1">
                <a:spcBef>
                  <a:spcPct val="20000"/>
                </a:spcBef>
                <a:buClr>
                  <a:schemeClr val="hlink"/>
                </a:buClr>
              </a:pPr>
              <a:r>
                <a:rPr lang="en-US" sz="2000">
                  <a:latin typeface="Tahoma" pitchFamily="34" charset="0"/>
                </a:rPr>
                <a:t>This is my array</a:t>
              </a:r>
            </a:p>
            <a:p>
              <a:pPr marL="1252538" lvl="1" indent="-1138238" algn="l" eaLnBrk="1" hangingPunct="1">
                <a:spcBef>
                  <a:spcPct val="20000"/>
                </a:spcBef>
                <a:buClr>
                  <a:schemeClr val="hlink"/>
                </a:buClr>
              </a:pPr>
              <a:r>
                <a:rPr lang="en-US" sz="2000">
                  <a:latin typeface="Tahoma" pitchFamily="34" charset="0"/>
                </a:rPr>
                <a:t>86.35</a:t>
              </a:r>
            </a:p>
            <a:p>
              <a:pPr marL="1252538" lvl="1" indent="-1138238" algn="l" eaLnBrk="1" hangingPunct="1">
                <a:spcBef>
                  <a:spcPct val="20000"/>
                </a:spcBef>
                <a:buClr>
                  <a:schemeClr val="hlink"/>
                </a:buClr>
              </a:pPr>
              <a:r>
                <a:rPr lang="en-US" sz="2000">
                  <a:latin typeface="Tahoma" pitchFamily="34" charset="0"/>
                </a:rPr>
                <a:t>false</a:t>
              </a:r>
            </a:p>
            <a:p>
              <a:pPr marL="1252538" lvl="1" indent="-1138238" algn="l" eaLnBrk="1" hangingPunct="1">
                <a:spcBef>
                  <a:spcPct val="20000"/>
                </a:spcBef>
                <a:buClr>
                  <a:schemeClr val="hlink"/>
                </a:buClr>
              </a:pPr>
              <a:r>
                <a:rPr lang="en-US" sz="2000">
                  <a:latin typeface="Tahoma" pitchFamily="34" charset="0"/>
                </a:rPr>
                <a:t>48</a:t>
              </a:r>
            </a:p>
            <a:p>
              <a:pPr marL="1252538" lvl="1" indent="-1138238" algn="l" eaLnBrk="1" hangingPunct="1">
                <a:spcBef>
                  <a:spcPct val="20000"/>
                </a:spcBef>
                <a:buClr>
                  <a:schemeClr val="hlink"/>
                </a:buClr>
              </a:pPr>
              <a:endParaRPr lang="en-US" sz="2800">
                <a:latin typeface="Tahoma" pitchFamily="34" charset="0"/>
              </a:endParaRPr>
            </a:p>
          </p:txBody>
        </p:sp>
        <p:grpSp>
          <p:nvGrpSpPr>
            <p:cNvPr id="1524747" name="Group 11"/>
            <p:cNvGrpSpPr>
              <a:grpSpLocks/>
            </p:cNvGrpSpPr>
            <p:nvPr/>
          </p:nvGrpSpPr>
          <p:grpSpPr bwMode="auto">
            <a:xfrm>
              <a:off x="3648" y="3168"/>
              <a:ext cx="1440" cy="480"/>
              <a:chOff x="3888" y="3168"/>
              <a:chExt cx="1440" cy="480"/>
            </a:xfrm>
          </p:grpSpPr>
          <p:sp>
            <p:nvSpPr>
              <p:cNvPr id="1524741" name="Line 5"/>
              <p:cNvSpPr>
                <a:spLocks noChangeShapeType="1"/>
              </p:cNvSpPr>
              <p:nvPr/>
            </p:nvSpPr>
            <p:spPr bwMode="auto">
              <a:xfrm>
                <a:off x="3888" y="3168"/>
                <a:ext cx="144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4742" name="Line 6"/>
              <p:cNvSpPr>
                <a:spLocks noChangeShapeType="1"/>
              </p:cNvSpPr>
              <p:nvPr/>
            </p:nvSpPr>
            <p:spPr bwMode="auto">
              <a:xfrm>
                <a:off x="3888" y="3408"/>
                <a:ext cx="144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4743" name="Line 7"/>
              <p:cNvSpPr>
                <a:spLocks noChangeShapeType="1"/>
              </p:cNvSpPr>
              <p:nvPr/>
            </p:nvSpPr>
            <p:spPr bwMode="auto">
              <a:xfrm>
                <a:off x="3888" y="3648"/>
                <a:ext cx="144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524745" name="Rectangle 9"/>
          <p:cNvSpPr>
            <a:spLocks noGrp="1" noChangeArrowheads="1"/>
          </p:cNvSpPr>
          <p:nvPr>
            <p:ph type="title"/>
          </p:nvPr>
        </p:nvSpPr>
        <p:spPr/>
        <p:txBody>
          <a:bodyPr/>
          <a:lstStyle/>
          <a:p>
            <a:r>
              <a:rPr lang="en-US"/>
              <a:t>Array Syntax</a:t>
            </a:r>
          </a:p>
        </p:txBody>
      </p:sp>
      <p:sp>
        <p:nvSpPr>
          <p:cNvPr id="1524746" name="Rectangle 10"/>
          <p:cNvSpPr>
            <a:spLocks noGrp="1" noChangeArrowheads="1"/>
          </p:cNvSpPr>
          <p:nvPr>
            <p:ph type="body" idx="1"/>
          </p:nvPr>
        </p:nvSpPr>
        <p:spPr>
          <a:xfrm>
            <a:off x="228600" y="1447800"/>
            <a:ext cx="7772400" cy="5410200"/>
          </a:xfrm>
        </p:spPr>
        <p:txBody>
          <a:bodyPr/>
          <a:lstStyle/>
          <a:p>
            <a:r>
              <a:rPr lang="en-US"/>
              <a:t>Creating arrays </a:t>
            </a:r>
          </a:p>
          <a:p>
            <a:pPr lvl="1">
              <a:buFontTx/>
              <a:buNone/>
            </a:pPr>
            <a:r>
              <a:rPr lang="en-US">
                <a:solidFill>
                  <a:srgbClr val="99FF99"/>
                </a:solidFill>
              </a:rPr>
              <a:t>var  myVariable = 48 ;</a:t>
            </a:r>
          </a:p>
          <a:p>
            <a:pPr lvl="1">
              <a:buFontTx/>
              <a:buNone/>
            </a:pPr>
            <a:r>
              <a:rPr lang="en-US">
                <a:solidFill>
                  <a:srgbClr val="99FF99"/>
                </a:solidFill>
              </a:rPr>
              <a:t>var  myArray = new Array( ); </a:t>
            </a:r>
          </a:p>
          <a:p>
            <a:pPr lvl="1">
              <a:buFontTx/>
              <a:buNone/>
            </a:pPr>
            <a:r>
              <a:rPr lang="en-US">
                <a:solidFill>
                  <a:srgbClr val="99FF99"/>
                </a:solidFill>
              </a:rPr>
              <a:t>	    myArray[0] = ‘This is my array’;</a:t>
            </a:r>
          </a:p>
          <a:p>
            <a:pPr lvl="1">
              <a:buFontTx/>
              <a:buNone/>
            </a:pPr>
            <a:r>
              <a:rPr lang="en-US">
                <a:solidFill>
                  <a:srgbClr val="99FF99"/>
                </a:solidFill>
              </a:rPr>
              <a:t>	    myArray[1] = 86.35;</a:t>
            </a:r>
          </a:p>
          <a:p>
            <a:pPr lvl="1">
              <a:buFontTx/>
              <a:buNone/>
            </a:pPr>
            <a:r>
              <a:rPr lang="en-US">
                <a:solidFill>
                  <a:srgbClr val="99FF99"/>
                </a:solidFill>
              </a:rPr>
              <a:t>	    myArray[2] = false;</a:t>
            </a:r>
          </a:p>
          <a:p>
            <a:pPr lvl="1">
              <a:buFontTx/>
              <a:buNone/>
            </a:pPr>
            <a:r>
              <a:rPr lang="en-US">
                <a:solidFill>
                  <a:srgbClr val="99FF99"/>
                </a:solidFill>
              </a:rPr>
              <a:t>	    myArray[3] = myVariable;</a:t>
            </a:r>
          </a:p>
          <a:p>
            <a:pPr lvl="1">
              <a:buFontTx/>
              <a:buNone/>
            </a:pPr>
            <a:endParaRPr lang="en-US">
              <a:solidFill>
                <a:srgbClr val="99FF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5247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0E938D7D-7B22-4817-9D33-9DFA63202EBE}" type="slidenum">
              <a:rPr lang="en-US"/>
              <a:pPr/>
              <a:t>85</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525762" name="Rectangle 2"/>
          <p:cNvSpPr>
            <a:spLocks noGrp="1" noChangeArrowheads="1"/>
          </p:cNvSpPr>
          <p:nvPr>
            <p:ph type="title"/>
          </p:nvPr>
        </p:nvSpPr>
        <p:spPr/>
        <p:txBody>
          <a:bodyPr/>
          <a:lstStyle/>
          <a:p>
            <a:r>
              <a:rPr lang="en-US"/>
              <a:t>Array Syntax</a:t>
            </a:r>
          </a:p>
        </p:txBody>
      </p:sp>
      <p:sp>
        <p:nvSpPr>
          <p:cNvPr id="1525763" name="Rectangle 3"/>
          <p:cNvSpPr>
            <a:spLocks noGrp="1" noChangeArrowheads="1"/>
          </p:cNvSpPr>
          <p:nvPr>
            <p:ph type="body" idx="1"/>
          </p:nvPr>
        </p:nvSpPr>
        <p:spPr>
          <a:xfrm>
            <a:off x="685800" y="1447800"/>
            <a:ext cx="8458200" cy="5410200"/>
          </a:xfrm>
        </p:spPr>
        <p:txBody>
          <a:bodyPr/>
          <a:lstStyle/>
          <a:p>
            <a:pPr>
              <a:lnSpc>
                <a:spcPct val="90000"/>
              </a:lnSpc>
            </a:pPr>
            <a:r>
              <a:rPr lang="en-US"/>
              <a:t>The following gives the same results as previous example:</a:t>
            </a:r>
          </a:p>
          <a:p>
            <a:pPr lvl="2">
              <a:lnSpc>
                <a:spcPct val="90000"/>
              </a:lnSpc>
              <a:buFontTx/>
              <a:buNone/>
            </a:pPr>
            <a:r>
              <a:rPr lang="en-US">
                <a:solidFill>
                  <a:srgbClr val="99FF99"/>
                </a:solidFill>
              </a:rPr>
              <a:t>var 	myArray = new Array(‘This is my array’, 86.35, 	false, myvariable)</a:t>
            </a:r>
            <a:endParaRPr lang="en-US"/>
          </a:p>
          <a:p>
            <a:pPr lvl="1">
              <a:lnSpc>
                <a:spcPct val="90000"/>
              </a:lnSpc>
            </a:pPr>
            <a:r>
              <a:rPr lang="en-US"/>
              <a:t>Can leave one or more elements undefined by simply omitting values between commas</a:t>
            </a:r>
          </a:p>
          <a:p>
            <a:pPr lvl="2">
              <a:lnSpc>
                <a:spcPct val="90000"/>
              </a:lnSpc>
              <a:buFontTx/>
              <a:buNone/>
            </a:pPr>
            <a:r>
              <a:rPr lang="en-US">
                <a:solidFill>
                  <a:srgbClr val="99FF99"/>
                </a:solidFill>
              </a:rPr>
              <a:t>var 	myArray = </a:t>
            </a:r>
          </a:p>
          <a:p>
            <a:pPr lvl="2">
              <a:lnSpc>
                <a:spcPct val="90000"/>
              </a:lnSpc>
              <a:buFontTx/>
              <a:buNone/>
            </a:pPr>
            <a:r>
              <a:rPr lang="en-US">
                <a:solidFill>
                  <a:srgbClr val="99FF99"/>
                </a:solidFill>
              </a:rPr>
              <a:t>		(‘This is my array’, 86.35, , myvariable)</a:t>
            </a:r>
            <a:endParaRPr lang="en-US"/>
          </a:p>
        </p:txBody>
      </p:sp>
      <p:sp>
        <p:nvSpPr>
          <p:cNvPr id="1525764" name="AutoShape 4"/>
          <p:cNvSpPr>
            <a:spLocks noChangeArrowheads="1"/>
          </p:cNvSpPr>
          <p:nvPr/>
        </p:nvSpPr>
        <p:spPr bwMode="auto">
          <a:xfrm>
            <a:off x="4876800" y="5105400"/>
            <a:ext cx="2057400" cy="609600"/>
          </a:xfrm>
          <a:prstGeom prst="wedgeRoundRectCallout">
            <a:avLst>
              <a:gd name="adj1" fmla="val 6866"/>
              <a:gd name="adj2" fmla="val -97134"/>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t>undefined.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525763">
                                            <p:txEl>
                                              <p:pRg st="0" end="0"/>
                                            </p:txEl>
                                          </p:spTgt>
                                        </p:tgtEl>
                                        <p:attrNameLst>
                                          <p:attrName>style.visibility</p:attrName>
                                        </p:attrNameLst>
                                      </p:cBhvr>
                                      <p:to>
                                        <p:strVal val="visible"/>
                                      </p:to>
                                    </p:set>
                                    <p:anim calcmode="lin" valueType="num">
                                      <p:cBhvr>
                                        <p:cTn id="7" dur="500" fill="hold"/>
                                        <p:tgtEl>
                                          <p:spTgt spid="152576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52576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52576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525763">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525763">
                                            <p:txEl>
                                              <p:pRg st="1" end="1"/>
                                            </p:txEl>
                                          </p:spTgt>
                                        </p:tgtEl>
                                        <p:attrNameLst>
                                          <p:attrName>style.visibility</p:attrName>
                                        </p:attrNameLst>
                                      </p:cBhvr>
                                      <p:to>
                                        <p:strVal val="visible"/>
                                      </p:to>
                                    </p:set>
                                    <p:anim calcmode="lin" valueType="num">
                                      <p:cBhvr>
                                        <p:cTn id="13" dur="500" fill="hold"/>
                                        <p:tgtEl>
                                          <p:spTgt spid="1525763">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525763">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52576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52576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8" fill="hold" grpId="0" nodeType="clickEffect">
                                  <p:stCondLst>
                                    <p:cond delay="0"/>
                                  </p:stCondLst>
                                  <p:childTnLst>
                                    <p:set>
                                      <p:cBhvr>
                                        <p:cTn id="20" dur="1" fill="hold">
                                          <p:stCondLst>
                                            <p:cond delay="0"/>
                                          </p:stCondLst>
                                        </p:cTn>
                                        <p:tgtEl>
                                          <p:spTgt spid="1525763">
                                            <p:txEl>
                                              <p:pRg st="2" end="2"/>
                                            </p:txEl>
                                          </p:spTgt>
                                        </p:tgtEl>
                                        <p:attrNameLst>
                                          <p:attrName>style.visibility</p:attrName>
                                        </p:attrNameLst>
                                      </p:cBhvr>
                                      <p:to>
                                        <p:strVal val="visible"/>
                                      </p:to>
                                    </p:set>
                                    <p:anim calcmode="lin" valueType="num">
                                      <p:cBhvr>
                                        <p:cTn id="21" dur="500" fill="hold"/>
                                        <p:tgtEl>
                                          <p:spTgt spid="1525763">
                                            <p:txEl>
                                              <p:pRg st="2" end="2"/>
                                            </p:txEl>
                                          </p:spTgt>
                                        </p:tgtEl>
                                        <p:attrNameLst>
                                          <p:attrName>ppt_x</p:attrName>
                                        </p:attrNameLst>
                                      </p:cBhvr>
                                      <p:tavLst>
                                        <p:tav tm="0">
                                          <p:val>
                                            <p:strVal val="#ppt_x-#ppt_w/2"/>
                                          </p:val>
                                        </p:tav>
                                        <p:tav tm="100000">
                                          <p:val>
                                            <p:strVal val="#ppt_x"/>
                                          </p:val>
                                        </p:tav>
                                      </p:tavLst>
                                    </p:anim>
                                    <p:anim calcmode="lin" valueType="num">
                                      <p:cBhvr>
                                        <p:cTn id="22" dur="500" fill="hold"/>
                                        <p:tgtEl>
                                          <p:spTgt spid="152576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52576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525763">
                                            <p:txEl>
                                              <p:pRg st="2" end="2"/>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525763">
                                            <p:txEl>
                                              <p:pRg st="3" end="3"/>
                                            </p:txEl>
                                          </p:spTgt>
                                        </p:tgtEl>
                                        <p:attrNameLst>
                                          <p:attrName>style.visibility</p:attrName>
                                        </p:attrNameLst>
                                      </p:cBhvr>
                                      <p:to>
                                        <p:strVal val="visible"/>
                                      </p:to>
                                    </p:set>
                                    <p:anim calcmode="lin" valueType="num">
                                      <p:cBhvr>
                                        <p:cTn id="27" dur="500" fill="hold"/>
                                        <p:tgtEl>
                                          <p:spTgt spid="1525763">
                                            <p:txEl>
                                              <p:pRg st="3" end="3"/>
                                            </p:txEl>
                                          </p:spTgt>
                                        </p:tgtEl>
                                        <p:attrNameLst>
                                          <p:attrName>ppt_x</p:attrName>
                                        </p:attrNameLst>
                                      </p:cBhvr>
                                      <p:tavLst>
                                        <p:tav tm="0">
                                          <p:val>
                                            <p:strVal val="#ppt_x-#ppt_w/2"/>
                                          </p:val>
                                        </p:tav>
                                        <p:tav tm="100000">
                                          <p:val>
                                            <p:strVal val="#ppt_x"/>
                                          </p:val>
                                        </p:tav>
                                      </p:tavLst>
                                    </p:anim>
                                    <p:anim calcmode="lin" valueType="num">
                                      <p:cBhvr>
                                        <p:cTn id="28" dur="500" fill="hold"/>
                                        <p:tgtEl>
                                          <p:spTgt spid="1525763">
                                            <p:txEl>
                                              <p:pRg st="3" end="3"/>
                                            </p:txEl>
                                          </p:spTgt>
                                        </p:tgtEl>
                                        <p:attrNameLst>
                                          <p:attrName>ppt_y</p:attrName>
                                        </p:attrNameLst>
                                      </p:cBhvr>
                                      <p:tavLst>
                                        <p:tav tm="0">
                                          <p:val>
                                            <p:strVal val="#ppt_y"/>
                                          </p:val>
                                        </p:tav>
                                        <p:tav tm="100000">
                                          <p:val>
                                            <p:strVal val="#ppt_y"/>
                                          </p:val>
                                        </p:tav>
                                      </p:tavLst>
                                    </p:anim>
                                    <p:anim calcmode="lin" valueType="num">
                                      <p:cBhvr>
                                        <p:cTn id="29" dur="500" fill="hold"/>
                                        <p:tgtEl>
                                          <p:spTgt spid="152576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525763">
                                            <p:txEl>
                                              <p:pRg st="3" end="3"/>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525763">
                                            <p:txEl>
                                              <p:pRg st="4" end="4"/>
                                            </p:txEl>
                                          </p:spTgt>
                                        </p:tgtEl>
                                        <p:attrNameLst>
                                          <p:attrName>style.visibility</p:attrName>
                                        </p:attrNameLst>
                                      </p:cBhvr>
                                      <p:to>
                                        <p:strVal val="visible"/>
                                      </p:to>
                                    </p:set>
                                    <p:anim calcmode="lin" valueType="num">
                                      <p:cBhvr>
                                        <p:cTn id="33" dur="500" fill="hold"/>
                                        <p:tgtEl>
                                          <p:spTgt spid="1525763">
                                            <p:txEl>
                                              <p:pRg st="4" end="4"/>
                                            </p:txEl>
                                          </p:spTgt>
                                        </p:tgtEl>
                                        <p:attrNameLst>
                                          <p:attrName>ppt_x</p:attrName>
                                        </p:attrNameLst>
                                      </p:cBhvr>
                                      <p:tavLst>
                                        <p:tav tm="0">
                                          <p:val>
                                            <p:strVal val="#ppt_x-#ppt_w/2"/>
                                          </p:val>
                                        </p:tav>
                                        <p:tav tm="100000">
                                          <p:val>
                                            <p:strVal val="#ppt_x"/>
                                          </p:val>
                                        </p:tav>
                                      </p:tavLst>
                                    </p:anim>
                                    <p:anim calcmode="lin" valueType="num">
                                      <p:cBhvr>
                                        <p:cTn id="34" dur="500" fill="hold"/>
                                        <p:tgtEl>
                                          <p:spTgt spid="1525763">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152576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52576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5" fill="hold" grpId="0" nodeType="clickEffect">
                                  <p:stCondLst>
                                    <p:cond delay="0"/>
                                  </p:stCondLst>
                                  <p:childTnLst>
                                    <p:set>
                                      <p:cBhvr>
                                        <p:cTn id="40" dur="1" fill="hold">
                                          <p:stCondLst>
                                            <p:cond delay="0"/>
                                          </p:stCondLst>
                                        </p:cTn>
                                        <p:tgtEl>
                                          <p:spTgt spid="1525764"/>
                                        </p:tgtEl>
                                        <p:attrNameLst>
                                          <p:attrName>style.visibility</p:attrName>
                                        </p:attrNameLst>
                                      </p:cBhvr>
                                      <p:to>
                                        <p:strVal val="visible"/>
                                      </p:to>
                                    </p:set>
                                    <p:animEffect transition="in" filter="blinds(vertical)">
                                      <p:cBhvr>
                                        <p:cTn id="41" dur="500"/>
                                        <p:tgtEl>
                                          <p:spTgt spid="1525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63" grpId="0" build="p" bldLvl="2" autoUpdateAnimBg="0"/>
      <p:bldP spid="1525764" grpId="0" animBg="1"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F5CABB9-E2E3-48EA-8C7C-389BA732706E}" type="slidenum">
              <a:rPr lang="en-US"/>
              <a:pPr/>
              <a:t>86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27810" name="Rectangle 1026"/>
          <p:cNvSpPr>
            <a:spLocks noGrp="1" noChangeArrowheads="1"/>
          </p:cNvSpPr>
          <p:nvPr>
            <p:ph type="title"/>
          </p:nvPr>
        </p:nvSpPr>
        <p:spPr/>
        <p:txBody>
          <a:bodyPr/>
          <a:lstStyle/>
          <a:p>
            <a:r>
              <a:rPr lang="en-US"/>
              <a:t>Array Syntax</a:t>
            </a:r>
          </a:p>
        </p:txBody>
      </p:sp>
      <p:sp>
        <p:nvSpPr>
          <p:cNvPr id="1527811" name="Rectangle 1027"/>
          <p:cNvSpPr>
            <a:spLocks noGrp="1" noChangeArrowheads="1"/>
          </p:cNvSpPr>
          <p:nvPr>
            <p:ph type="body" idx="1"/>
          </p:nvPr>
        </p:nvSpPr>
        <p:spPr/>
        <p:txBody>
          <a:bodyPr/>
          <a:lstStyle/>
          <a:p>
            <a:r>
              <a:rPr lang="en-US"/>
              <a:t>Easiest way to represent a multidimensional array is to set up multiple arrays in parallel.</a:t>
            </a:r>
          </a:p>
          <a:p>
            <a:r>
              <a:rPr lang="en-US"/>
              <a:t>Example: create a 50-entry array for state names and a separate 50-entry array for state capitals.</a:t>
            </a:r>
          </a:p>
          <a:p>
            <a:pPr lvl="1"/>
            <a:r>
              <a:rPr lang="en-US"/>
              <a:t>In each case, Alabama would be accessible by [0].</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9468E6B0-0BE9-4F86-9887-A9EB64573419}" type="slidenum">
              <a:rPr lang="en-US"/>
              <a:pPr/>
              <a:t>87</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711106" name="Rectangle 2"/>
          <p:cNvSpPr>
            <a:spLocks noGrp="1" noChangeArrowheads="1"/>
          </p:cNvSpPr>
          <p:nvPr>
            <p:ph type="title"/>
          </p:nvPr>
        </p:nvSpPr>
        <p:spPr/>
        <p:txBody>
          <a:bodyPr/>
          <a:lstStyle/>
          <a:p>
            <a:r>
              <a:rPr lang="en-US"/>
              <a:t>Array Syntax</a:t>
            </a:r>
          </a:p>
        </p:txBody>
      </p:sp>
      <p:sp>
        <p:nvSpPr>
          <p:cNvPr id="1711107" name="Rectangle 3"/>
          <p:cNvSpPr>
            <a:spLocks noGrp="1" noChangeArrowheads="1"/>
          </p:cNvSpPr>
          <p:nvPr>
            <p:ph type="body" idx="1"/>
          </p:nvPr>
        </p:nvSpPr>
        <p:spPr/>
        <p:txBody>
          <a:bodyPr/>
          <a:lstStyle/>
          <a:p>
            <a:r>
              <a:rPr lang="en-US"/>
              <a:t>Can also simulate a multi-dimensional array with an array of arrays:</a:t>
            </a:r>
          </a:p>
          <a:p>
            <a:pPr lvl="1">
              <a:buFontTx/>
              <a:buNone/>
            </a:pPr>
            <a:r>
              <a:rPr lang="en-US">
                <a:solidFill>
                  <a:srgbClr val="99FF99"/>
                </a:solidFill>
              </a:rPr>
              <a:t>myArray [index1] [index2]</a:t>
            </a:r>
          </a:p>
          <a:p>
            <a:pPr lvl="1">
              <a:buFontTx/>
              <a:buNone/>
            </a:pPr>
            <a:r>
              <a:rPr lang="en-US" sz="3200"/>
              <a:t>Complicated.</a:t>
            </a:r>
            <a:r>
              <a:rPr lang="en-US"/>
              <a:t> </a:t>
            </a:r>
          </a:p>
          <a:p>
            <a:pPr lvl="1">
              <a:buFontTx/>
              <a:buNone/>
            </a:pPr>
            <a:endParaRPr lang="en-US"/>
          </a:p>
          <a:p>
            <a:r>
              <a:rPr lang="en-US"/>
              <a:t>To add another element to an array:</a:t>
            </a:r>
          </a:p>
          <a:p>
            <a:pPr lvl="1">
              <a:buFontTx/>
              <a:buNone/>
            </a:pPr>
            <a:r>
              <a:rPr lang="en-US">
                <a:solidFill>
                  <a:srgbClr val="99FF99"/>
                </a:solidFill>
              </a:rPr>
              <a:t>myArray[myArray.length] = “whatever”</a:t>
            </a:r>
          </a:p>
          <a:p>
            <a:pPr lvl="1">
              <a:buFontTx/>
              <a:buNone/>
            </a:pPr>
            <a:endParaRPr lang="en-US"/>
          </a:p>
        </p:txBody>
      </p:sp>
      <p:sp>
        <p:nvSpPr>
          <p:cNvPr id="1711108" name="AutoShape 4"/>
          <p:cNvSpPr>
            <a:spLocks noChangeArrowheads="1"/>
          </p:cNvSpPr>
          <p:nvPr/>
        </p:nvSpPr>
        <p:spPr bwMode="auto">
          <a:xfrm>
            <a:off x="2819400" y="5715000"/>
            <a:ext cx="5105400" cy="914400"/>
          </a:xfrm>
          <a:prstGeom prst="wedgeRoundRectCallout">
            <a:avLst>
              <a:gd name="adj1" fmla="val -17569"/>
              <a:gd name="adj2" fmla="val -10260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en-US" b="1">
                <a:solidFill>
                  <a:schemeClr val="bg1"/>
                </a:solidFill>
              </a:rPr>
              <a:t>length</a:t>
            </a:r>
            <a:r>
              <a:rPr lang="en-US">
                <a:solidFill>
                  <a:schemeClr val="bg1"/>
                </a:solidFill>
              </a:rPr>
              <a:t> </a:t>
            </a:r>
            <a:r>
              <a:rPr lang="en-US"/>
              <a:t>property: if currently 4 entries, then this will add a 5</a:t>
            </a:r>
            <a:r>
              <a:rPr lang="en-US" baseline="30000"/>
              <a:t>th</a:t>
            </a:r>
            <a:r>
              <a:rPr lang="en-US"/>
              <a:t> entry.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11108"/>
                                        </p:tgtEl>
                                        <p:attrNameLst>
                                          <p:attrName>style.visibility</p:attrName>
                                        </p:attrNameLst>
                                      </p:cBhvr>
                                      <p:to>
                                        <p:strVal val="visible"/>
                                      </p:to>
                                    </p:set>
                                    <p:animEffect transition="in" filter="blinds(horizontal)">
                                      <p:cBhvr>
                                        <p:cTn id="7" dur="500"/>
                                        <p:tgtEl>
                                          <p:spTgt spid="1711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1108" grpId="0" animBg="1"/>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25016AE3-86BD-4ED5-90C3-59479F77A463}" type="slidenum">
              <a:rPr lang="en-US"/>
              <a:pPr/>
              <a:t>88</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510403" name="Rectangle 3"/>
          <p:cNvSpPr>
            <a:spLocks noGrp="1" noChangeArrowheads="1"/>
          </p:cNvSpPr>
          <p:nvPr>
            <p:ph type="body" idx="1"/>
          </p:nvPr>
        </p:nvSpPr>
        <p:spPr>
          <a:xfrm>
            <a:off x="381000" y="1447800"/>
            <a:ext cx="8458200" cy="5410200"/>
          </a:xfrm>
        </p:spPr>
        <p:txBody>
          <a:bodyPr/>
          <a:lstStyle/>
          <a:p>
            <a:pPr>
              <a:tabLst>
                <a:tab pos="5033963" algn="l"/>
              </a:tabLst>
            </a:pPr>
            <a:r>
              <a:rPr lang="en-US" dirty="0"/>
              <a:t>Another useful predefined object is the Math object, which contains a large library of commonly-used mathematical functions.</a:t>
            </a:r>
          </a:p>
          <a:p>
            <a:pPr>
              <a:tabLst>
                <a:tab pos="5033963" algn="l"/>
              </a:tabLst>
            </a:pPr>
            <a:r>
              <a:rPr lang="en-US" dirty="0"/>
              <a:t>Examples:</a:t>
            </a:r>
          </a:p>
          <a:p>
            <a:pPr lvl="1">
              <a:buFontTx/>
              <a:buNone/>
              <a:tabLst>
                <a:tab pos="5033963" algn="l"/>
              </a:tabLst>
            </a:pPr>
            <a:r>
              <a:rPr lang="en-US" dirty="0">
                <a:solidFill>
                  <a:srgbClr val="99FF99"/>
                </a:solidFill>
              </a:rPr>
              <a:t>num1 = </a:t>
            </a:r>
            <a:r>
              <a:rPr lang="en-US" dirty="0" err="1">
                <a:solidFill>
                  <a:srgbClr val="99FF99"/>
                </a:solidFill>
              </a:rPr>
              <a:t>Math.sqrt</a:t>
            </a:r>
            <a:r>
              <a:rPr lang="en-US" dirty="0">
                <a:solidFill>
                  <a:srgbClr val="99FF99"/>
                </a:solidFill>
              </a:rPr>
              <a:t>(num2)</a:t>
            </a:r>
            <a:r>
              <a:rPr lang="en-US" dirty="0"/>
              <a:t> 	square root</a:t>
            </a:r>
          </a:p>
          <a:p>
            <a:pPr lvl="1">
              <a:buFontTx/>
              <a:buNone/>
              <a:tabLst>
                <a:tab pos="5033963" algn="l"/>
              </a:tabLst>
            </a:pPr>
            <a:r>
              <a:rPr lang="en-US" dirty="0">
                <a:solidFill>
                  <a:srgbClr val="99FF99"/>
                </a:solidFill>
              </a:rPr>
              <a:t>num1 = </a:t>
            </a:r>
            <a:r>
              <a:rPr lang="en-US" dirty="0" err="1">
                <a:solidFill>
                  <a:srgbClr val="99FF99"/>
                </a:solidFill>
              </a:rPr>
              <a:t>Math.ceil</a:t>
            </a:r>
            <a:r>
              <a:rPr lang="en-US" dirty="0">
                <a:solidFill>
                  <a:srgbClr val="99FF99"/>
                </a:solidFill>
              </a:rPr>
              <a:t>(num2)</a:t>
            </a:r>
            <a:r>
              <a:rPr lang="en-US" dirty="0"/>
              <a:t> 	rounds num2 up</a:t>
            </a:r>
          </a:p>
          <a:p>
            <a:pPr lvl="1">
              <a:buFontTx/>
              <a:buNone/>
              <a:tabLst>
                <a:tab pos="5033963" algn="l"/>
              </a:tabLst>
            </a:pPr>
            <a:r>
              <a:rPr lang="en-US" dirty="0">
                <a:solidFill>
                  <a:srgbClr val="99FF99"/>
                </a:solidFill>
              </a:rPr>
              <a:t>num1 = </a:t>
            </a:r>
            <a:r>
              <a:rPr lang="en-US" dirty="0" err="1">
                <a:solidFill>
                  <a:srgbClr val="99FF99"/>
                </a:solidFill>
              </a:rPr>
              <a:t>Math.floor</a:t>
            </a:r>
            <a:r>
              <a:rPr lang="en-US" dirty="0">
                <a:solidFill>
                  <a:srgbClr val="99FF99"/>
                </a:solidFill>
              </a:rPr>
              <a:t>(num2)</a:t>
            </a:r>
            <a:r>
              <a:rPr lang="en-US" dirty="0"/>
              <a:t> 	rounds num2 down</a:t>
            </a:r>
          </a:p>
          <a:p>
            <a:pPr lvl="1">
              <a:buFontTx/>
              <a:buNone/>
              <a:tabLst>
                <a:tab pos="5033963" algn="l"/>
              </a:tabLst>
            </a:pPr>
            <a:r>
              <a:rPr lang="en-US" dirty="0">
                <a:solidFill>
                  <a:srgbClr val="99FF99"/>
                </a:solidFill>
              </a:rPr>
              <a:t>num1 = </a:t>
            </a:r>
            <a:r>
              <a:rPr lang="en-US" dirty="0" err="1">
                <a:solidFill>
                  <a:srgbClr val="99FF99"/>
                </a:solidFill>
              </a:rPr>
              <a:t>Math.round</a:t>
            </a:r>
            <a:r>
              <a:rPr lang="en-US" dirty="0">
                <a:solidFill>
                  <a:srgbClr val="99FF99"/>
                </a:solidFill>
              </a:rPr>
              <a:t>(num2)</a:t>
            </a:r>
            <a:r>
              <a:rPr lang="en-US" dirty="0"/>
              <a:t>  rounds by rule</a:t>
            </a:r>
          </a:p>
          <a:p>
            <a:pPr>
              <a:tabLst>
                <a:tab pos="5033963" algn="l"/>
              </a:tabLst>
            </a:pPr>
            <a:r>
              <a:rPr lang="en-US" dirty="0"/>
              <a:t>For more math functions, see </a:t>
            </a:r>
            <a:r>
              <a:rPr lang="en-US" i="1" dirty="0"/>
              <a:t>DHTML</a:t>
            </a:r>
            <a:r>
              <a:rPr lang="en-US" dirty="0"/>
              <a:t>.</a:t>
            </a:r>
          </a:p>
        </p:txBody>
      </p:sp>
      <p:sp>
        <p:nvSpPr>
          <p:cNvPr id="1510402" name="Rectangle 2"/>
          <p:cNvSpPr>
            <a:spLocks noGrp="1" noChangeArrowheads="1"/>
          </p:cNvSpPr>
          <p:nvPr>
            <p:ph type="title"/>
          </p:nvPr>
        </p:nvSpPr>
        <p:spPr/>
        <p:txBody>
          <a:bodyPr/>
          <a:lstStyle/>
          <a:p>
            <a:r>
              <a:rPr lang="en-US"/>
              <a:t>Math Object</a:t>
            </a:r>
          </a:p>
        </p:txBody>
      </p:sp>
      <p:sp>
        <p:nvSpPr>
          <p:cNvPr id="1510404" name="AutoShape 4"/>
          <p:cNvSpPr>
            <a:spLocks noChangeArrowheads="1"/>
          </p:cNvSpPr>
          <p:nvPr/>
        </p:nvSpPr>
        <p:spPr bwMode="auto">
          <a:xfrm>
            <a:off x="3124200" y="2971800"/>
            <a:ext cx="3048000" cy="533400"/>
          </a:xfrm>
          <a:prstGeom prst="wedgeRoundRectCallout">
            <a:avLst>
              <a:gd name="adj1" fmla="val -53384"/>
              <a:gd name="adj2" fmla="val 8154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t>Must be capitalized.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510402"/>
                                        </p:tgtEl>
                                        <p:attrNameLst>
                                          <p:attrName>style.visibility</p:attrName>
                                        </p:attrNameLst>
                                      </p:cBhvr>
                                      <p:to>
                                        <p:strVal val="visible"/>
                                      </p:to>
                                    </p:set>
                                    <p:anim calcmode="lin" valueType="num">
                                      <p:cBhvr>
                                        <p:cTn id="7" dur="500" fill="hold"/>
                                        <p:tgtEl>
                                          <p:spTgt spid="1510402"/>
                                        </p:tgtEl>
                                        <p:attrNameLst>
                                          <p:attrName>ppt_x</p:attrName>
                                        </p:attrNameLst>
                                      </p:cBhvr>
                                      <p:tavLst>
                                        <p:tav tm="0">
                                          <p:val>
                                            <p:strVal val="#ppt_x+#ppt_w/2"/>
                                          </p:val>
                                        </p:tav>
                                        <p:tav tm="100000">
                                          <p:val>
                                            <p:strVal val="#ppt_x"/>
                                          </p:val>
                                        </p:tav>
                                      </p:tavLst>
                                    </p:anim>
                                    <p:anim calcmode="lin" valueType="num">
                                      <p:cBhvr>
                                        <p:cTn id="8" dur="500" fill="hold"/>
                                        <p:tgtEl>
                                          <p:spTgt spid="1510402"/>
                                        </p:tgtEl>
                                        <p:attrNameLst>
                                          <p:attrName>ppt_y</p:attrName>
                                        </p:attrNameLst>
                                      </p:cBhvr>
                                      <p:tavLst>
                                        <p:tav tm="0">
                                          <p:val>
                                            <p:strVal val="#ppt_y"/>
                                          </p:val>
                                        </p:tav>
                                        <p:tav tm="100000">
                                          <p:val>
                                            <p:strVal val="#ppt_y"/>
                                          </p:val>
                                        </p:tav>
                                      </p:tavLst>
                                    </p:anim>
                                    <p:anim calcmode="lin" valueType="num">
                                      <p:cBhvr>
                                        <p:cTn id="9" dur="500" fill="hold"/>
                                        <p:tgtEl>
                                          <p:spTgt spid="1510402"/>
                                        </p:tgtEl>
                                        <p:attrNameLst>
                                          <p:attrName>ppt_w</p:attrName>
                                        </p:attrNameLst>
                                      </p:cBhvr>
                                      <p:tavLst>
                                        <p:tav tm="0">
                                          <p:val>
                                            <p:fltVal val="0"/>
                                          </p:val>
                                        </p:tav>
                                        <p:tav tm="100000">
                                          <p:val>
                                            <p:strVal val="#ppt_w"/>
                                          </p:val>
                                        </p:tav>
                                      </p:tavLst>
                                    </p:anim>
                                    <p:anim calcmode="lin" valueType="num">
                                      <p:cBhvr>
                                        <p:cTn id="10" dur="500" fill="hold"/>
                                        <p:tgtEl>
                                          <p:spTgt spid="151040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10403">
                                            <p:txEl>
                                              <p:pRg st="0" end="0"/>
                                            </p:txEl>
                                          </p:spTgt>
                                        </p:tgtEl>
                                        <p:attrNameLst>
                                          <p:attrName>style.visibility</p:attrName>
                                        </p:attrNameLst>
                                      </p:cBhvr>
                                      <p:to>
                                        <p:strVal val="visible"/>
                                      </p:to>
                                    </p:set>
                                    <p:anim calcmode="lin" valueType="num">
                                      <p:cBhvr>
                                        <p:cTn id="15" dur="500" fill="hold"/>
                                        <p:tgtEl>
                                          <p:spTgt spid="1510403">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510403">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1040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1040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510403">
                                            <p:txEl>
                                              <p:pRg st="1" end="1"/>
                                            </p:txEl>
                                          </p:spTgt>
                                        </p:tgtEl>
                                        <p:attrNameLst>
                                          <p:attrName>style.visibility</p:attrName>
                                        </p:attrNameLst>
                                      </p:cBhvr>
                                      <p:to>
                                        <p:strVal val="visible"/>
                                      </p:to>
                                    </p:set>
                                    <p:anim calcmode="lin" valueType="num">
                                      <p:cBhvr>
                                        <p:cTn id="23" dur="500" fill="hold"/>
                                        <p:tgtEl>
                                          <p:spTgt spid="1510403">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51040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51040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10403">
                                            <p:txEl>
                                              <p:pRg st="1" end="1"/>
                                            </p:txEl>
                                          </p:spTgt>
                                        </p:tgtEl>
                                        <p:attrNameLst>
                                          <p:attrName>ppt_h</p:attrName>
                                        </p:attrNameLst>
                                      </p:cBhvr>
                                      <p:tavLst>
                                        <p:tav tm="0">
                                          <p:val>
                                            <p:strVal val="#ppt_h"/>
                                          </p:val>
                                        </p:tav>
                                        <p:tav tm="100000">
                                          <p:val>
                                            <p:strVal val="#ppt_h"/>
                                          </p:val>
                                        </p:tav>
                                      </p:tavLst>
                                    </p:anim>
                                  </p:childTnLst>
                                </p:cTn>
                              </p:par>
                              <p:par>
                                <p:cTn id="27" presetID="17" presetClass="entr" presetSubtype="8" fill="hold" grpId="0" nodeType="withEffect">
                                  <p:stCondLst>
                                    <p:cond delay="0"/>
                                  </p:stCondLst>
                                  <p:childTnLst>
                                    <p:set>
                                      <p:cBhvr>
                                        <p:cTn id="28" dur="1" fill="hold">
                                          <p:stCondLst>
                                            <p:cond delay="0"/>
                                          </p:stCondLst>
                                        </p:cTn>
                                        <p:tgtEl>
                                          <p:spTgt spid="1510403">
                                            <p:txEl>
                                              <p:pRg st="2" end="2"/>
                                            </p:txEl>
                                          </p:spTgt>
                                        </p:tgtEl>
                                        <p:attrNameLst>
                                          <p:attrName>style.visibility</p:attrName>
                                        </p:attrNameLst>
                                      </p:cBhvr>
                                      <p:to>
                                        <p:strVal val="visible"/>
                                      </p:to>
                                    </p:set>
                                    <p:anim calcmode="lin" valueType="num">
                                      <p:cBhvr>
                                        <p:cTn id="29" dur="500" fill="hold"/>
                                        <p:tgtEl>
                                          <p:spTgt spid="1510403">
                                            <p:txEl>
                                              <p:pRg st="2" end="2"/>
                                            </p:txEl>
                                          </p:spTgt>
                                        </p:tgtEl>
                                        <p:attrNameLst>
                                          <p:attrName>ppt_x</p:attrName>
                                        </p:attrNameLst>
                                      </p:cBhvr>
                                      <p:tavLst>
                                        <p:tav tm="0">
                                          <p:val>
                                            <p:strVal val="#ppt_x-#ppt_w/2"/>
                                          </p:val>
                                        </p:tav>
                                        <p:tav tm="100000">
                                          <p:val>
                                            <p:strVal val="#ppt_x"/>
                                          </p:val>
                                        </p:tav>
                                      </p:tavLst>
                                    </p:anim>
                                    <p:anim calcmode="lin" valueType="num">
                                      <p:cBhvr>
                                        <p:cTn id="30" dur="500" fill="hold"/>
                                        <p:tgtEl>
                                          <p:spTgt spid="1510403">
                                            <p:txEl>
                                              <p:pRg st="2" end="2"/>
                                            </p:txEl>
                                          </p:spTgt>
                                        </p:tgtEl>
                                        <p:attrNameLst>
                                          <p:attrName>ppt_y</p:attrName>
                                        </p:attrNameLst>
                                      </p:cBhvr>
                                      <p:tavLst>
                                        <p:tav tm="0">
                                          <p:val>
                                            <p:strVal val="#ppt_y"/>
                                          </p:val>
                                        </p:tav>
                                        <p:tav tm="100000">
                                          <p:val>
                                            <p:strVal val="#ppt_y"/>
                                          </p:val>
                                        </p:tav>
                                      </p:tavLst>
                                    </p:anim>
                                    <p:anim calcmode="lin" valueType="num">
                                      <p:cBhvr>
                                        <p:cTn id="31" dur="500" fill="hold"/>
                                        <p:tgtEl>
                                          <p:spTgt spid="151040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510403">
                                            <p:txEl>
                                              <p:pRg st="2" end="2"/>
                                            </p:txEl>
                                          </p:spTgt>
                                        </p:tgtEl>
                                        <p:attrNameLst>
                                          <p:attrName>ppt_h</p:attrName>
                                        </p:attrNameLst>
                                      </p:cBhvr>
                                      <p:tavLst>
                                        <p:tav tm="0">
                                          <p:val>
                                            <p:strVal val="#ppt_h"/>
                                          </p:val>
                                        </p:tav>
                                        <p:tav tm="100000">
                                          <p:val>
                                            <p:strVal val="#ppt_h"/>
                                          </p:val>
                                        </p:tav>
                                      </p:tavLst>
                                    </p:anim>
                                  </p:childTnLst>
                                </p:cTn>
                              </p:par>
                              <p:par>
                                <p:cTn id="33" presetID="17" presetClass="entr" presetSubtype="8" fill="hold" grpId="0" nodeType="withEffect">
                                  <p:stCondLst>
                                    <p:cond delay="0"/>
                                  </p:stCondLst>
                                  <p:childTnLst>
                                    <p:set>
                                      <p:cBhvr>
                                        <p:cTn id="34" dur="1" fill="hold">
                                          <p:stCondLst>
                                            <p:cond delay="0"/>
                                          </p:stCondLst>
                                        </p:cTn>
                                        <p:tgtEl>
                                          <p:spTgt spid="1510403">
                                            <p:txEl>
                                              <p:pRg st="3" end="3"/>
                                            </p:txEl>
                                          </p:spTgt>
                                        </p:tgtEl>
                                        <p:attrNameLst>
                                          <p:attrName>style.visibility</p:attrName>
                                        </p:attrNameLst>
                                      </p:cBhvr>
                                      <p:to>
                                        <p:strVal val="visible"/>
                                      </p:to>
                                    </p:set>
                                    <p:anim calcmode="lin" valueType="num">
                                      <p:cBhvr>
                                        <p:cTn id="35" dur="500" fill="hold"/>
                                        <p:tgtEl>
                                          <p:spTgt spid="1510403">
                                            <p:txEl>
                                              <p:pRg st="3" end="3"/>
                                            </p:txEl>
                                          </p:spTgt>
                                        </p:tgtEl>
                                        <p:attrNameLst>
                                          <p:attrName>ppt_x</p:attrName>
                                        </p:attrNameLst>
                                      </p:cBhvr>
                                      <p:tavLst>
                                        <p:tav tm="0">
                                          <p:val>
                                            <p:strVal val="#ppt_x-#ppt_w/2"/>
                                          </p:val>
                                        </p:tav>
                                        <p:tav tm="100000">
                                          <p:val>
                                            <p:strVal val="#ppt_x"/>
                                          </p:val>
                                        </p:tav>
                                      </p:tavLst>
                                    </p:anim>
                                    <p:anim calcmode="lin" valueType="num">
                                      <p:cBhvr>
                                        <p:cTn id="36" dur="500" fill="hold"/>
                                        <p:tgtEl>
                                          <p:spTgt spid="1510403">
                                            <p:txEl>
                                              <p:pRg st="3" end="3"/>
                                            </p:txEl>
                                          </p:spTgt>
                                        </p:tgtEl>
                                        <p:attrNameLst>
                                          <p:attrName>ppt_y</p:attrName>
                                        </p:attrNameLst>
                                      </p:cBhvr>
                                      <p:tavLst>
                                        <p:tav tm="0">
                                          <p:val>
                                            <p:strVal val="#ppt_y"/>
                                          </p:val>
                                        </p:tav>
                                        <p:tav tm="100000">
                                          <p:val>
                                            <p:strVal val="#ppt_y"/>
                                          </p:val>
                                        </p:tav>
                                      </p:tavLst>
                                    </p:anim>
                                    <p:anim calcmode="lin" valueType="num">
                                      <p:cBhvr>
                                        <p:cTn id="37" dur="500" fill="hold"/>
                                        <p:tgtEl>
                                          <p:spTgt spid="1510403">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1510403">
                                            <p:txEl>
                                              <p:pRg st="3" end="3"/>
                                            </p:txEl>
                                          </p:spTgt>
                                        </p:tgtEl>
                                        <p:attrNameLst>
                                          <p:attrName>ppt_h</p:attrName>
                                        </p:attrNameLst>
                                      </p:cBhvr>
                                      <p:tavLst>
                                        <p:tav tm="0">
                                          <p:val>
                                            <p:strVal val="#ppt_h"/>
                                          </p:val>
                                        </p:tav>
                                        <p:tav tm="100000">
                                          <p:val>
                                            <p:strVal val="#ppt_h"/>
                                          </p:val>
                                        </p:tav>
                                      </p:tavLst>
                                    </p:anim>
                                  </p:childTnLst>
                                </p:cTn>
                              </p:par>
                              <p:par>
                                <p:cTn id="39" presetID="17" presetClass="entr" presetSubtype="8" fill="hold" grpId="0" nodeType="withEffect">
                                  <p:stCondLst>
                                    <p:cond delay="0"/>
                                  </p:stCondLst>
                                  <p:childTnLst>
                                    <p:set>
                                      <p:cBhvr>
                                        <p:cTn id="40" dur="1" fill="hold">
                                          <p:stCondLst>
                                            <p:cond delay="0"/>
                                          </p:stCondLst>
                                        </p:cTn>
                                        <p:tgtEl>
                                          <p:spTgt spid="1510403">
                                            <p:txEl>
                                              <p:pRg st="4" end="4"/>
                                            </p:txEl>
                                          </p:spTgt>
                                        </p:tgtEl>
                                        <p:attrNameLst>
                                          <p:attrName>style.visibility</p:attrName>
                                        </p:attrNameLst>
                                      </p:cBhvr>
                                      <p:to>
                                        <p:strVal val="visible"/>
                                      </p:to>
                                    </p:set>
                                    <p:anim calcmode="lin" valueType="num">
                                      <p:cBhvr>
                                        <p:cTn id="41" dur="500" fill="hold"/>
                                        <p:tgtEl>
                                          <p:spTgt spid="1510403">
                                            <p:txEl>
                                              <p:pRg st="4" end="4"/>
                                            </p:txEl>
                                          </p:spTgt>
                                        </p:tgtEl>
                                        <p:attrNameLst>
                                          <p:attrName>ppt_x</p:attrName>
                                        </p:attrNameLst>
                                      </p:cBhvr>
                                      <p:tavLst>
                                        <p:tav tm="0">
                                          <p:val>
                                            <p:strVal val="#ppt_x-#ppt_w/2"/>
                                          </p:val>
                                        </p:tav>
                                        <p:tav tm="100000">
                                          <p:val>
                                            <p:strVal val="#ppt_x"/>
                                          </p:val>
                                        </p:tav>
                                      </p:tavLst>
                                    </p:anim>
                                    <p:anim calcmode="lin" valueType="num">
                                      <p:cBhvr>
                                        <p:cTn id="42" dur="500" fill="hold"/>
                                        <p:tgtEl>
                                          <p:spTgt spid="1510403">
                                            <p:txEl>
                                              <p:pRg st="4" end="4"/>
                                            </p:txEl>
                                          </p:spTgt>
                                        </p:tgtEl>
                                        <p:attrNameLst>
                                          <p:attrName>ppt_y</p:attrName>
                                        </p:attrNameLst>
                                      </p:cBhvr>
                                      <p:tavLst>
                                        <p:tav tm="0">
                                          <p:val>
                                            <p:strVal val="#ppt_y"/>
                                          </p:val>
                                        </p:tav>
                                        <p:tav tm="100000">
                                          <p:val>
                                            <p:strVal val="#ppt_y"/>
                                          </p:val>
                                        </p:tav>
                                      </p:tavLst>
                                    </p:anim>
                                    <p:anim calcmode="lin" valueType="num">
                                      <p:cBhvr>
                                        <p:cTn id="43" dur="500" fill="hold"/>
                                        <p:tgtEl>
                                          <p:spTgt spid="1510403">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1510403">
                                            <p:txEl>
                                              <p:pRg st="4" end="4"/>
                                            </p:txEl>
                                          </p:spTgt>
                                        </p:tgtEl>
                                        <p:attrNameLst>
                                          <p:attrName>ppt_h</p:attrName>
                                        </p:attrNameLst>
                                      </p:cBhvr>
                                      <p:tavLst>
                                        <p:tav tm="0">
                                          <p:val>
                                            <p:strVal val="#ppt_h"/>
                                          </p:val>
                                        </p:tav>
                                        <p:tav tm="100000">
                                          <p:val>
                                            <p:strVal val="#ppt_h"/>
                                          </p:val>
                                        </p:tav>
                                      </p:tavLst>
                                    </p:anim>
                                  </p:childTnLst>
                                </p:cTn>
                              </p:par>
                              <p:par>
                                <p:cTn id="45" presetID="17" presetClass="entr" presetSubtype="8" fill="hold" grpId="0" nodeType="withEffect">
                                  <p:stCondLst>
                                    <p:cond delay="0"/>
                                  </p:stCondLst>
                                  <p:childTnLst>
                                    <p:set>
                                      <p:cBhvr>
                                        <p:cTn id="46" dur="1" fill="hold">
                                          <p:stCondLst>
                                            <p:cond delay="0"/>
                                          </p:stCondLst>
                                        </p:cTn>
                                        <p:tgtEl>
                                          <p:spTgt spid="1510403">
                                            <p:txEl>
                                              <p:pRg st="5" end="5"/>
                                            </p:txEl>
                                          </p:spTgt>
                                        </p:tgtEl>
                                        <p:attrNameLst>
                                          <p:attrName>style.visibility</p:attrName>
                                        </p:attrNameLst>
                                      </p:cBhvr>
                                      <p:to>
                                        <p:strVal val="visible"/>
                                      </p:to>
                                    </p:set>
                                    <p:anim calcmode="lin" valueType="num">
                                      <p:cBhvr>
                                        <p:cTn id="47" dur="500" fill="hold"/>
                                        <p:tgtEl>
                                          <p:spTgt spid="1510403">
                                            <p:txEl>
                                              <p:pRg st="5" end="5"/>
                                            </p:txEl>
                                          </p:spTgt>
                                        </p:tgtEl>
                                        <p:attrNameLst>
                                          <p:attrName>ppt_x</p:attrName>
                                        </p:attrNameLst>
                                      </p:cBhvr>
                                      <p:tavLst>
                                        <p:tav tm="0">
                                          <p:val>
                                            <p:strVal val="#ppt_x-#ppt_w/2"/>
                                          </p:val>
                                        </p:tav>
                                        <p:tav tm="100000">
                                          <p:val>
                                            <p:strVal val="#ppt_x"/>
                                          </p:val>
                                        </p:tav>
                                      </p:tavLst>
                                    </p:anim>
                                    <p:anim calcmode="lin" valueType="num">
                                      <p:cBhvr>
                                        <p:cTn id="48" dur="500" fill="hold"/>
                                        <p:tgtEl>
                                          <p:spTgt spid="1510403">
                                            <p:txEl>
                                              <p:pRg st="5" end="5"/>
                                            </p:txEl>
                                          </p:spTgt>
                                        </p:tgtEl>
                                        <p:attrNameLst>
                                          <p:attrName>ppt_y</p:attrName>
                                        </p:attrNameLst>
                                      </p:cBhvr>
                                      <p:tavLst>
                                        <p:tav tm="0">
                                          <p:val>
                                            <p:strVal val="#ppt_y"/>
                                          </p:val>
                                        </p:tav>
                                        <p:tav tm="100000">
                                          <p:val>
                                            <p:strVal val="#ppt_y"/>
                                          </p:val>
                                        </p:tav>
                                      </p:tavLst>
                                    </p:anim>
                                    <p:anim calcmode="lin" valueType="num">
                                      <p:cBhvr>
                                        <p:cTn id="49" dur="500" fill="hold"/>
                                        <p:tgtEl>
                                          <p:spTgt spid="1510403">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151040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1510403">
                                            <p:txEl>
                                              <p:pRg st="6" end="6"/>
                                            </p:txEl>
                                          </p:spTgt>
                                        </p:tgtEl>
                                        <p:attrNameLst>
                                          <p:attrName>style.visibility</p:attrName>
                                        </p:attrNameLst>
                                      </p:cBhvr>
                                      <p:to>
                                        <p:strVal val="visible"/>
                                      </p:to>
                                    </p:set>
                                    <p:anim calcmode="lin" valueType="num">
                                      <p:cBhvr>
                                        <p:cTn id="55" dur="500" fill="hold"/>
                                        <p:tgtEl>
                                          <p:spTgt spid="1510403">
                                            <p:txEl>
                                              <p:pRg st="6" end="6"/>
                                            </p:txEl>
                                          </p:spTgt>
                                        </p:tgtEl>
                                        <p:attrNameLst>
                                          <p:attrName>ppt_x</p:attrName>
                                        </p:attrNameLst>
                                      </p:cBhvr>
                                      <p:tavLst>
                                        <p:tav tm="0">
                                          <p:val>
                                            <p:strVal val="#ppt_x-#ppt_w/2"/>
                                          </p:val>
                                        </p:tav>
                                        <p:tav tm="100000">
                                          <p:val>
                                            <p:strVal val="#ppt_x"/>
                                          </p:val>
                                        </p:tav>
                                      </p:tavLst>
                                    </p:anim>
                                    <p:anim calcmode="lin" valueType="num">
                                      <p:cBhvr>
                                        <p:cTn id="56" dur="500" fill="hold"/>
                                        <p:tgtEl>
                                          <p:spTgt spid="1510403">
                                            <p:txEl>
                                              <p:pRg st="6" end="6"/>
                                            </p:txEl>
                                          </p:spTgt>
                                        </p:tgtEl>
                                        <p:attrNameLst>
                                          <p:attrName>ppt_y</p:attrName>
                                        </p:attrNameLst>
                                      </p:cBhvr>
                                      <p:tavLst>
                                        <p:tav tm="0">
                                          <p:val>
                                            <p:strVal val="#ppt_y"/>
                                          </p:val>
                                        </p:tav>
                                        <p:tav tm="100000">
                                          <p:val>
                                            <p:strVal val="#ppt_y"/>
                                          </p:val>
                                        </p:tav>
                                      </p:tavLst>
                                    </p:anim>
                                    <p:anim calcmode="lin" valueType="num">
                                      <p:cBhvr>
                                        <p:cTn id="57" dur="500" fill="hold"/>
                                        <p:tgtEl>
                                          <p:spTgt spid="1510403">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151040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5" fill="hold" grpId="0" nodeType="clickEffect">
                                  <p:stCondLst>
                                    <p:cond delay="0"/>
                                  </p:stCondLst>
                                  <p:childTnLst>
                                    <p:set>
                                      <p:cBhvr>
                                        <p:cTn id="62" dur="1" fill="hold">
                                          <p:stCondLst>
                                            <p:cond delay="0"/>
                                          </p:stCondLst>
                                        </p:cTn>
                                        <p:tgtEl>
                                          <p:spTgt spid="1510404"/>
                                        </p:tgtEl>
                                        <p:attrNameLst>
                                          <p:attrName>style.visibility</p:attrName>
                                        </p:attrNameLst>
                                      </p:cBhvr>
                                      <p:to>
                                        <p:strVal val="visible"/>
                                      </p:to>
                                    </p:set>
                                    <p:animEffect transition="in" filter="blinds(vertical)">
                                      <p:cBhvr>
                                        <p:cTn id="63" dur="500"/>
                                        <p:tgtEl>
                                          <p:spTgt spid="1510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0403" grpId="0" build="p" autoUpdateAnimBg="0"/>
      <p:bldP spid="1510402" grpId="0" autoUpdateAnimBg="0"/>
      <p:bldP spid="1510404" grpId="0" animBg="1"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67CE1F5-5059-4593-9D55-82B7F03610DE}" type="slidenum">
              <a:rPr lang="en-US"/>
              <a:pPr/>
              <a:t>89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47618" name="Rectangle 2"/>
          <p:cNvSpPr>
            <a:spLocks noGrp="1" noChangeArrowheads="1"/>
          </p:cNvSpPr>
          <p:nvPr>
            <p:ph type="title"/>
          </p:nvPr>
        </p:nvSpPr>
        <p:spPr/>
        <p:txBody>
          <a:bodyPr/>
          <a:lstStyle/>
          <a:p>
            <a:r>
              <a:rPr lang="en-US"/>
              <a:t>document.writeln()</a:t>
            </a:r>
          </a:p>
        </p:txBody>
      </p:sp>
      <p:sp>
        <p:nvSpPr>
          <p:cNvPr id="1647619" name="Rectangle 3"/>
          <p:cNvSpPr>
            <a:spLocks noGrp="1" noChangeArrowheads="1"/>
          </p:cNvSpPr>
          <p:nvPr>
            <p:ph type="body" idx="1"/>
          </p:nvPr>
        </p:nvSpPr>
        <p:spPr>
          <a:xfrm>
            <a:off x="685800" y="1447800"/>
            <a:ext cx="8229600" cy="5410200"/>
          </a:xfrm>
        </p:spPr>
        <p:txBody>
          <a:bodyPr/>
          <a:lstStyle/>
          <a:p>
            <a:r>
              <a:rPr lang="en-US">
                <a:solidFill>
                  <a:srgbClr val="99FF99"/>
                </a:solidFill>
              </a:rPr>
              <a:t>document.writeln(parm)</a:t>
            </a:r>
            <a:r>
              <a:rPr lang="en-US"/>
              <a:t> is used to dynamically output text into the page as it loads into the browser. </a:t>
            </a:r>
          </a:p>
          <a:p>
            <a:r>
              <a:rPr lang="en-US"/>
              <a:t>Three types of parameters:</a:t>
            </a:r>
          </a:p>
          <a:p>
            <a:pPr lvl="1"/>
            <a:r>
              <a:rPr lang="en-US"/>
              <a:t>Text and/or html within quotes.</a:t>
            </a:r>
          </a:p>
          <a:p>
            <a:pPr>
              <a:buFontTx/>
              <a:buNone/>
            </a:pPr>
            <a:r>
              <a:rPr lang="en-US" sz="2400">
                <a:solidFill>
                  <a:srgbClr val="99FF99"/>
                </a:solidFill>
              </a:rPr>
              <a:t>		document.writeln(</a:t>
            </a:r>
            <a:r>
              <a:rPr lang="en-US" sz="2400">
                <a:solidFill>
                  <a:srgbClr val="33CC33"/>
                </a:solidFill>
              </a:rPr>
              <a:t>‘With an exchange rate of  ’</a:t>
            </a:r>
            <a:r>
              <a:rPr lang="en-US" sz="2400">
                <a:solidFill>
                  <a:srgbClr val="99FF99"/>
                </a:solidFill>
              </a:rPr>
              <a:t>);</a:t>
            </a:r>
          </a:p>
          <a:p>
            <a:pPr lvl="1"/>
            <a:r>
              <a:rPr lang="en-US"/>
              <a:t>Variables, not in quotes.</a:t>
            </a:r>
            <a:endParaRPr lang="en-US">
              <a:solidFill>
                <a:srgbClr val="FF0000"/>
              </a:solidFill>
            </a:endParaRPr>
          </a:p>
          <a:p>
            <a:pPr>
              <a:buFontTx/>
              <a:buNone/>
            </a:pPr>
            <a:r>
              <a:rPr lang="en-US" sz="2400">
                <a:solidFill>
                  <a:srgbClr val="99FF99"/>
                </a:solidFill>
              </a:rPr>
              <a:t>		document.writeln(</a:t>
            </a:r>
            <a:r>
              <a:rPr lang="en-US" sz="2400">
                <a:solidFill>
                  <a:srgbClr val="33CC33"/>
                </a:solidFill>
              </a:rPr>
              <a:t>irishPounds</a:t>
            </a:r>
            <a:r>
              <a:rPr lang="en-US" sz="2400">
                <a:solidFill>
                  <a:srgbClr val="99FF99"/>
                </a:solidFill>
              </a:rPr>
              <a:t>);</a:t>
            </a:r>
          </a:p>
          <a:p>
            <a:pPr lvl="1"/>
            <a:r>
              <a:rPr lang="en-US"/>
              <a:t>concatenated items (‘</a:t>
            </a:r>
            <a:r>
              <a:rPr lang="en-US" b="1">
                <a:solidFill>
                  <a:srgbClr val="33CC33"/>
                </a:solidFill>
              </a:rPr>
              <a:t>+</a:t>
            </a:r>
            <a:r>
              <a:rPr lang="en-US"/>
              <a:t>’). </a:t>
            </a:r>
            <a:r>
              <a:rPr lang="en-US" sz="2000">
                <a:solidFill>
                  <a:srgbClr val="99FF99"/>
                </a:solidFill>
              </a:rPr>
              <a:t>		document.writeln(americanDollars </a:t>
            </a:r>
            <a:r>
              <a:rPr lang="en-US" sz="2000" b="1">
                <a:solidFill>
                  <a:srgbClr val="33CC33"/>
                </a:solidFill>
              </a:rPr>
              <a:t>+</a:t>
            </a:r>
            <a:r>
              <a:rPr lang="en-US" sz="2000">
                <a:solidFill>
                  <a:srgbClr val="99FF99"/>
                </a:solidFill>
              </a:rPr>
              <a:t> ‘ American dollars.’);</a:t>
            </a:r>
          </a:p>
          <a:p>
            <a:pPr algn="ctr">
              <a:buFontTx/>
              <a:buNone/>
            </a:pPr>
            <a:endParaRPr lang="en-US" sz="2000">
              <a:solidFill>
                <a:srgbClr val="99FF99"/>
              </a:solidFill>
            </a:endParaRPr>
          </a:p>
          <a:p>
            <a:pPr lvl="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647618"/>
                                        </p:tgtEl>
                                        <p:attrNameLst>
                                          <p:attrName>style.visibility</p:attrName>
                                        </p:attrNameLst>
                                      </p:cBhvr>
                                      <p:to>
                                        <p:strVal val="visible"/>
                                      </p:to>
                                    </p:set>
                                    <p:anim calcmode="lin" valueType="num">
                                      <p:cBhvr>
                                        <p:cTn id="7" dur="500" fill="hold"/>
                                        <p:tgtEl>
                                          <p:spTgt spid="1647618"/>
                                        </p:tgtEl>
                                        <p:attrNameLst>
                                          <p:attrName>ppt_x</p:attrName>
                                        </p:attrNameLst>
                                      </p:cBhvr>
                                      <p:tavLst>
                                        <p:tav tm="0">
                                          <p:val>
                                            <p:strVal val="#ppt_x+#ppt_w/2"/>
                                          </p:val>
                                        </p:tav>
                                        <p:tav tm="100000">
                                          <p:val>
                                            <p:strVal val="#ppt_x"/>
                                          </p:val>
                                        </p:tav>
                                      </p:tavLst>
                                    </p:anim>
                                    <p:anim calcmode="lin" valueType="num">
                                      <p:cBhvr>
                                        <p:cTn id="8" dur="500" fill="hold"/>
                                        <p:tgtEl>
                                          <p:spTgt spid="1647618"/>
                                        </p:tgtEl>
                                        <p:attrNameLst>
                                          <p:attrName>ppt_y</p:attrName>
                                        </p:attrNameLst>
                                      </p:cBhvr>
                                      <p:tavLst>
                                        <p:tav tm="0">
                                          <p:val>
                                            <p:strVal val="#ppt_y"/>
                                          </p:val>
                                        </p:tav>
                                        <p:tav tm="100000">
                                          <p:val>
                                            <p:strVal val="#ppt_y"/>
                                          </p:val>
                                        </p:tav>
                                      </p:tavLst>
                                    </p:anim>
                                    <p:anim calcmode="lin" valueType="num">
                                      <p:cBhvr>
                                        <p:cTn id="9" dur="500" fill="hold"/>
                                        <p:tgtEl>
                                          <p:spTgt spid="1647618"/>
                                        </p:tgtEl>
                                        <p:attrNameLst>
                                          <p:attrName>ppt_w</p:attrName>
                                        </p:attrNameLst>
                                      </p:cBhvr>
                                      <p:tavLst>
                                        <p:tav tm="0">
                                          <p:val>
                                            <p:fltVal val="0"/>
                                          </p:val>
                                        </p:tav>
                                        <p:tav tm="100000">
                                          <p:val>
                                            <p:strVal val="#ppt_w"/>
                                          </p:val>
                                        </p:tav>
                                      </p:tavLst>
                                    </p:anim>
                                    <p:anim calcmode="lin" valueType="num">
                                      <p:cBhvr>
                                        <p:cTn id="10" dur="500" fill="hold"/>
                                        <p:tgtEl>
                                          <p:spTgt spid="1647618"/>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647619">
                                            <p:txEl>
                                              <p:pRg st="0" end="0"/>
                                            </p:txEl>
                                          </p:spTgt>
                                        </p:tgtEl>
                                        <p:attrNameLst>
                                          <p:attrName>style.visibility</p:attrName>
                                        </p:attrNameLst>
                                      </p:cBhvr>
                                      <p:to>
                                        <p:strVal val="visible"/>
                                      </p:to>
                                    </p:set>
                                    <p:anim calcmode="lin" valueType="num">
                                      <p:cBhvr>
                                        <p:cTn id="15" dur="500" fill="hold"/>
                                        <p:tgtEl>
                                          <p:spTgt spid="1647619">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647619">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64761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64761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647619">
                                            <p:txEl>
                                              <p:pRg st="1" end="1"/>
                                            </p:txEl>
                                          </p:spTgt>
                                        </p:tgtEl>
                                        <p:attrNameLst>
                                          <p:attrName>style.visibility</p:attrName>
                                        </p:attrNameLst>
                                      </p:cBhvr>
                                      <p:to>
                                        <p:strVal val="visible"/>
                                      </p:to>
                                    </p:set>
                                    <p:anim calcmode="lin" valueType="num">
                                      <p:cBhvr>
                                        <p:cTn id="23" dur="500" fill="hold"/>
                                        <p:tgtEl>
                                          <p:spTgt spid="1647619">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647619">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647619">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64761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647619">
                                            <p:txEl>
                                              <p:pRg st="2" end="2"/>
                                            </p:txEl>
                                          </p:spTgt>
                                        </p:tgtEl>
                                        <p:attrNameLst>
                                          <p:attrName>style.visibility</p:attrName>
                                        </p:attrNameLst>
                                      </p:cBhvr>
                                      <p:to>
                                        <p:strVal val="visible"/>
                                      </p:to>
                                    </p:set>
                                    <p:anim calcmode="lin" valueType="num">
                                      <p:cBhvr>
                                        <p:cTn id="31" dur="500" fill="hold"/>
                                        <p:tgtEl>
                                          <p:spTgt spid="1647619">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647619">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647619">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64761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647619">
                                            <p:txEl>
                                              <p:pRg st="3" end="3"/>
                                            </p:txEl>
                                          </p:spTgt>
                                        </p:tgtEl>
                                        <p:attrNameLst>
                                          <p:attrName>style.visibility</p:attrName>
                                        </p:attrNameLst>
                                      </p:cBhvr>
                                      <p:to>
                                        <p:strVal val="visible"/>
                                      </p:to>
                                    </p:set>
                                    <p:anim calcmode="lin" valueType="num">
                                      <p:cBhvr>
                                        <p:cTn id="39" dur="500" fill="hold"/>
                                        <p:tgtEl>
                                          <p:spTgt spid="1647619">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647619">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647619">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647619">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647619">
                                            <p:txEl>
                                              <p:pRg st="4" end="4"/>
                                            </p:txEl>
                                          </p:spTgt>
                                        </p:tgtEl>
                                        <p:attrNameLst>
                                          <p:attrName>style.visibility</p:attrName>
                                        </p:attrNameLst>
                                      </p:cBhvr>
                                      <p:to>
                                        <p:strVal val="visible"/>
                                      </p:to>
                                    </p:set>
                                    <p:anim calcmode="lin" valueType="num">
                                      <p:cBhvr>
                                        <p:cTn id="47" dur="500" fill="hold"/>
                                        <p:tgtEl>
                                          <p:spTgt spid="1647619">
                                            <p:txEl>
                                              <p:pRg st="4" end="4"/>
                                            </p:txEl>
                                          </p:spTgt>
                                        </p:tgtEl>
                                        <p:attrNameLst>
                                          <p:attrName>ppt_x</p:attrName>
                                        </p:attrNameLst>
                                      </p:cBhvr>
                                      <p:tavLst>
                                        <p:tav tm="0">
                                          <p:val>
                                            <p:strVal val="#ppt_x-#ppt_w/2"/>
                                          </p:val>
                                        </p:tav>
                                        <p:tav tm="100000">
                                          <p:val>
                                            <p:strVal val="#ppt_x"/>
                                          </p:val>
                                        </p:tav>
                                      </p:tavLst>
                                    </p:anim>
                                    <p:anim calcmode="lin" valueType="num">
                                      <p:cBhvr>
                                        <p:cTn id="48" dur="500" fill="hold"/>
                                        <p:tgtEl>
                                          <p:spTgt spid="1647619">
                                            <p:txEl>
                                              <p:pRg st="4" end="4"/>
                                            </p:txEl>
                                          </p:spTgt>
                                        </p:tgtEl>
                                        <p:attrNameLst>
                                          <p:attrName>ppt_y</p:attrName>
                                        </p:attrNameLst>
                                      </p:cBhvr>
                                      <p:tavLst>
                                        <p:tav tm="0">
                                          <p:val>
                                            <p:strVal val="#ppt_y"/>
                                          </p:val>
                                        </p:tav>
                                        <p:tav tm="100000">
                                          <p:val>
                                            <p:strVal val="#ppt_y"/>
                                          </p:val>
                                        </p:tav>
                                      </p:tavLst>
                                    </p:anim>
                                    <p:anim calcmode="lin" valueType="num">
                                      <p:cBhvr>
                                        <p:cTn id="49" dur="500" fill="hold"/>
                                        <p:tgtEl>
                                          <p:spTgt spid="1647619">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1647619">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1647619">
                                            <p:txEl>
                                              <p:pRg st="5" end="5"/>
                                            </p:txEl>
                                          </p:spTgt>
                                        </p:tgtEl>
                                        <p:attrNameLst>
                                          <p:attrName>style.visibility</p:attrName>
                                        </p:attrNameLst>
                                      </p:cBhvr>
                                      <p:to>
                                        <p:strVal val="visible"/>
                                      </p:to>
                                    </p:set>
                                    <p:anim calcmode="lin" valueType="num">
                                      <p:cBhvr>
                                        <p:cTn id="55" dur="500" fill="hold"/>
                                        <p:tgtEl>
                                          <p:spTgt spid="1647619">
                                            <p:txEl>
                                              <p:pRg st="5" end="5"/>
                                            </p:txEl>
                                          </p:spTgt>
                                        </p:tgtEl>
                                        <p:attrNameLst>
                                          <p:attrName>ppt_x</p:attrName>
                                        </p:attrNameLst>
                                      </p:cBhvr>
                                      <p:tavLst>
                                        <p:tav tm="0">
                                          <p:val>
                                            <p:strVal val="#ppt_x-#ppt_w/2"/>
                                          </p:val>
                                        </p:tav>
                                        <p:tav tm="100000">
                                          <p:val>
                                            <p:strVal val="#ppt_x"/>
                                          </p:val>
                                        </p:tav>
                                      </p:tavLst>
                                    </p:anim>
                                    <p:anim calcmode="lin" valueType="num">
                                      <p:cBhvr>
                                        <p:cTn id="56" dur="500" fill="hold"/>
                                        <p:tgtEl>
                                          <p:spTgt spid="1647619">
                                            <p:txEl>
                                              <p:pRg st="5" end="5"/>
                                            </p:txEl>
                                          </p:spTgt>
                                        </p:tgtEl>
                                        <p:attrNameLst>
                                          <p:attrName>ppt_y</p:attrName>
                                        </p:attrNameLst>
                                      </p:cBhvr>
                                      <p:tavLst>
                                        <p:tav tm="0">
                                          <p:val>
                                            <p:strVal val="#ppt_y"/>
                                          </p:val>
                                        </p:tav>
                                        <p:tav tm="100000">
                                          <p:val>
                                            <p:strVal val="#ppt_y"/>
                                          </p:val>
                                        </p:tav>
                                      </p:tavLst>
                                    </p:anim>
                                    <p:anim calcmode="lin" valueType="num">
                                      <p:cBhvr>
                                        <p:cTn id="57" dur="500" fill="hold"/>
                                        <p:tgtEl>
                                          <p:spTgt spid="1647619">
                                            <p:txEl>
                                              <p:pRg st="5" end="5"/>
                                            </p:txEl>
                                          </p:spTgt>
                                        </p:tgtEl>
                                        <p:attrNameLst>
                                          <p:attrName>ppt_w</p:attrName>
                                        </p:attrNameLst>
                                      </p:cBhvr>
                                      <p:tavLst>
                                        <p:tav tm="0">
                                          <p:val>
                                            <p:fltVal val="0"/>
                                          </p:val>
                                        </p:tav>
                                        <p:tav tm="100000">
                                          <p:val>
                                            <p:strVal val="#ppt_w"/>
                                          </p:val>
                                        </p:tav>
                                      </p:tavLst>
                                    </p:anim>
                                    <p:anim calcmode="lin" valueType="num">
                                      <p:cBhvr>
                                        <p:cTn id="58" dur="500" fill="hold"/>
                                        <p:tgtEl>
                                          <p:spTgt spid="1647619">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7" presetClass="entr" presetSubtype="8" fill="hold" grpId="0" nodeType="clickEffect">
                                  <p:stCondLst>
                                    <p:cond delay="0"/>
                                  </p:stCondLst>
                                  <p:childTnLst>
                                    <p:set>
                                      <p:cBhvr>
                                        <p:cTn id="62" dur="1" fill="hold">
                                          <p:stCondLst>
                                            <p:cond delay="0"/>
                                          </p:stCondLst>
                                        </p:cTn>
                                        <p:tgtEl>
                                          <p:spTgt spid="1647619">
                                            <p:txEl>
                                              <p:pRg st="6" end="6"/>
                                            </p:txEl>
                                          </p:spTgt>
                                        </p:tgtEl>
                                        <p:attrNameLst>
                                          <p:attrName>style.visibility</p:attrName>
                                        </p:attrNameLst>
                                      </p:cBhvr>
                                      <p:to>
                                        <p:strVal val="visible"/>
                                      </p:to>
                                    </p:set>
                                    <p:anim calcmode="lin" valueType="num">
                                      <p:cBhvr>
                                        <p:cTn id="63" dur="500" fill="hold"/>
                                        <p:tgtEl>
                                          <p:spTgt spid="1647619">
                                            <p:txEl>
                                              <p:pRg st="6" end="6"/>
                                            </p:txEl>
                                          </p:spTgt>
                                        </p:tgtEl>
                                        <p:attrNameLst>
                                          <p:attrName>ppt_x</p:attrName>
                                        </p:attrNameLst>
                                      </p:cBhvr>
                                      <p:tavLst>
                                        <p:tav tm="0">
                                          <p:val>
                                            <p:strVal val="#ppt_x-#ppt_w/2"/>
                                          </p:val>
                                        </p:tav>
                                        <p:tav tm="100000">
                                          <p:val>
                                            <p:strVal val="#ppt_x"/>
                                          </p:val>
                                        </p:tav>
                                      </p:tavLst>
                                    </p:anim>
                                    <p:anim calcmode="lin" valueType="num">
                                      <p:cBhvr>
                                        <p:cTn id="64" dur="500" fill="hold"/>
                                        <p:tgtEl>
                                          <p:spTgt spid="1647619">
                                            <p:txEl>
                                              <p:pRg st="6" end="6"/>
                                            </p:txEl>
                                          </p:spTgt>
                                        </p:tgtEl>
                                        <p:attrNameLst>
                                          <p:attrName>ppt_y</p:attrName>
                                        </p:attrNameLst>
                                      </p:cBhvr>
                                      <p:tavLst>
                                        <p:tav tm="0">
                                          <p:val>
                                            <p:strVal val="#ppt_y"/>
                                          </p:val>
                                        </p:tav>
                                        <p:tav tm="100000">
                                          <p:val>
                                            <p:strVal val="#ppt_y"/>
                                          </p:val>
                                        </p:tav>
                                      </p:tavLst>
                                    </p:anim>
                                    <p:anim calcmode="lin" valueType="num">
                                      <p:cBhvr>
                                        <p:cTn id="65" dur="500" fill="hold"/>
                                        <p:tgtEl>
                                          <p:spTgt spid="1647619">
                                            <p:txEl>
                                              <p:pRg st="6" end="6"/>
                                            </p:txEl>
                                          </p:spTgt>
                                        </p:tgtEl>
                                        <p:attrNameLst>
                                          <p:attrName>ppt_w</p:attrName>
                                        </p:attrNameLst>
                                      </p:cBhvr>
                                      <p:tavLst>
                                        <p:tav tm="0">
                                          <p:val>
                                            <p:fltVal val="0"/>
                                          </p:val>
                                        </p:tav>
                                        <p:tav tm="100000">
                                          <p:val>
                                            <p:strVal val="#ppt_w"/>
                                          </p:val>
                                        </p:tav>
                                      </p:tavLst>
                                    </p:anim>
                                    <p:anim calcmode="lin" valueType="num">
                                      <p:cBhvr>
                                        <p:cTn id="66" dur="500" fill="hold"/>
                                        <p:tgtEl>
                                          <p:spTgt spid="1647619">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7618" grpId="0" autoUpdateAnimBg="0"/>
      <p:bldP spid="1647619"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81312E43-2353-4188-AC03-902D5989AC50}" type="slidenum">
              <a:rPr lang="en-US"/>
              <a:pPr/>
              <a:t>9</a:t>
            </a:fld>
            <a:endParaRPr lang="en-US"/>
          </a:p>
        </p:txBody>
      </p:sp>
      <p:sp>
        <p:nvSpPr>
          <p:cNvPr id="6" name="Footer Placeholder 4"/>
          <p:cNvSpPr>
            <a:spLocks noGrp="1"/>
          </p:cNvSpPr>
          <p:nvPr>
            <p:ph type="ftr" sz="quarter" idx="11"/>
          </p:nvPr>
        </p:nvSpPr>
        <p:spPr/>
        <p:txBody>
          <a:bodyPr/>
          <a:lstStyle/>
          <a:p>
            <a:r>
              <a:rPr lang="en-US"/>
              <a:t>copyright Penny McIntire, 2007</a:t>
            </a:r>
          </a:p>
        </p:txBody>
      </p:sp>
      <p:sp>
        <p:nvSpPr>
          <p:cNvPr id="1678340" name="Rectangle 4"/>
          <p:cNvSpPr>
            <a:spLocks noGrp="1" noChangeArrowheads="1"/>
          </p:cNvSpPr>
          <p:nvPr>
            <p:ph type="title"/>
          </p:nvPr>
        </p:nvSpPr>
        <p:spPr/>
        <p:txBody>
          <a:bodyPr/>
          <a:lstStyle/>
          <a:p>
            <a:r>
              <a:rPr lang="en-US"/>
              <a:t>JavaScript Syntax</a:t>
            </a:r>
          </a:p>
        </p:txBody>
      </p:sp>
      <p:sp>
        <p:nvSpPr>
          <p:cNvPr id="1678341" name="Rectangle 5"/>
          <p:cNvSpPr>
            <a:spLocks noGrp="1" noChangeArrowheads="1"/>
          </p:cNvSpPr>
          <p:nvPr>
            <p:ph type="body" idx="1"/>
          </p:nvPr>
        </p:nvSpPr>
        <p:spPr>
          <a:xfrm>
            <a:off x="685800" y="1447800"/>
            <a:ext cx="7772400" cy="1447800"/>
          </a:xfrm>
        </p:spPr>
        <p:txBody>
          <a:bodyPr/>
          <a:lstStyle/>
          <a:p>
            <a:pPr>
              <a:lnSpc>
                <a:spcPct val="80000"/>
              </a:lnSpc>
            </a:pPr>
            <a:r>
              <a:rPr lang="en-US" sz="2400"/>
              <a:t>First, let’s look at some JavaScript...</a:t>
            </a:r>
          </a:p>
          <a:p>
            <a:pPr>
              <a:lnSpc>
                <a:spcPct val="80000"/>
              </a:lnSpc>
            </a:pPr>
            <a:endParaRPr lang="en-US" sz="2400"/>
          </a:p>
          <a:p>
            <a:pPr>
              <a:lnSpc>
                <a:spcPct val="80000"/>
              </a:lnSpc>
            </a:pPr>
            <a:endParaRPr lang="en-US" sz="2400"/>
          </a:p>
          <a:p>
            <a:pPr>
              <a:lnSpc>
                <a:spcPct val="80000"/>
              </a:lnSpc>
              <a:buFontTx/>
              <a:buNone/>
            </a:pPr>
            <a:r>
              <a:rPr lang="en-US" sz="1600"/>
              <a:t>				</a:t>
            </a:r>
          </a:p>
        </p:txBody>
      </p:sp>
      <p:sp>
        <p:nvSpPr>
          <p:cNvPr id="1678342" name="Text Box 6"/>
          <p:cNvSpPr txBox="1">
            <a:spLocks noChangeArrowheads="1"/>
          </p:cNvSpPr>
          <p:nvPr/>
        </p:nvSpPr>
        <p:spPr bwMode="auto">
          <a:xfrm>
            <a:off x="2057400" y="4191000"/>
            <a:ext cx="2895600" cy="93186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857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lnSpc>
                <a:spcPct val="80000"/>
              </a:lnSpc>
              <a:spcBef>
                <a:spcPct val="20000"/>
              </a:spcBef>
              <a:buClr>
                <a:schemeClr val="accent1"/>
              </a:buClr>
            </a:pPr>
            <a:r>
              <a:rPr lang="en-US">
                <a:solidFill>
                  <a:schemeClr val="tx1"/>
                </a:solidFill>
              </a:rPr>
              <a:t>(js01.html)</a:t>
            </a:r>
          </a:p>
          <a:p>
            <a:pPr>
              <a:spcBef>
                <a:spcPct val="5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783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834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B8656B2-4500-4530-B125-B4D21CF95A59}" type="slidenum">
              <a:rPr lang="en-US"/>
              <a:pPr/>
              <a:t>90</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48642" name="Rectangle 2"/>
          <p:cNvSpPr>
            <a:spLocks noGrp="1" noChangeArrowheads="1"/>
          </p:cNvSpPr>
          <p:nvPr>
            <p:ph type="title"/>
          </p:nvPr>
        </p:nvSpPr>
        <p:spPr/>
        <p:txBody>
          <a:bodyPr/>
          <a:lstStyle/>
          <a:p>
            <a:r>
              <a:rPr lang="en-US" dirty="0" err="1" smtClean="0"/>
              <a:t>innerHTML</a:t>
            </a:r>
            <a:r>
              <a:rPr lang="en-US" dirty="0" smtClean="0"/>
              <a:t> </a:t>
            </a:r>
            <a:endParaRPr lang="en-US" dirty="0"/>
          </a:p>
        </p:txBody>
      </p:sp>
      <p:sp>
        <p:nvSpPr>
          <p:cNvPr id="1648643" name="Rectangle 3"/>
          <p:cNvSpPr>
            <a:spLocks noGrp="1" noChangeArrowheads="1"/>
          </p:cNvSpPr>
          <p:nvPr>
            <p:ph type="body" idx="1"/>
          </p:nvPr>
        </p:nvSpPr>
        <p:spPr/>
        <p:txBody>
          <a:bodyPr/>
          <a:lstStyle/>
          <a:p>
            <a:r>
              <a:rPr lang="en-US" dirty="0" smtClean="0"/>
              <a:t>Allows you to access and manipulate the HTML inside of an HTML container.</a:t>
            </a:r>
          </a:p>
          <a:p>
            <a:pPr marL="0" indent="0">
              <a:buNone/>
            </a:pPr>
            <a:r>
              <a:rPr lang="en-US" sz="2400" dirty="0" smtClean="0">
                <a:solidFill>
                  <a:srgbClr val="99FF99"/>
                </a:solidFill>
              </a:rPr>
              <a:t>	</a:t>
            </a:r>
            <a:r>
              <a:rPr lang="en-US" sz="2400" dirty="0" err="1" smtClean="0">
                <a:solidFill>
                  <a:srgbClr val="99FF99"/>
                </a:solidFill>
              </a:rPr>
              <a:t>var</a:t>
            </a:r>
            <a:r>
              <a:rPr lang="en-US" sz="2400" dirty="0" smtClean="0">
                <a:solidFill>
                  <a:srgbClr val="99FF99"/>
                </a:solidFill>
              </a:rPr>
              <a:t> </a:t>
            </a:r>
            <a:r>
              <a:rPr lang="en-US" sz="2400" dirty="0">
                <a:solidFill>
                  <a:srgbClr val="99FF99"/>
                </a:solidFill>
              </a:rPr>
              <a:t>x=</a:t>
            </a:r>
            <a:r>
              <a:rPr lang="en-US" sz="2400" dirty="0" err="1">
                <a:solidFill>
                  <a:srgbClr val="99FF99"/>
                </a:solidFill>
              </a:rPr>
              <a:t>document.getElementById</a:t>
            </a:r>
            <a:r>
              <a:rPr lang="en-US" sz="2400" dirty="0">
                <a:solidFill>
                  <a:srgbClr val="99FF99"/>
                </a:solidFill>
              </a:rPr>
              <a:t>("</a:t>
            </a:r>
            <a:r>
              <a:rPr lang="en-US" sz="2400" dirty="0" err="1">
                <a:solidFill>
                  <a:srgbClr val="99FF99"/>
                </a:solidFill>
              </a:rPr>
              <a:t>myHeader</a:t>
            </a:r>
            <a:r>
              <a:rPr lang="en-US" sz="2400" dirty="0" smtClean="0">
                <a:solidFill>
                  <a:srgbClr val="99FF99"/>
                </a:solidFill>
              </a:rPr>
              <a:t>");</a:t>
            </a:r>
          </a:p>
          <a:p>
            <a:pPr marL="0" indent="0">
              <a:buNone/>
            </a:pPr>
            <a:r>
              <a:rPr lang="en-US" sz="2400" dirty="0" smtClean="0">
                <a:solidFill>
                  <a:srgbClr val="99FF99"/>
                </a:solidFill>
              </a:rPr>
              <a:t>	alert(</a:t>
            </a:r>
            <a:r>
              <a:rPr lang="en-US" sz="2400" dirty="0" err="1" smtClean="0">
                <a:solidFill>
                  <a:srgbClr val="99FF99"/>
                </a:solidFill>
              </a:rPr>
              <a:t>x.innerHTML</a:t>
            </a:r>
            <a:r>
              <a:rPr lang="en-US" sz="2400" dirty="0">
                <a:solidFill>
                  <a:srgbClr val="99FF99"/>
                </a:solidFill>
              </a:rPr>
              <a:t>);</a:t>
            </a:r>
          </a:p>
          <a:p>
            <a:pPr marL="0" indent="0">
              <a:buNone/>
            </a:pPr>
            <a:r>
              <a:rPr lang="en-US" sz="2400" dirty="0" smtClean="0">
                <a:solidFill>
                  <a:srgbClr val="99FF99"/>
                </a:solidFill>
              </a:rPr>
              <a:t>	…</a:t>
            </a:r>
            <a:endParaRPr lang="en-US" sz="2400" dirty="0">
              <a:solidFill>
                <a:srgbClr val="99FF99"/>
              </a:solidFill>
            </a:endParaRPr>
          </a:p>
          <a:p>
            <a:pPr marL="0" indent="0">
              <a:buNone/>
            </a:pPr>
            <a:r>
              <a:rPr lang="en-US" sz="2400" dirty="0" smtClean="0">
                <a:solidFill>
                  <a:srgbClr val="99FF99"/>
                </a:solidFill>
              </a:rPr>
              <a:t>	&lt;</a:t>
            </a:r>
            <a:r>
              <a:rPr lang="en-US" sz="2400" dirty="0">
                <a:solidFill>
                  <a:srgbClr val="99FF99"/>
                </a:solidFill>
              </a:rPr>
              <a:t>h1 id="</a:t>
            </a:r>
            <a:r>
              <a:rPr lang="en-US" sz="2400" dirty="0" err="1">
                <a:solidFill>
                  <a:srgbClr val="99FF99"/>
                </a:solidFill>
              </a:rPr>
              <a:t>myHeader</a:t>
            </a:r>
            <a:r>
              <a:rPr lang="en-US" sz="2400" dirty="0">
                <a:solidFill>
                  <a:srgbClr val="99FF99"/>
                </a:solidFill>
              </a:rPr>
              <a:t>"&gt;Click </a:t>
            </a:r>
            <a:r>
              <a:rPr lang="en-US" sz="2400" dirty="0">
                <a:solidFill>
                  <a:srgbClr val="99FF99"/>
                </a:solidFill>
              </a:rPr>
              <a:t>me!&lt;/h1</a:t>
            </a:r>
            <a:r>
              <a:rPr lang="en-US" sz="2400" dirty="0">
                <a:solidFill>
                  <a:srgbClr val="99FF99"/>
                </a:solidFill>
              </a:rPr>
              <a:t>&gt;</a:t>
            </a:r>
          </a:p>
          <a:p>
            <a:r>
              <a:rPr lang="en-US" dirty="0"/>
              <a:t>The alert will display </a:t>
            </a:r>
            <a:r>
              <a:rPr lang="en-US" dirty="0" smtClean="0"/>
              <a:t>"Click </a:t>
            </a:r>
            <a:r>
              <a:rPr lang="en-US" dirty="0"/>
              <a:t>me!"</a:t>
            </a:r>
            <a:endParaRPr lang="en-US" dirty="0"/>
          </a:p>
        </p:txBody>
      </p:sp>
    </p:spTree>
    <p:extLst>
      <p:ext uri="{BB962C8B-B14F-4D97-AF65-F5344CB8AC3E}">
        <p14:creationId xmlns:p14="http://schemas.microsoft.com/office/powerpoint/2010/main" val="316245953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B8656B2-4500-4530-B125-B4D21CF95A59}" type="slidenum">
              <a:rPr lang="en-US"/>
              <a:pPr/>
              <a:t>91</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48642" name="Rectangle 2"/>
          <p:cNvSpPr>
            <a:spLocks noGrp="1" noChangeArrowheads="1"/>
          </p:cNvSpPr>
          <p:nvPr>
            <p:ph type="title"/>
          </p:nvPr>
        </p:nvSpPr>
        <p:spPr/>
        <p:txBody>
          <a:bodyPr/>
          <a:lstStyle/>
          <a:p>
            <a:r>
              <a:rPr lang="en-US"/>
              <a:t>document.writeln() </a:t>
            </a:r>
          </a:p>
        </p:txBody>
      </p:sp>
      <p:sp>
        <p:nvSpPr>
          <p:cNvPr id="1648643" name="Rectangle 3"/>
          <p:cNvSpPr>
            <a:spLocks noGrp="1" noChangeArrowheads="1"/>
          </p:cNvSpPr>
          <p:nvPr>
            <p:ph type="body" idx="1"/>
          </p:nvPr>
        </p:nvSpPr>
        <p:spPr/>
        <p:txBody>
          <a:bodyPr/>
          <a:lstStyle/>
          <a:p>
            <a:r>
              <a:rPr lang="en-US"/>
              <a:t>Let’s look at how this actually writes to the page from each line…</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49666" name="Rectangle 1026"/>
          <p:cNvSpPr>
            <a:spLocks noGrp="1" noChangeArrowheads="1"/>
          </p:cNvSpPr>
          <p:nvPr>
            <p:ph type="body" idx="1"/>
          </p:nvPr>
        </p:nvSpPr>
        <p:spPr>
          <a:xfrm>
            <a:off x="0" y="609600"/>
            <a:ext cx="8991600" cy="5410200"/>
          </a:xfrm>
        </p:spPr>
        <p:txBody>
          <a:bodyPr/>
          <a:lstStyle/>
          <a:p>
            <a:pPr>
              <a:buFontTx/>
              <a:buNone/>
            </a:pPr>
            <a:r>
              <a:rPr lang="en-US" sz="2000">
                <a:solidFill>
                  <a:srgbClr val="99FF99"/>
                </a:solidFill>
              </a:rPr>
              <a:t>	document.writeln(‘With an exchange rate of ’ + exchangeRate + ‘, &lt;br&gt;’);</a:t>
            </a:r>
          </a:p>
          <a:p>
            <a:pPr>
              <a:buFontTx/>
              <a:buNone/>
            </a:pPr>
            <a:endParaRPr lang="en-US" sz="2000">
              <a:solidFill>
                <a:srgbClr val="99FF99"/>
              </a:solidFill>
            </a:endParaRPr>
          </a:p>
          <a:p>
            <a:pPr>
              <a:buFontTx/>
              <a:buNone/>
            </a:pPr>
            <a:endParaRPr lang="en-US" sz="2000">
              <a:solidFill>
                <a:srgbClr val="99FF99"/>
              </a:solidFill>
            </a:endParaRPr>
          </a:p>
          <a:p>
            <a:pPr>
              <a:buFontTx/>
              <a:buNone/>
            </a:pPr>
            <a:endParaRPr lang="en-US" sz="2000">
              <a:solidFill>
                <a:srgbClr val="99FF99"/>
              </a:solidFill>
            </a:endParaRPr>
          </a:p>
          <a:p>
            <a:pPr>
              <a:buFontTx/>
              <a:buNone/>
            </a:pPr>
            <a:r>
              <a:rPr lang="en-US" sz="2000">
                <a:solidFill>
                  <a:srgbClr val="99FF99"/>
                </a:solidFill>
              </a:rPr>
              <a:t>	document.writeln(irishPounds + ‘ Irish pounds are equal to &lt;br&gt;’);</a:t>
            </a:r>
          </a:p>
          <a:p>
            <a:pPr>
              <a:buFontTx/>
              <a:buNone/>
            </a:pPr>
            <a:endParaRPr lang="en-US" sz="2000">
              <a:solidFill>
                <a:srgbClr val="99FF99"/>
              </a:solidFill>
            </a:endParaRPr>
          </a:p>
          <a:p>
            <a:pPr>
              <a:buFontTx/>
              <a:buNone/>
            </a:pPr>
            <a:endParaRPr lang="en-US" sz="2000">
              <a:solidFill>
                <a:srgbClr val="99FF99"/>
              </a:solidFill>
            </a:endParaRPr>
          </a:p>
          <a:p>
            <a:pPr>
              <a:buFontTx/>
              <a:buNone/>
            </a:pPr>
            <a:endParaRPr lang="en-US" sz="2000">
              <a:solidFill>
                <a:srgbClr val="99FF99"/>
              </a:solidFill>
            </a:endParaRPr>
          </a:p>
          <a:p>
            <a:pPr>
              <a:buFontTx/>
              <a:buNone/>
            </a:pPr>
            <a:r>
              <a:rPr lang="en-US" sz="2000">
                <a:solidFill>
                  <a:srgbClr val="99FF99"/>
                </a:solidFill>
              </a:rPr>
              <a:t>	document.writeln(americanDollars + ‘ American dollars.’);</a:t>
            </a:r>
          </a:p>
          <a:p>
            <a:pPr>
              <a:buFontTx/>
              <a:buNone/>
            </a:pPr>
            <a:endParaRPr lang="en-US" sz="2000">
              <a:solidFill>
                <a:srgbClr val="99FF99"/>
              </a:solidFill>
            </a:endParaRPr>
          </a:p>
        </p:txBody>
      </p:sp>
      <p:grpSp>
        <p:nvGrpSpPr>
          <p:cNvPr id="1649667" name="Group 1027"/>
          <p:cNvGrpSpPr>
            <a:grpSpLocks/>
          </p:cNvGrpSpPr>
          <p:nvPr/>
        </p:nvGrpSpPr>
        <p:grpSpPr bwMode="auto">
          <a:xfrm>
            <a:off x="838200" y="1066800"/>
            <a:ext cx="4495800" cy="549275"/>
            <a:chOff x="528" y="672"/>
            <a:chExt cx="2832" cy="346"/>
          </a:xfrm>
        </p:grpSpPr>
        <p:sp>
          <p:nvSpPr>
            <p:cNvPr id="1649668" name="Text Box 1028"/>
            <p:cNvSpPr txBox="1">
              <a:spLocks noChangeArrowheads="1"/>
            </p:cNvSpPr>
            <p:nvPr/>
          </p:nvSpPr>
          <p:spPr bwMode="auto">
            <a:xfrm>
              <a:off x="528" y="768"/>
              <a:ext cx="182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olidFill>
                    <a:srgbClr val="FFFF00"/>
                  </a:solidFill>
                </a:rPr>
                <a:t>With an exchange rate of</a:t>
              </a:r>
            </a:p>
          </p:txBody>
        </p:sp>
        <p:sp>
          <p:nvSpPr>
            <p:cNvPr id="1649669" name="Line 1029"/>
            <p:cNvSpPr>
              <a:spLocks noChangeShapeType="1"/>
            </p:cNvSpPr>
            <p:nvPr/>
          </p:nvSpPr>
          <p:spPr bwMode="auto">
            <a:xfrm>
              <a:off x="1632" y="672"/>
              <a:ext cx="1728"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1649670" name="Group 1030"/>
          <p:cNvGrpSpPr>
            <a:grpSpLocks/>
          </p:cNvGrpSpPr>
          <p:nvPr/>
        </p:nvGrpSpPr>
        <p:grpSpPr bwMode="auto">
          <a:xfrm>
            <a:off x="3505200" y="1066800"/>
            <a:ext cx="3962400" cy="549275"/>
            <a:chOff x="2208" y="672"/>
            <a:chExt cx="2496" cy="346"/>
          </a:xfrm>
        </p:grpSpPr>
        <p:sp>
          <p:nvSpPr>
            <p:cNvPr id="1649671" name="Text Box 1031"/>
            <p:cNvSpPr txBox="1">
              <a:spLocks noChangeArrowheads="1"/>
            </p:cNvSpPr>
            <p:nvPr/>
          </p:nvSpPr>
          <p:spPr bwMode="auto">
            <a:xfrm>
              <a:off x="2208" y="768"/>
              <a:ext cx="4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olidFill>
                    <a:srgbClr val="FFFF00"/>
                  </a:solidFill>
                </a:rPr>
                <a:t>1.25</a:t>
              </a:r>
              <a:endParaRPr lang="en-US" sz="4800" baseline="-30000">
                <a:solidFill>
                  <a:srgbClr val="FFFF00"/>
                </a:solidFill>
              </a:endParaRPr>
            </a:p>
          </p:txBody>
        </p:sp>
        <p:sp>
          <p:nvSpPr>
            <p:cNvPr id="1649672" name="Line 1032"/>
            <p:cNvSpPr>
              <a:spLocks noChangeShapeType="1"/>
            </p:cNvSpPr>
            <p:nvPr/>
          </p:nvSpPr>
          <p:spPr bwMode="auto">
            <a:xfrm>
              <a:off x="3648" y="672"/>
              <a:ext cx="1056"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1649673" name="Group 1033"/>
          <p:cNvGrpSpPr>
            <a:grpSpLocks/>
          </p:cNvGrpSpPr>
          <p:nvPr/>
        </p:nvGrpSpPr>
        <p:grpSpPr bwMode="auto">
          <a:xfrm>
            <a:off x="3962400" y="1096963"/>
            <a:ext cx="4724400" cy="579437"/>
            <a:chOff x="2496" y="672"/>
            <a:chExt cx="2976" cy="365"/>
          </a:xfrm>
        </p:grpSpPr>
        <p:sp>
          <p:nvSpPr>
            <p:cNvPr id="1649674" name="Text Box 1034"/>
            <p:cNvSpPr txBox="1">
              <a:spLocks noChangeArrowheads="1"/>
            </p:cNvSpPr>
            <p:nvPr/>
          </p:nvSpPr>
          <p:spPr bwMode="auto">
            <a:xfrm>
              <a:off x="2496" y="672"/>
              <a:ext cx="48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olidFill>
                    <a:srgbClr val="FFFF00"/>
                  </a:solidFill>
                </a:rPr>
                <a:t>, </a:t>
              </a:r>
              <a:r>
                <a:rPr lang="en-US" sz="4800" baseline="-30000">
                  <a:solidFill>
                    <a:srgbClr val="FFFF00"/>
                  </a:solidFill>
                  <a:sym typeface="Wingdings 3" pitchFamily="18" charset="2"/>
                </a:rPr>
                <a:t></a:t>
              </a:r>
              <a:endParaRPr lang="en-US" sz="4800" baseline="-30000">
                <a:solidFill>
                  <a:srgbClr val="FFFF00"/>
                </a:solidFill>
              </a:endParaRPr>
            </a:p>
          </p:txBody>
        </p:sp>
        <p:sp>
          <p:nvSpPr>
            <p:cNvPr id="1649675" name="Line 1035"/>
            <p:cNvSpPr>
              <a:spLocks noChangeShapeType="1"/>
            </p:cNvSpPr>
            <p:nvPr/>
          </p:nvSpPr>
          <p:spPr bwMode="auto">
            <a:xfrm>
              <a:off x="4896" y="672"/>
              <a:ext cx="576"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1649676" name="Group 1036"/>
          <p:cNvGrpSpPr>
            <a:grpSpLocks/>
          </p:cNvGrpSpPr>
          <p:nvPr/>
        </p:nvGrpSpPr>
        <p:grpSpPr bwMode="auto">
          <a:xfrm>
            <a:off x="914400" y="2514600"/>
            <a:ext cx="2819400" cy="609600"/>
            <a:chOff x="576" y="1584"/>
            <a:chExt cx="1776" cy="384"/>
          </a:xfrm>
        </p:grpSpPr>
        <p:sp>
          <p:nvSpPr>
            <p:cNvPr id="1649677" name="Text Box 1037"/>
            <p:cNvSpPr txBox="1">
              <a:spLocks noChangeArrowheads="1"/>
            </p:cNvSpPr>
            <p:nvPr/>
          </p:nvSpPr>
          <p:spPr bwMode="auto">
            <a:xfrm>
              <a:off x="576" y="1718"/>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olidFill>
                    <a:srgbClr val="FFFF00"/>
                  </a:solidFill>
                </a:rPr>
                <a:t>150</a:t>
              </a:r>
            </a:p>
          </p:txBody>
        </p:sp>
        <p:sp>
          <p:nvSpPr>
            <p:cNvPr id="1649678" name="Line 1038"/>
            <p:cNvSpPr>
              <a:spLocks noChangeShapeType="1"/>
            </p:cNvSpPr>
            <p:nvPr/>
          </p:nvSpPr>
          <p:spPr bwMode="auto">
            <a:xfrm>
              <a:off x="1584" y="1584"/>
              <a:ext cx="768"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1649679" name="Group 1039"/>
          <p:cNvGrpSpPr>
            <a:grpSpLocks/>
          </p:cNvGrpSpPr>
          <p:nvPr/>
        </p:nvGrpSpPr>
        <p:grpSpPr bwMode="auto">
          <a:xfrm>
            <a:off x="1447800" y="2376488"/>
            <a:ext cx="6324600" cy="823912"/>
            <a:chOff x="912" y="1497"/>
            <a:chExt cx="3984" cy="519"/>
          </a:xfrm>
        </p:grpSpPr>
        <p:sp>
          <p:nvSpPr>
            <p:cNvPr id="1649680" name="Text Box 1040"/>
            <p:cNvSpPr txBox="1">
              <a:spLocks noChangeArrowheads="1"/>
            </p:cNvSpPr>
            <p:nvPr/>
          </p:nvSpPr>
          <p:spPr bwMode="auto">
            <a:xfrm>
              <a:off x="912" y="1497"/>
              <a:ext cx="20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olidFill>
                    <a:srgbClr val="FFFF00"/>
                  </a:solidFill>
                </a:rPr>
                <a:t>Irish pounds are equal to</a:t>
              </a:r>
              <a:r>
                <a:rPr lang="en-US" sz="4800" baseline="-30000">
                  <a:solidFill>
                    <a:srgbClr val="FFFF00"/>
                  </a:solidFill>
                  <a:sym typeface="Wingdings 3" pitchFamily="18" charset="2"/>
                </a:rPr>
                <a:t></a:t>
              </a:r>
              <a:endParaRPr lang="en-US" sz="2000">
                <a:solidFill>
                  <a:srgbClr val="FFFF00"/>
                </a:solidFill>
              </a:endParaRPr>
            </a:p>
          </p:txBody>
        </p:sp>
        <p:sp>
          <p:nvSpPr>
            <p:cNvPr id="1649681" name="Line 1041"/>
            <p:cNvSpPr>
              <a:spLocks noChangeShapeType="1"/>
            </p:cNvSpPr>
            <p:nvPr/>
          </p:nvSpPr>
          <p:spPr bwMode="auto">
            <a:xfrm>
              <a:off x="2592" y="1584"/>
              <a:ext cx="2304"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1649682" name="Group 1042"/>
          <p:cNvGrpSpPr>
            <a:grpSpLocks/>
          </p:cNvGrpSpPr>
          <p:nvPr/>
        </p:nvGrpSpPr>
        <p:grpSpPr bwMode="auto">
          <a:xfrm>
            <a:off x="914400" y="4038600"/>
            <a:ext cx="3352800" cy="473075"/>
            <a:chOff x="576" y="2544"/>
            <a:chExt cx="2112" cy="298"/>
          </a:xfrm>
        </p:grpSpPr>
        <p:sp>
          <p:nvSpPr>
            <p:cNvPr id="1649683" name="Text Box 1043"/>
            <p:cNvSpPr txBox="1">
              <a:spLocks noChangeArrowheads="1"/>
            </p:cNvSpPr>
            <p:nvPr/>
          </p:nvSpPr>
          <p:spPr bwMode="auto">
            <a:xfrm>
              <a:off x="576" y="2592"/>
              <a:ext cx="48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olidFill>
                    <a:srgbClr val="FFFF00"/>
                  </a:solidFill>
                </a:rPr>
                <a:t>187.5</a:t>
              </a:r>
            </a:p>
          </p:txBody>
        </p:sp>
        <p:sp>
          <p:nvSpPr>
            <p:cNvPr id="1649684" name="Line 1044"/>
            <p:cNvSpPr>
              <a:spLocks noChangeShapeType="1"/>
            </p:cNvSpPr>
            <p:nvPr/>
          </p:nvSpPr>
          <p:spPr bwMode="auto">
            <a:xfrm>
              <a:off x="1584" y="2544"/>
              <a:ext cx="1104"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1649685" name="Group 1045"/>
          <p:cNvGrpSpPr>
            <a:grpSpLocks/>
          </p:cNvGrpSpPr>
          <p:nvPr/>
        </p:nvGrpSpPr>
        <p:grpSpPr bwMode="auto">
          <a:xfrm>
            <a:off x="1676400" y="4038600"/>
            <a:ext cx="5029200" cy="457200"/>
            <a:chOff x="1056" y="2544"/>
            <a:chExt cx="3168" cy="288"/>
          </a:xfrm>
        </p:grpSpPr>
        <p:sp>
          <p:nvSpPr>
            <p:cNvPr id="1649686" name="Text Box 1046"/>
            <p:cNvSpPr txBox="1">
              <a:spLocks noChangeArrowheads="1"/>
            </p:cNvSpPr>
            <p:nvPr/>
          </p:nvSpPr>
          <p:spPr bwMode="auto">
            <a:xfrm>
              <a:off x="1056" y="2582"/>
              <a:ext cx="206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a:solidFill>
                    <a:srgbClr val="FFFF00"/>
                  </a:solidFill>
                </a:rPr>
                <a:t>American dollars.</a:t>
              </a:r>
            </a:p>
          </p:txBody>
        </p:sp>
        <p:sp>
          <p:nvSpPr>
            <p:cNvPr id="1649687" name="Line 1047"/>
            <p:cNvSpPr>
              <a:spLocks noChangeShapeType="1"/>
            </p:cNvSpPr>
            <p:nvPr/>
          </p:nvSpPr>
          <p:spPr bwMode="auto">
            <a:xfrm>
              <a:off x="2928" y="2544"/>
              <a:ext cx="1296"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49667"/>
                                        </p:tgtEl>
                                        <p:attrNameLst>
                                          <p:attrName>style.visibility</p:attrName>
                                        </p:attrNameLst>
                                      </p:cBhvr>
                                      <p:to>
                                        <p:strVal val="visible"/>
                                      </p:to>
                                    </p:set>
                                    <p:animEffect transition="in" filter="checkerboard(across)">
                                      <p:cBhvr>
                                        <p:cTn id="7" dur="500"/>
                                        <p:tgtEl>
                                          <p:spTgt spid="1649667"/>
                                        </p:tgtEl>
                                      </p:cBhvr>
                                    </p:animEffect>
                                  </p:childTnLst>
                                  <p:subTnLst>
                                    <p:animClr clrSpc="rgb" dir="cw">
                                      <p:cBhvr override="childStyle">
                                        <p:cTn dur="1" fill="hold" display="0" masterRel="nextClick" afterEffect="1"/>
                                        <p:tgtEl>
                                          <p:spTgt spid="1649667"/>
                                        </p:tgtEl>
                                        <p:attrNameLst>
                                          <p:attrName>ppt_c</p:attrName>
                                        </p:attrNameLst>
                                      </p:cBhvr>
                                      <p:to>
                                        <a:schemeClr val="tx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649670"/>
                                        </p:tgtEl>
                                        <p:attrNameLst>
                                          <p:attrName>style.visibility</p:attrName>
                                        </p:attrNameLst>
                                      </p:cBhvr>
                                      <p:to>
                                        <p:strVal val="visible"/>
                                      </p:to>
                                    </p:set>
                                    <p:animEffect transition="in" filter="checkerboard(across)">
                                      <p:cBhvr>
                                        <p:cTn id="12" dur="500"/>
                                        <p:tgtEl>
                                          <p:spTgt spid="1649670"/>
                                        </p:tgtEl>
                                      </p:cBhvr>
                                    </p:animEffect>
                                  </p:childTnLst>
                                  <p:subTnLst>
                                    <p:animClr clrSpc="rgb" dir="cw">
                                      <p:cBhvr override="childStyle">
                                        <p:cTn dur="1" fill="hold" display="0" masterRel="nextClick" afterEffect="1"/>
                                        <p:tgtEl>
                                          <p:spTgt spid="1649670"/>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649673"/>
                                        </p:tgtEl>
                                        <p:attrNameLst>
                                          <p:attrName>style.visibility</p:attrName>
                                        </p:attrNameLst>
                                      </p:cBhvr>
                                      <p:to>
                                        <p:strVal val="visible"/>
                                      </p:to>
                                    </p:set>
                                    <p:animEffect transition="in" filter="checkerboard(across)">
                                      <p:cBhvr>
                                        <p:cTn id="17" dur="500"/>
                                        <p:tgtEl>
                                          <p:spTgt spid="1649673"/>
                                        </p:tgtEl>
                                      </p:cBhvr>
                                    </p:animEffect>
                                  </p:childTnLst>
                                  <p:subTnLst>
                                    <p:animClr clrSpc="rgb" dir="cw">
                                      <p:cBhvr override="childStyle">
                                        <p:cTn dur="1" fill="hold" display="0" masterRel="nextClick" afterEffect="1"/>
                                        <p:tgtEl>
                                          <p:spTgt spid="1649673"/>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649676"/>
                                        </p:tgtEl>
                                        <p:attrNameLst>
                                          <p:attrName>style.visibility</p:attrName>
                                        </p:attrNameLst>
                                      </p:cBhvr>
                                      <p:to>
                                        <p:strVal val="visible"/>
                                      </p:to>
                                    </p:set>
                                    <p:animEffect transition="in" filter="checkerboard(across)">
                                      <p:cBhvr>
                                        <p:cTn id="22" dur="500"/>
                                        <p:tgtEl>
                                          <p:spTgt spid="1649676"/>
                                        </p:tgtEl>
                                      </p:cBhvr>
                                    </p:animEffect>
                                  </p:childTnLst>
                                  <p:subTnLst>
                                    <p:animClr clrSpc="rgb" dir="cw">
                                      <p:cBhvr override="childStyle">
                                        <p:cTn dur="1" fill="hold" display="0" masterRel="nextClick" afterEffect="1"/>
                                        <p:tgtEl>
                                          <p:spTgt spid="1649676"/>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649679"/>
                                        </p:tgtEl>
                                        <p:attrNameLst>
                                          <p:attrName>style.visibility</p:attrName>
                                        </p:attrNameLst>
                                      </p:cBhvr>
                                      <p:to>
                                        <p:strVal val="visible"/>
                                      </p:to>
                                    </p:set>
                                    <p:animEffect transition="in" filter="checkerboard(across)">
                                      <p:cBhvr>
                                        <p:cTn id="27" dur="500"/>
                                        <p:tgtEl>
                                          <p:spTgt spid="1649679"/>
                                        </p:tgtEl>
                                      </p:cBhvr>
                                    </p:animEffect>
                                  </p:childTnLst>
                                  <p:subTnLst>
                                    <p:animClr clrSpc="rgb" dir="cw">
                                      <p:cBhvr override="childStyle">
                                        <p:cTn dur="1" fill="hold" display="0" masterRel="nextClick" afterEffect="1"/>
                                        <p:tgtEl>
                                          <p:spTgt spid="1649679"/>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649682"/>
                                        </p:tgtEl>
                                        <p:attrNameLst>
                                          <p:attrName>style.visibility</p:attrName>
                                        </p:attrNameLst>
                                      </p:cBhvr>
                                      <p:to>
                                        <p:strVal val="visible"/>
                                      </p:to>
                                    </p:set>
                                    <p:animEffect transition="in" filter="checkerboard(across)">
                                      <p:cBhvr>
                                        <p:cTn id="32" dur="500"/>
                                        <p:tgtEl>
                                          <p:spTgt spid="1649682"/>
                                        </p:tgtEl>
                                      </p:cBhvr>
                                    </p:animEffect>
                                  </p:childTnLst>
                                  <p:subTnLst>
                                    <p:animClr clrSpc="rgb" dir="cw">
                                      <p:cBhvr override="childStyle">
                                        <p:cTn dur="1" fill="hold" display="0" masterRel="nextClick" afterEffect="1"/>
                                        <p:tgtEl>
                                          <p:spTgt spid="1649682"/>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649685"/>
                                        </p:tgtEl>
                                        <p:attrNameLst>
                                          <p:attrName>style.visibility</p:attrName>
                                        </p:attrNameLst>
                                      </p:cBhvr>
                                      <p:to>
                                        <p:strVal val="visible"/>
                                      </p:to>
                                    </p:set>
                                    <p:animEffect transition="in" filter="checkerboard(across)">
                                      <p:cBhvr>
                                        <p:cTn id="37" dur="500"/>
                                        <p:tgtEl>
                                          <p:spTgt spid="1649685"/>
                                        </p:tgtEl>
                                      </p:cBhvr>
                                    </p:animEffect>
                                  </p:childTnLst>
                                  <p:subTnLst>
                                    <p:animClr clrSpc="rgb" dir="cw">
                                      <p:cBhvr override="childStyle">
                                        <p:cTn dur="1" fill="hold" display="0" masterRel="nextClick" afterEffect="1"/>
                                        <p:tgtEl>
                                          <p:spTgt spid="1649685"/>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F214363-E3DE-410B-B31E-60963136F6B5}" type="slidenum">
              <a:rPr lang="en-US"/>
              <a:pPr/>
              <a:t>93</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12450" name="Rectangle 2"/>
          <p:cNvSpPr>
            <a:spLocks noGrp="1" noChangeArrowheads="1"/>
          </p:cNvSpPr>
          <p:nvPr>
            <p:ph type="title"/>
          </p:nvPr>
        </p:nvSpPr>
        <p:spPr/>
        <p:txBody>
          <a:bodyPr/>
          <a:lstStyle/>
          <a:p>
            <a:r>
              <a:rPr lang="en-US"/>
              <a:t>Null in JavaScript </a:t>
            </a:r>
          </a:p>
        </p:txBody>
      </p:sp>
      <p:sp>
        <p:nvSpPr>
          <p:cNvPr id="1512451" name="Rectangle 3"/>
          <p:cNvSpPr>
            <a:spLocks noGrp="1" noChangeArrowheads="1"/>
          </p:cNvSpPr>
          <p:nvPr>
            <p:ph type="body" idx="1"/>
          </p:nvPr>
        </p:nvSpPr>
        <p:spPr/>
        <p:txBody>
          <a:bodyPr/>
          <a:lstStyle/>
          <a:p>
            <a:r>
              <a:rPr lang="en-US"/>
              <a:t>Special value </a:t>
            </a:r>
            <a:r>
              <a:rPr lang="en-US">
                <a:solidFill>
                  <a:srgbClr val="99FF99"/>
                </a:solidFill>
              </a:rPr>
              <a:t>null </a:t>
            </a:r>
            <a:r>
              <a:rPr lang="en-US"/>
              <a:t>means “no value” or “no object.” </a:t>
            </a:r>
          </a:p>
          <a:p>
            <a:r>
              <a:rPr lang="en-US"/>
              <a:t>Signifies one of the following:</a:t>
            </a:r>
          </a:p>
          <a:p>
            <a:pPr lvl="1"/>
            <a:r>
              <a:rPr lang="en-US"/>
              <a:t>Using an object property that doesn’t exist.</a:t>
            </a:r>
          </a:p>
          <a:p>
            <a:pPr lvl="1"/>
            <a:r>
              <a:rPr lang="en-US"/>
              <a:t>Using a variable that doesn’t exist.</a:t>
            </a:r>
          </a:p>
          <a:p>
            <a:pPr lvl="2"/>
            <a:r>
              <a:rPr lang="en-US"/>
              <a:t>Example:  </a:t>
            </a:r>
            <a:r>
              <a:rPr lang="en-US">
                <a:solidFill>
                  <a:srgbClr val="99FF99"/>
                </a:solidFill>
              </a:rPr>
              <a:t>c = a + b </a:t>
            </a:r>
          </a:p>
          <a:p>
            <a:pPr lvl="2"/>
            <a:r>
              <a:rPr lang="en-US"/>
              <a:t>If </a:t>
            </a:r>
            <a:r>
              <a:rPr lang="en-US">
                <a:solidFill>
                  <a:srgbClr val="99FF99"/>
                </a:solidFill>
              </a:rPr>
              <a:t>b</a:t>
            </a:r>
            <a:r>
              <a:rPr lang="en-US"/>
              <a:t> has never been declared, both </a:t>
            </a:r>
            <a:r>
              <a:rPr lang="en-US">
                <a:solidFill>
                  <a:srgbClr val="99FF99"/>
                </a:solidFill>
              </a:rPr>
              <a:t>c</a:t>
            </a:r>
            <a:r>
              <a:rPr lang="en-US"/>
              <a:t> and </a:t>
            </a:r>
            <a:r>
              <a:rPr lang="en-US">
                <a:solidFill>
                  <a:srgbClr val="99FF99"/>
                </a:solidFill>
              </a:rPr>
              <a:t>b</a:t>
            </a:r>
            <a:r>
              <a:rPr lang="en-US"/>
              <a:t> are be </a:t>
            </a:r>
            <a:r>
              <a:rPr lang="en-US">
                <a:solidFill>
                  <a:srgbClr val="99FF99"/>
                </a:solidFill>
              </a:rPr>
              <a:t>null</a:t>
            </a:r>
            <a:r>
              <a:rPr lang="en-US"/>
              <a:t>.</a:t>
            </a:r>
          </a:p>
          <a:p>
            <a:r>
              <a:rPr lang="en-US">
                <a:solidFill>
                  <a:srgbClr val="99FF99"/>
                </a:solidFill>
              </a:rPr>
              <a:t>null</a:t>
            </a:r>
            <a:r>
              <a:rPr lang="en-US"/>
              <a:t> in JavaScript is </a:t>
            </a:r>
            <a:r>
              <a:rPr lang="en-US" i="1"/>
              <a:t>not</a:t>
            </a:r>
            <a:r>
              <a:rPr lang="en-US"/>
              <a:t> zero; this is different from </a:t>
            </a:r>
            <a:r>
              <a:rPr lang="en-US">
                <a:solidFill>
                  <a:srgbClr val="99FF99"/>
                </a:solidFill>
              </a:rPr>
              <a:t>null</a:t>
            </a:r>
            <a:r>
              <a:rPr lang="en-US"/>
              <a:t> in the C language. </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512450"/>
                                        </p:tgtEl>
                                        <p:attrNameLst>
                                          <p:attrName>style.visibility</p:attrName>
                                        </p:attrNameLst>
                                      </p:cBhvr>
                                      <p:to>
                                        <p:strVal val="visible"/>
                                      </p:to>
                                    </p:set>
                                    <p:anim calcmode="lin" valueType="num">
                                      <p:cBhvr>
                                        <p:cTn id="7" dur="500" fill="hold"/>
                                        <p:tgtEl>
                                          <p:spTgt spid="1512450"/>
                                        </p:tgtEl>
                                        <p:attrNameLst>
                                          <p:attrName>ppt_x</p:attrName>
                                        </p:attrNameLst>
                                      </p:cBhvr>
                                      <p:tavLst>
                                        <p:tav tm="0">
                                          <p:val>
                                            <p:strVal val="#ppt_x+#ppt_w/2"/>
                                          </p:val>
                                        </p:tav>
                                        <p:tav tm="100000">
                                          <p:val>
                                            <p:strVal val="#ppt_x"/>
                                          </p:val>
                                        </p:tav>
                                      </p:tavLst>
                                    </p:anim>
                                    <p:anim calcmode="lin" valueType="num">
                                      <p:cBhvr>
                                        <p:cTn id="8" dur="500" fill="hold"/>
                                        <p:tgtEl>
                                          <p:spTgt spid="1512450"/>
                                        </p:tgtEl>
                                        <p:attrNameLst>
                                          <p:attrName>ppt_y</p:attrName>
                                        </p:attrNameLst>
                                      </p:cBhvr>
                                      <p:tavLst>
                                        <p:tav tm="0">
                                          <p:val>
                                            <p:strVal val="#ppt_y"/>
                                          </p:val>
                                        </p:tav>
                                        <p:tav tm="100000">
                                          <p:val>
                                            <p:strVal val="#ppt_y"/>
                                          </p:val>
                                        </p:tav>
                                      </p:tavLst>
                                    </p:anim>
                                    <p:anim calcmode="lin" valueType="num">
                                      <p:cBhvr>
                                        <p:cTn id="9" dur="500" fill="hold"/>
                                        <p:tgtEl>
                                          <p:spTgt spid="1512450"/>
                                        </p:tgtEl>
                                        <p:attrNameLst>
                                          <p:attrName>ppt_w</p:attrName>
                                        </p:attrNameLst>
                                      </p:cBhvr>
                                      <p:tavLst>
                                        <p:tav tm="0">
                                          <p:val>
                                            <p:fltVal val="0"/>
                                          </p:val>
                                        </p:tav>
                                        <p:tav tm="100000">
                                          <p:val>
                                            <p:strVal val="#ppt_w"/>
                                          </p:val>
                                        </p:tav>
                                      </p:tavLst>
                                    </p:anim>
                                    <p:anim calcmode="lin" valueType="num">
                                      <p:cBhvr>
                                        <p:cTn id="10" dur="500" fill="hold"/>
                                        <p:tgtEl>
                                          <p:spTgt spid="1512450"/>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12451">
                                            <p:txEl>
                                              <p:pRg st="0" end="0"/>
                                            </p:txEl>
                                          </p:spTgt>
                                        </p:tgtEl>
                                        <p:attrNameLst>
                                          <p:attrName>style.visibility</p:attrName>
                                        </p:attrNameLst>
                                      </p:cBhvr>
                                      <p:to>
                                        <p:strVal val="visible"/>
                                      </p:to>
                                    </p:set>
                                    <p:anim calcmode="lin" valueType="num">
                                      <p:cBhvr>
                                        <p:cTn id="15" dur="500" fill="hold"/>
                                        <p:tgtEl>
                                          <p:spTgt spid="1512451">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512451">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1245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1245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512451">
                                            <p:txEl>
                                              <p:pRg st="1" end="1"/>
                                            </p:txEl>
                                          </p:spTgt>
                                        </p:tgtEl>
                                        <p:attrNameLst>
                                          <p:attrName>style.visibility</p:attrName>
                                        </p:attrNameLst>
                                      </p:cBhvr>
                                      <p:to>
                                        <p:strVal val="visible"/>
                                      </p:to>
                                    </p:set>
                                    <p:anim calcmode="lin" valueType="num">
                                      <p:cBhvr>
                                        <p:cTn id="23" dur="500" fill="hold"/>
                                        <p:tgtEl>
                                          <p:spTgt spid="1512451">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512451">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51245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1245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512451">
                                            <p:txEl>
                                              <p:pRg st="2" end="2"/>
                                            </p:txEl>
                                          </p:spTgt>
                                        </p:tgtEl>
                                        <p:attrNameLst>
                                          <p:attrName>style.visibility</p:attrName>
                                        </p:attrNameLst>
                                      </p:cBhvr>
                                      <p:to>
                                        <p:strVal val="visible"/>
                                      </p:to>
                                    </p:set>
                                    <p:anim calcmode="lin" valueType="num">
                                      <p:cBhvr>
                                        <p:cTn id="31" dur="500" fill="hold"/>
                                        <p:tgtEl>
                                          <p:spTgt spid="1512451">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512451">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512451">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51245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512451">
                                            <p:txEl>
                                              <p:pRg st="3" end="3"/>
                                            </p:txEl>
                                          </p:spTgt>
                                        </p:tgtEl>
                                        <p:attrNameLst>
                                          <p:attrName>style.visibility</p:attrName>
                                        </p:attrNameLst>
                                      </p:cBhvr>
                                      <p:to>
                                        <p:strVal val="visible"/>
                                      </p:to>
                                    </p:set>
                                    <p:anim calcmode="lin" valueType="num">
                                      <p:cBhvr>
                                        <p:cTn id="39" dur="500" fill="hold"/>
                                        <p:tgtEl>
                                          <p:spTgt spid="1512451">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512451">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512451">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512451">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512451">
                                            <p:txEl>
                                              <p:pRg st="4" end="4"/>
                                            </p:txEl>
                                          </p:spTgt>
                                        </p:tgtEl>
                                        <p:attrNameLst>
                                          <p:attrName>style.visibility</p:attrName>
                                        </p:attrNameLst>
                                      </p:cBhvr>
                                      <p:to>
                                        <p:strVal val="visible"/>
                                      </p:to>
                                    </p:set>
                                    <p:anim calcmode="lin" valueType="num">
                                      <p:cBhvr>
                                        <p:cTn id="47" dur="500" fill="hold"/>
                                        <p:tgtEl>
                                          <p:spTgt spid="1512451">
                                            <p:txEl>
                                              <p:pRg st="4" end="4"/>
                                            </p:txEl>
                                          </p:spTgt>
                                        </p:tgtEl>
                                        <p:attrNameLst>
                                          <p:attrName>ppt_x</p:attrName>
                                        </p:attrNameLst>
                                      </p:cBhvr>
                                      <p:tavLst>
                                        <p:tav tm="0">
                                          <p:val>
                                            <p:strVal val="#ppt_x-#ppt_w/2"/>
                                          </p:val>
                                        </p:tav>
                                        <p:tav tm="100000">
                                          <p:val>
                                            <p:strVal val="#ppt_x"/>
                                          </p:val>
                                        </p:tav>
                                      </p:tavLst>
                                    </p:anim>
                                    <p:anim calcmode="lin" valueType="num">
                                      <p:cBhvr>
                                        <p:cTn id="48" dur="500" fill="hold"/>
                                        <p:tgtEl>
                                          <p:spTgt spid="1512451">
                                            <p:txEl>
                                              <p:pRg st="4" end="4"/>
                                            </p:txEl>
                                          </p:spTgt>
                                        </p:tgtEl>
                                        <p:attrNameLst>
                                          <p:attrName>ppt_y</p:attrName>
                                        </p:attrNameLst>
                                      </p:cBhvr>
                                      <p:tavLst>
                                        <p:tav tm="0">
                                          <p:val>
                                            <p:strVal val="#ppt_y"/>
                                          </p:val>
                                        </p:tav>
                                        <p:tav tm="100000">
                                          <p:val>
                                            <p:strVal val="#ppt_y"/>
                                          </p:val>
                                        </p:tav>
                                      </p:tavLst>
                                    </p:anim>
                                    <p:anim calcmode="lin" valueType="num">
                                      <p:cBhvr>
                                        <p:cTn id="49" dur="500" fill="hold"/>
                                        <p:tgtEl>
                                          <p:spTgt spid="1512451">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1512451">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1512451">
                                            <p:txEl>
                                              <p:pRg st="5" end="5"/>
                                            </p:txEl>
                                          </p:spTgt>
                                        </p:tgtEl>
                                        <p:attrNameLst>
                                          <p:attrName>style.visibility</p:attrName>
                                        </p:attrNameLst>
                                      </p:cBhvr>
                                      <p:to>
                                        <p:strVal val="visible"/>
                                      </p:to>
                                    </p:set>
                                    <p:anim calcmode="lin" valueType="num">
                                      <p:cBhvr>
                                        <p:cTn id="55" dur="500" fill="hold"/>
                                        <p:tgtEl>
                                          <p:spTgt spid="1512451">
                                            <p:txEl>
                                              <p:pRg st="5" end="5"/>
                                            </p:txEl>
                                          </p:spTgt>
                                        </p:tgtEl>
                                        <p:attrNameLst>
                                          <p:attrName>ppt_x</p:attrName>
                                        </p:attrNameLst>
                                      </p:cBhvr>
                                      <p:tavLst>
                                        <p:tav tm="0">
                                          <p:val>
                                            <p:strVal val="#ppt_x-#ppt_w/2"/>
                                          </p:val>
                                        </p:tav>
                                        <p:tav tm="100000">
                                          <p:val>
                                            <p:strVal val="#ppt_x"/>
                                          </p:val>
                                        </p:tav>
                                      </p:tavLst>
                                    </p:anim>
                                    <p:anim calcmode="lin" valueType="num">
                                      <p:cBhvr>
                                        <p:cTn id="56" dur="500" fill="hold"/>
                                        <p:tgtEl>
                                          <p:spTgt spid="1512451">
                                            <p:txEl>
                                              <p:pRg st="5" end="5"/>
                                            </p:txEl>
                                          </p:spTgt>
                                        </p:tgtEl>
                                        <p:attrNameLst>
                                          <p:attrName>ppt_y</p:attrName>
                                        </p:attrNameLst>
                                      </p:cBhvr>
                                      <p:tavLst>
                                        <p:tav tm="0">
                                          <p:val>
                                            <p:strVal val="#ppt_y"/>
                                          </p:val>
                                        </p:tav>
                                        <p:tav tm="100000">
                                          <p:val>
                                            <p:strVal val="#ppt_y"/>
                                          </p:val>
                                        </p:tav>
                                      </p:tavLst>
                                    </p:anim>
                                    <p:anim calcmode="lin" valueType="num">
                                      <p:cBhvr>
                                        <p:cTn id="57" dur="500" fill="hold"/>
                                        <p:tgtEl>
                                          <p:spTgt spid="1512451">
                                            <p:txEl>
                                              <p:pRg st="5" end="5"/>
                                            </p:txEl>
                                          </p:spTgt>
                                        </p:tgtEl>
                                        <p:attrNameLst>
                                          <p:attrName>ppt_w</p:attrName>
                                        </p:attrNameLst>
                                      </p:cBhvr>
                                      <p:tavLst>
                                        <p:tav tm="0">
                                          <p:val>
                                            <p:fltVal val="0"/>
                                          </p:val>
                                        </p:tav>
                                        <p:tav tm="100000">
                                          <p:val>
                                            <p:strVal val="#ppt_w"/>
                                          </p:val>
                                        </p:tav>
                                      </p:tavLst>
                                    </p:anim>
                                    <p:anim calcmode="lin" valueType="num">
                                      <p:cBhvr>
                                        <p:cTn id="58" dur="500" fill="hold"/>
                                        <p:tgtEl>
                                          <p:spTgt spid="1512451">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7" presetClass="entr" presetSubtype="8" fill="hold" grpId="0" nodeType="clickEffect">
                                  <p:stCondLst>
                                    <p:cond delay="0"/>
                                  </p:stCondLst>
                                  <p:childTnLst>
                                    <p:set>
                                      <p:cBhvr>
                                        <p:cTn id="62" dur="1" fill="hold">
                                          <p:stCondLst>
                                            <p:cond delay="0"/>
                                          </p:stCondLst>
                                        </p:cTn>
                                        <p:tgtEl>
                                          <p:spTgt spid="1512451">
                                            <p:txEl>
                                              <p:pRg st="6" end="6"/>
                                            </p:txEl>
                                          </p:spTgt>
                                        </p:tgtEl>
                                        <p:attrNameLst>
                                          <p:attrName>style.visibility</p:attrName>
                                        </p:attrNameLst>
                                      </p:cBhvr>
                                      <p:to>
                                        <p:strVal val="visible"/>
                                      </p:to>
                                    </p:set>
                                    <p:anim calcmode="lin" valueType="num">
                                      <p:cBhvr>
                                        <p:cTn id="63" dur="500" fill="hold"/>
                                        <p:tgtEl>
                                          <p:spTgt spid="1512451">
                                            <p:txEl>
                                              <p:pRg st="6" end="6"/>
                                            </p:txEl>
                                          </p:spTgt>
                                        </p:tgtEl>
                                        <p:attrNameLst>
                                          <p:attrName>ppt_x</p:attrName>
                                        </p:attrNameLst>
                                      </p:cBhvr>
                                      <p:tavLst>
                                        <p:tav tm="0">
                                          <p:val>
                                            <p:strVal val="#ppt_x-#ppt_w/2"/>
                                          </p:val>
                                        </p:tav>
                                        <p:tav tm="100000">
                                          <p:val>
                                            <p:strVal val="#ppt_x"/>
                                          </p:val>
                                        </p:tav>
                                      </p:tavLst>
                                    </p:anim>
                                    <p:anim calcmode="lin" valueType="num">
                                      <p:cBhvr>
                                        <p:cTn id="64" dur="500" fill="hold"/>
                                        <p:tgtEl>
                                          <p:spTgt spid="1512451">
                                            <p:txEl>
                                              <p:pRg st="6" end="6"/>
                                            </p:txEl>
                                          </p:spTgt>
                                        </p:tgtEl>
                                        <p:attrNameLst>
                                          <p:attrName>ppt_y</p:attrName>
                                        </p:attrNameLst>
                                      </p:cBhvr>
                                      <p:tavLst>
                                        <p:tav tm="0">
                                          <p:val>
                                            <p:strVal val="#ppt_y"/>
                                          </p:val>
                                        </p:tav>
                                        <p:tav tm="100000">
                                          <p:val>
                                            <p:strVal val="#ppt_y"/>
                                          </p:val>
                                        </p:tav>
                                      </p:tavLst>
                                    </p:anim>
                                    <p:anim calcmode="lin" valueType="num">
                                      <p:cBhvr>
                                        <p:cTn id="65" dur="500" fill="hold"/>
                                        <p:tgtEl>
                                          <p:spTgt spid="1512451">
                                            <p:txEl>
                                              <p:pRg st="6" end="6"/>
                                            </p:txEl>
                                          </p:spTgt>
                                        </p:tgtEl>
                                        <p:attrNameLst>
                                          <p:attrName>ppt_w</p:attrName>
                                        </p:attrNameLst>
                                      </p:cBhvr>
                                      <p:tavLst>
                                        <p:tav tm="0">
                                          <p:val>
                                            <p:fltVal val="0"/>
                                          </p:val>
                                        </p:tav>
                                        <p:tav tm="100000">
                                          <p:val>
                                            <p:strVal val="#ppt_w"/>
                                          </p:val>
                                        </p:tav>
                                      </p:tavLst>
                                    </p:anim>
                                    <p:anim calcmode="lin" valueType="num">
                                      <p:cBhvr>
                                        <p:cTn id="66" dur="500" fill="hold"/>
                                        <p:tgtEl>
                                          <p:spTgt spid="1512451">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2450" grpId="0" autoUpdateAnimBg="0"/>
      <p:bldP spid="1512451" grpId="0" build="p" bldLvl="5"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4A7C4EF-DAFC-4AD5-8727-0E178C31C511}" type="slidenum">
              <a:rPr lang="en-US"/>
              <a:pPr/>
              <a:t>94</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13474" name="Rectangle 2"/>
          <p:cNvSpPr>
            <a:spLocks noGrp="1" noChangeArrowheads="1"/>
          </p:cNvSpPr>
          <p:nvPr>
            <p:ph type="title"/>
          </p:nvPr>
        </p:nvSpPr>
        <p:spPr/>
        <p:txBody>
          <a:bodyPr/>
          <a:lstStyle/>
          <a:p>
            <a:r>
              <a:rPr lang="en-US"/>
              <a:t>Undefined in JavaScript</a:t>
            </a:r>
          </a:p>
        </p:txBody>
      </p:sp>
      <p:sp>
        <p:nvSpPr>
          <p:cNvPr id="1513475" name="Rectangle 3"/>
          <p:cNvSpPr>
            <a:spLocks noGrp="1" noChangeArrowheads="1"/>
          </p:cNvSpPr>
          <p:nvPr>
            <p:ph type="body" idx="1"/>
          </p:nvPr>
        </p:nvSpPr>
        <p:spPr/>
        <p:txBody>
          <a:bodyPr/>
          <a:lstStyle/>
          <a:p>
            <a:r>
              <a:rPr lang="en-US"/>
              <a:t>Special value </a:t>
            </a:r>
            <a:r>
              <a:rPr lang="en-US">
                <a:solidFill>
                  <a:srgbClr val="99FF99"/>
                </a:solidFill>
              </a:rPr>
              <a:t>undefined</a:t>
            </a:r>
            <a:r>
              <a:rPr lang="en-US"/>
              <a:t> means you used a variable or object property that doesn’t exist or that does exist but has never had a value assigned to it.</a:t>
            </a:r>
          </a:p>
          <a:p>
            <a:r>
              <a:rPr lang="en-US"/>
              <a:t>Note that this overlaps some of the circumstances which create a </a:t>
            </a:r>
            <a:r>
              <a:rPr lang="en-US">
                <a:solidFill>
                  <a:srgbClr val="99FF99"/>
                </a:solidFill>
              </a:rPr>
              <a:t>null</a:t>
            </a:r>
            <a:r>
              <a:rPr lang="en-US"/>
              <a:t> value.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513474"/>
                                        </p:tgtEl>
                                        <p:attrNameLst>
                                          <p:attrName>style.visibility</p:attrName>
                                        </p:attrNameLst>
                                      </p:cBhvr>
                                      <p:to>
                                        <p:strVal val="visible"/>
                                      </p:to>
                                    </p:set>
                                    <p:anim calcmode="lin" valueType="num">
                                      <p:cBhvr>
                                        <p:cTn id="7" dur="500" fill="hold"/>
                                        <p:tgtEl>
                                          <p:spTgt spid="1513474"/>
                                        </p:tgtEl>
                                        <p:attrNameLst>
                                          <p:attrName>ppt_x</p:attrName>
                                        </p:attrNameLst>
                                      </p:cBhvr>
                                      <p:tavLst>
                                        <p:tav tm="0">
                                          <p:val>
                                            <p:strVal val="#ppt_x+#ppt_w/2"/>
                                          </p:val>
                                        </p:tav>
                                        <p:tav tm="100000">
                                          <p:val>
                                            <p:strVal val="#ppt_x"/>
                                          </p:val>
                                        </p:tav>
                                      </p:tavLst>
                                    </p:anim>
                                    <p:anim calcmode="lin" valueType="num">
                                      <p:cBhvr>
                                        <p:cTn id="8" dur="500" fill="hold"/>
                                        <p:tgtEl>
                                          <p:spTgt spid="1513474"/>
                                        </p:tgtEl>
                                        <p:attrNameLst>
                                          <p:attrName>ppt_y</p:attrName>
                                        </p:attrNameLst>
                                      </p:cBhvr>
                                      <p:tavLst>
                                        <p:tav tm="0">
                                          <p:val>
                                            <p:strVal val="#ppt_y"/>
                                          </p:val>
                                        </p:tav>
                                        <p:tav tm="100000">
                                          <p:val>
                                            <p:strVal val="#ppt_y"/>
                                          </p:val>
                                        </p:tav>
                                      </p:tavLst>
                                    </p:anim>
                                    <p:anim calcmode="lin" valueType="num">
                                      <p:cBhvr>
                                        <p:cTn id="9" dur="500" fill="hold"/>
                                        <p:tgtEl>
                                          <p:spTgt spid="1513474"/>
                                        </p:tgtEl>
                                        <p:attrNameLst>
                                          <p:attrName>ppt_w</p:attrName>
                                        </p:attrNameLst>
                                      </p:cBhvr>
                                      <p:tavLst>
                                        <p:tav tm="0">
                                          <p:val>
                                            <p:fltVal val="0"/>
                                          </p:val>
                                        </p:tav>
                                        <p:tav tm="100000">
                                          <p:val>
                                            <p:strVal val="#ppt_w"/>
                                          </p:val>
                                        </p:tav>
                                      </p:tavLst>
                                    </p:anim>
                                    <p:anim calcmode="lin" valueType="num">
                                      <p:cBhvr>
                                        <p:cTn id="10" dur="500" fill="hold"/>
                                        <p:tgtEl>
                                          <p:spTgt spid="1513474"/>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513475">
                                            <p:txEl>
                                              <p:pRg st="0" end="0"/>
                                            </p:txEl>
                                          </p:spTgt>
                                        </p:tgtEl>
                                        <p:attrNameLst>
                                          <p:attrName>style.visibility</p:attrName>
                                        </p:attrNameLst>
                                      </p:cBhvr>
                                      <p:to>
                                        <p:strVal val="visible"/>
                                      </p:to>
                                    </p:set>
                                    <p:anim calcmode="lin" valueType="num">
                                      <p:cBhvr>
                                        <p:cTn id="15" dur="500" fill="hold"/>
                                        <p:tgtEl>
                                          <p:spTgt spid="1513475">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513475">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1347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1347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513475">
                                            <p:txEl>
                                              <p:pRg st="1" end="1"/>
                                            </p:txEl>
                                          </p:spTgt>
                                        </p:tgtEl>
                                        <p:attrNameLst>
                                          <p:attrName>style.visibility</p:attrName>
                                        </p:attrNameLst>
                                      </p:cBhvr>
                                      <p:to>
                                        <p:strVal val="visible"/>
                                      </p:to>
                                    </p:set>
                                    <p:anim calcmode="lin" valueType="num">
                                      <p:cBhvr>
                                        <p:cTn id="23" dur="500" fill="hold"/>
                                        <p:tgtEl>
                                          <p:spTgt spid="1513475">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513475">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51347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13475">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3474" grpId="0" autoUpdateAnimBg="0"/>
      <p:bldP spid="1513475" grpId="0" build="p" bldLvl="5"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AA0652B-D763-454E-A43B-F5170AC27272}" type="slidenum">
              <a:rPr lang="en-US"/>
              <a:pPr/>
              <a:t>95</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582082" name="Rectangle 2"/>
          <p:cNvSpPr>
            <a:spLocks noGrp="1" noChangeArrowheads="1"/>
          </p:cNvSpPr>
          <p:nvPr>
            <p:ph type="title"/>
          </p:nvPr>
        </p:nvSpPr>
        <p:spPr/>
        <p:txBody>
          <a:bodyPr/>
          <a:lstStyle/>
          <a:p>
            <a:r>
              <a:rPr lang="en-US"/>
              <a:t>Undefined in JavaScript</a:t>
            </a:r>
          </a:p>
        </p:txBody>
      </p:sp>
      <p:sp>
        <p:nvSpPr>
          <p:cNvPr id="1582083" name="Rectangle 3"/>
          <p:cNvSpPr>
            <a:spLocks noGrp="1" noChangeArrowheads="1"/>
          </p:cNvSpPr>
          <p:nvPr>
            <p:ph type="body" idx="1"/>
          </p:nvPr>
        </p:nvSpPr>
        <p:spPr/>
        <p:txBody>
          <a:bodyPr/>
          <a:lstStyle/>
          <a:p>
            <a:r>
              <a:rPr lang="en-US"/>
              <a:t>In older versions of JavaScript, there was no </a:t>
            </a:r>
            <a:r>
              <a:rPr lang="en-US">
                <a:solidFill>
                  <a:srgbClr val="99FF99"/>
                </a:solidFill>
              </a:rPr>
              <a:t>undefined</a:t>
            </a:r>
            <a:r>
              <a:rPr lang="en-US"/>
              <a:t> operator.</a:t>
            </a:r>
          </a:p>
          <a:p>
            <a:pPr lvl="1"/>
            <a:r>
              <a:rPr lang="en-US"/>
              <a:t>Instead, you would test for </a:t>
            </a:r>
            <a:r>
              <a:rPr lang="en-US">
                <a:solidFill>
                  <a:srgbClr val="99FF99"/>
                </a:solidFill>
              </a:rPr>
              <a:t>null</a:t>
            </a:r>
            <a:r>
              <a:rPr lang="en-US"/>
              <a:t> (not really the same, but they evaluate as the same).</a:t>
            </a:r>
          </a:p>
          <a:p>
            <a:r>
              <a:rPr lang="en-US"/>
              <a:t>Newer versions of JavaScript use the </a:t>
            </a:r>
            <a:r>
              <a:rPr lang="en-US">
                <a:solidFill>
                  <a:srgbClr val="99FF99"/>
                </a:solidFill>
              </a:rPr>
              <a:t>undefined</a:t>
            </a:r>
            <a:r>
              <a:rPr lang="en-US"/>
              <a:t> operator. </a:t>
            </a:r>
          </a:p>
          <a:p>
            <a:r>
              <a:rPr lang="en-US"/>
              <a:t>The most important use for both undefined and null is in interpreting messages given to you by the debugger (translation: “Hey, idiot…”)</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7C5A5D-A2B2-4F7D-934E-9FA788BA01C8}" type="slidenum">
              <a:rPr lang="en-US"/>
              <a:pPr/>
              <a:t>96</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12802" name="Rectangle 1026"/>
          <p:cNvSpPr>
            <a:spLocks noGrp="1" noChangeArrowheads="1"/>
          </p:cNvSpPr>
          <p:nvPr>
            <p:ph type="title"/>
          </p:nvPr>
        </p:nvSpPr>
        <p:spPr/>
        <p:txBody>
          <a:bodyPr/>
          <a:lstStyle/>
          <a:p>
            <a:r>
              <a:rPr lang="en-US"/>
              <a:t>Embedding JavaScript</a:t>
            </a:r>
            <a:br>
              <a:rPr lang="en-US"/>
            </a:br>
            <a:r>
              <a:rPr lang="en-US"/>
              <a:t>in HTML Documents</a:t>
            </a:r>
            <a:endParaRPr lang="en-US">
              <a:solidFill>
                <a:srgbClr val="FF0000"/>
              </a:solidFill>
            </a:endParaRPr>
          </a:p>
        </p:txBody>
      </p:sp>
      <p:sp>
        <p:nvSpPr>
          <p:cNvPr id="1612803" name="Rectangle 1027"/>
          <p:cNvSpPr>
            <a:spLocks noGrp="1" noChangeArrowheads="1"/>
          </p:cNvSpPr>
          <p:nvPr>
            <p:ph type="body" idx="1"/>
          </p:nvPr>
        </p:nvSpPr>
        <p:spPr/>
        <p:txBody>
          <a:bodyPr/>
          <a:lstStyle/>
          <a:p>
            <a:pPr>
              <a:spcBef>
                <a:spcPts val="500"/>
              </a:spcBef>
              <a:spcAft>
                <a:spcPts val="500"/>
              </a:spcAft>
            </a:pPr>
            <a:r>
              <a:rPr lang="en-US"/>
              <a:t>JavaScript script placement:</a:t>
            </a:r>
          </a:p>
          <a:p>
            <a:pPr lvl="1">
              <a:spcBef>
                <a:spcPts val="500"/>
              </a:spcBef>
              <a:spcAft>
                <a:spcPts val="500"/>
              </a:spcAft>
            </a:pPr>
            <a:r>
              <a:rPr lang="en-US"/>
              <a:t>In an external .js file (just like .css files are externalized) that is called in the </a:t>
            </a:r>
            <a:r>
              <a:rPr lang="en-US">
                <a:solidFill>
                  <a:srgbClr val="99FF99"/>
                </a:solidFill>
              </a:rPr>
              <a:t>&lt;head&gt;.</a:t>
            </a:r>
          </a:p>
          <a:p>
            <a:pPr lvl="2">
              <a:spcBef>
                <a:spcPts val="500"/>
              </a:spcBef>
              <a:spcAft>
                <a:spcPts val="500"/>
              </a:spcAft>
            </a:pPr>
            <a:r>
              <a:rPr lang="en-US"/>
              <a:t>Same benefits as an external .css file – it can be used by multiple documents and it is easier to maintain.</a:t>
            </a:r>
          </a:p>
          <a:p>
            <a:pPr lvl="2">
              <a:spcBef>
                <a:spcPts val="500"/>
              </a:spcBef>
              <a:spcAft>
                <a:spcPts val="500"/>
              </a:spcAft>
            </a:pPr>
            <a:r>
              <a:rPr lang="en-US"/>
              <a:t>In the html file, within the </a:t>
            </a:r>
            <a:r>
              <a:rPr lang="en-US">
                <a:solidFill>
                  <a:srgbClr val="99FF99"/>
                </a:solidFill>
              </a:rPr>
              <a:t>&lt;head&gt;</a:t>
            </a:r>
            <a:r>
              <a:rPr lang="en-US"/>
              <a:t>, specify</a:t>
            </a:r>
          </a:p>
          <a:p>
            <a:pPr lvl="2">
              <a:buFontTx/>
              <a:buNone/>
            </a:pPr>
            <a:r>
              <a:rPr lang="en-US">
                <a:solidFill>
                  <a:srgbClr val="99FF99"/>
                </a:solidFill>
              </a:rPr>
              <a:t>	&lt;script	language="JavaScript"</a:t>
            </a:r>
          </a:p>
          <a:p>
            <a:pPr lvl="2">
              <a:buFontTx/>
              <a:buNone/>
            </a:pPr>
            <a:r>
              <a:rPr lang="en-US">
                <a:solidFill>
                  <a:srgbClr val="99FF99"/>
                </a:solidFill>
              </a:rPr>
              <a:t>			src = "scriptNameAndPath.js"&gt;</a:t>
            </a:r>
          </a:p>
          <a:p>
            <a:pPr lvl="2">
              <a:buFontTx/>
              <a:buNone/>
            </a:pPr>
            <a:r>
              <a:rPr lang="en-US">
                <a:solidFill>
                  <a:srgbClr val="99FF99"/>
                </a:solidFill>
              </a:rPr>
              <a:t>	&lt;/script&gt;</a:t>
            </a:r>
          </a:p>
          <a:p>
            <a:pPr lvl="2">
              <a:spcBef>
                <a:spcPts val="500"/>
              </a:spcBef>
              <a:spcAft>
                <a:spcPts val="500"/>
              </a:spcAft>
              <a:buFontTx/>
              <a:buNone/>
            </a:pPr>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6EFF180-9262-44F2-B3D8-ED4560774589}" type="slidenum">
              <a:rPr lang="en-US"/>
              <a:pPr/>
              <a:t>97</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707010" name="Rectangle 2"/>
          <p:cNvSpPr>
            <a:spLocks noGrp="1" noChangeArrowheads="1"/>
          </p:cNvSpPr>
          <p:nvPr>
            <p:ph type="title"/>
          </p:nvPr>
        </p:nvSpPr>
        <p:spPr/>
        <p:txBody>
          <a:bodyPr/>
          <a:lstStyle/>
          <a:p>
            <a:r>
              <a:rPr lang="en-US"/>
              <a:t>Embedding JavaScript</a:t>
            </a:r>
            <a:br>
              <a:rPr lang="en-US"/>
            </a:br>
            <a:r>
              <a:rPr lang="en-US"/>
              <a:t>in HTML Documents</a:t>
            </a:r>
          </a:p>
        </p:txBody>
      </p:sp>
      <p:sp>
        <p:nvSpPr>
          <p:cNvPr id="1707011" name="Rectangle 3"/>
          <p:cNvSpPr>
            <a:spLocks noGrp="1" noChangeArrowheads="1"/>
          </p:cNvSpPr>
          <p:nvPr>
            <p:ph type="body" idx="1"/>
          </p:nvPr>
        </p:nvSpPr>
        <p:spPr/>
        <p:txBody>
          <a:bodyPr/>
          <a:lstStyle/>
          <a:p>
            <a:pPr lvl="2"/>
            <a:r>
              <a:rPr lang="en-US"/>
              <a:t>The external file is identical to a normal JavaScript script, except no</a:t>
            </a:r>
            <a:r>
              <a:rPr lang="en-US">
                <a:solidFill>
                  <a:srgbClr val="99FF99"/>
                </a:solidFill>
              </a:rPr>
              <a:t> &lt;script&gt;...&lt;/script&gt;</a:t>
            </a:r>
            <a:r>
              <a:rPr lang="en-US"/>
              <a:t>.</a:t>
            </a:r>
          </a:p>
          <a:p>
            <a:pPr lvl="2"/>
            <a:r>
              <a:rPr lang="en-US"/>
              <a:t>The file loads when the &lt;head&gt; loads, so</a:t>
            </a:r>
          </a:p>
          <a:p>
            <a:pPr lvl="3">
              <a:spcBef>
                <a:spcPts val="500"/>
              </a:spcBef>
              <a:spcAft>
                <a:spcPts val="500"/>
              </a:spcAft>
            </a:pPr>
            <a:r>
              <a:rPr lang="en-US" b="1" i="1"/>
              <a:t>JavaScript outside of functions</a:t>
            </a:r>
            <a:r>
              <a:rPr lang="en-US"/>
              <a:t> executes as the head loads.</a:t>
            </a:r>
          </a:p>
          <a:p>
            <a:pPr lvl="3">
              <a:spcBef>
                <a:spcPts val="500"/>
              </a:spcBef>
              <a:spcAft>
                <a:spcPts val="500"/>
              </a:spcAft>
            </a:pPr>
            <a:r>
              <a:rPr lang="en-US" b="1" i="1"/>
              <a:t>Functions</a:t>
            </a:r>
            <a:r>
              <a:rPr lang="en-US"/>
              <a:t> are loaded and ready to execute as soon as the </a:t>
            </a:r>
            <a:r>
              <a:rPr lang="en-US">
                <a:solidFill>
                  <a:srgbClr val="99FF99"/>
                </a:solidFill>
              </a:rPr>
              <a:t>&lt;head&gt;</a:t>
            </a:r>
            <a:r>
              <a:rPr lang="en-US"/>
              <a:t> loads, but they don’t actually execute until invoked.</a:t>
            </a:r>
          </a:p>
          <a:p>
            <a:pPr lvl="2"/>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C27BB5C-91E7-4BE3-91A3-711F71AAD9F7}" type="slidenum">
              <a:rPr lang="en-US"/>
              <a:pPr/>
              <a:t>98</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71170" name="Rectangle 2"/>
          <p:cNvSpPr>
            <a:spLocks noGrp="1" noChangeArrowheads="1"/>
          </p:cNvSpPr>
          <p:nvPr>
            <p:ph type="title"/>
          </p:nvPr>
        </p:nvSpPr>
        <p:spPr/>
        <p:txBody>
          <a:bodyPr/>
          <a:lstStyle/>
          <a:p>
            <a:r>
              <a:rPr lang="en-US"/>
              <a:t>Embedding JavaScript</a:t>
            </a:r>
            <a:br>
              <a:rPr lang="en-US"/>
            </a:br>
            <a:r>
              <a:rPr lang="en-US"/>
              <a:t>in HTML Documents</a:t>
            </a:r>
          </a:p>
        </p:txBody>
      </p:sp>
      <p:sp>
        <p:nvSpPr>
          <p:cNvPr id="1671171" name="Rectangle 3"/>
          <p:cNvSpPr>
            <a:spLocks noGrp="1" noChangeArrowheads="1"/>
          </p:cNvSpPr>
          <p:nvPr>
            <p:ph type="body" idx="1"/>
          </p:nvPr>
        </p:nvSpPr>
        <p:spPr/>
        <p:txBody>
          <a:bodyPr/>
          <a:lstStyle/>
          <a:p>
            <a:pPr lvl="1">
              <a:spcBef>
                <a:spcPts val="500"/>
              </a:spcBef>
              <a:spcAft>
                <a:spcPts val="500"/>
              </a:spcAft>
            </a:pPr>
            <a:r>
              <a:rPr lang="en-US"/>
              <a:t>In the </a:t>
            </a:r>
            <a:r>
              <a:rPr lang="en-US">
                <a:solidFill>
                  <a:srgbClr val="99FF99"/>
                </a:solidFill>
              </a:rPr>
              <a:t>&lt;head&gt;</a:t>
            </a:r>
          </a:p>
          <a:p>
            <a:pPr lvl="2">
              <a:spcBef>
                <a:spcPts val="500"/>
              </a:spcBef>
              <a:spcAft>
                <a:spcPts val="500"/>
              </a:spcAft>
            </a:pPr>
            <a:r>
              <a:rPr lang="en-US"/>
              <a:t>Embed within </a:t>
            </a:r>
          </a:p>
          <a:p>
            <a:pPr lvl="2">
              <a:spcBef>
                <a:spcPts val="500"/>
              </a:spcBef>
              <a:spcAft>
                <a:spcPts val="500"/>
              </a:spcAft>
              <a:buFontTx/>
              <a:buNone/>
            </a:pPr>
            <a:r>
              <a:rPr lang="en-US">
                <a:solidFill>
                  <a:srgbClr val="99FF99"/>
                </a:solidFill>
              </a:rPr>
              <a:t>	&lt;script language="JavaScript"&gt;</a:t>
            </a:r>
          </a:p>
          <a:p>
            <a:pPr lvl="2">
              <a:spcBef>
                <a:spcPts val="500"/>
              </a:spcBef>
              <a:spcAft>
                <a:spcPts val="500"/>
              </a:spcAft>
              <a:buFontTx/>
              <a:buNone/>
            </a:pPr>
            <a:r>
              <a:rPr lang="en-US">
                <a:solidFill>
                  <a:srgbClr val="99FF99"/>
                </a:solidFill>
              </a:rPr>
              <a:t>		...</a:t>
            </a:r>
          </a:p>
          <a:p>
            <a:pPr lvl="2">
              <a:spcBef>
                <a:spcPts val="500"/>
              </a:spcBef>
              <a:spcAft>
                <a:spcPts val="500"/>
              </a:spcAft>
              <a:buFontTx/>
              <a:buNone/>
            </a:pPr>
            <a:r>
              <a:rPr lang="en-US">
                <a:solidFill>
                  <a:srgbClr val="99FF99"/>
                </a:solidFill>
              </a:rPr>
              <a:t>	&lt;script&gt; </a:t>
            </a:r>
          </a:p>
          <a:p>
            <a:pPr lvl="2">
              <a:spcBef>
                <a:spcPts val="500"/>
              </a:spcBef>
              <a:spcAft>
                <a:spcPts val="500"/>
              </a:spcAft>
            </a:pPr>
            <a:r>
              <a:rPr lang="en-US" b="1" i="1"/>
              <a:t>JavaScript outside of functions</a:t>
            </a:r>
            <a:r>
              <a:rPr lang="en-US"/>
              <a:t> executes as the head loads.</a:t>
            </a:r>
          </a:p>
          <a:p>
            <a:pPr lvl="2">
              <a:spcBef>
                <a:spcPts val="500"/>
              </a:spcBef>
              <a:spcAft>
                <a:spcPts val="500"/>
              </a:spcAft>
            </a:pPr>
            <a:r>
              <a:rPr lang="en-US" b="1" i="1"/>
              <a:t>Functions</a:t>
            </a:r>
            <a:r>
              <a:rPr lang="en-US"/>
              <a:t> are loaded and ready to execute as soon as the </a:t>
            </a:r>
            <a:r>
              <a:rPr lang="en-US">
                <a:solidFill>
                  <a:srgbClr val="99FF99"/>
                </a:solidFill>
              </a:rPr>
              <a:t>&lt;head&gt;</a:t>
            </a:r>
            <a:r>
              <a:rPr lang="en-US"/>
              <a:t> loads, but they don’t actually execute until invoked.</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F4A2084-C1C0-4039-9B1D-C4DD05690E10}" type="slidenum">
              <a:rPr lang="en-US"/>
              <a:pPr/>
              <a:t>99</a:t>
            </a:fld>
            <a:endParaRPr lang="en-US"/>
          </a:p>
        </p:txBody>
      </p:sp>
      <p:sp>
        <p:nvSpPr>
          <p:cNvPr id="5" name="Footer Placeholder 4"/>
          <p:cNvSpPr>
            <a:spLocks noGrp="1"/>
          </p:cNvSpPr>
          <p:nvPr>
            <p:ph type="ftr" sz="quarter" idx="11"/>
          </p:nvPr>
        </p:nvSpPr>
        <p:spPr/>
        <p:txBody>
          <a:bodyPr/>
          <a:lstStyle/>
          <a:p>
            <a:r>
              <a:rPr lang="en-US"/>
              <a:t>copyright Penny McIntire, 2007</a:t>
            </a:r>
          </a:p>
        </p:txBody>
      </p:sp>
      <p:sp>
        <p:nvSpPr>
          <p:cNvPr id="1673218" name="Rectangle 1026"/>
          <p:cNvSpPr>
            <a:spLocks noGrp="1" noChangeArrowheads="1"/>
          </p:cNvSpPr>
          <p:nvPr>
            <p:ph type="title"/>
          </p:nvPr>
        </p:nvSpPr>
        <p:spPr/>
        <p:txBody>
          <a:bodyPr/>
          <a:lstStyle/>
          <a:p>
            <a:r>
              <a:rPr lang="en-US"/>
              <a:t>Embedding JavaScript</a:t>
            </a:r>
            <a:br>
              <a:rPr lang="en-US"/>
            </a:br>
            <a:r>
              <a:rPr lang="en-US"/>
              <a:t>in HTML Documents</a:t>
            </a:r>
          </a:p>
        </p:txBody>
      </p:sp>
      <p:sp>
        <p:nvSpPr>
          <p:cNvPr id="1673219" name="Rectangle 1027"/>
          <p:cNvSpPr>
            <a:spLocks noGrp="1" noChangeArrowheads="1"/>
          </p:cNvSpPr>
          <p:nvPr>
            <p:ph type="body" idx="1"/>
          </p:nvPr>
        </p:nvSpPr>
        <p:spPr/>
        <p:txBody>
          <a:bodyPr/>
          <a:lstStyle/>
          <a:p>
            <a:pPr lvl="1">
              <a:spcBef>
                <a:spcPts val="500"/>
              </a:spcBef>
              <a:spcAft>
                <a:spcPts val="500"/>
              </a:spcAft>
            </a:pPr>
            <a:r>
              <a:rPr lang="en-US"/>
              <a:t>In the </a:t>
            </a:r>
            <a:r>
              <a:rPr lang="en-US">
                <a:solidFill>
                  <a:srgbClr val="99FF99"/>
                </a:solidFill>
              </a:rPr>
              <a:t>&lt;body&gt;</a:t>
            </a:r>
          </a:p>
          <a:p>
            <a:pPr lvl="2">
              <a:spcBef>
                <a:spcPts val="500"/>
              </a:spcBef>
              <a:spcAft>
                <a:spcPts val="500"/>
              </a:spcAft>
            </a:pPr>
            <a:r>
              <a:rPr lang="en-US"/>
              <a:t>As code associated with an event handler (like </a:t>
            </a:r>
            <a:r>
              <a:rPr lang="en-US">
                <a:solidFill>
                  <a:srgbClr val="99FF99"/>
                </a:solidFill>
              </a:rPr>
              <a:t>onclick</a:t>
            </a:r>
            <a:r>
              <a:rPr lang="en-US"/>
              <a:t>) embedded in an html tag, or...</a:t>
            </a:r>
          </a:p>
          <a:p>
            <a:pPr lvl="2">
              <a:spcBef>
                <a:spcPts val="500"/>
              </a:spcBef>
              <a:spcAft>
                <a:spcPts val="500"/>
              </a:spcAft>
            </a:pPr>
            <a:r>
              <a:rPr lang="en-US"/>
              <a:t>Embedded within </a:t>
            </a:r>
          </a:p>
          <a:p>
            <a:pPr lvl="2">
              <a:spcBef>
                <a:spcPts val="500"/>
              </a:spcBef>
              <a:spcAft>
                <a:spcPts val="500"/>
              </a:spcAft>
              <a:buFontTx/>
              <a:buNone/>
            </a:pPr>
            <a:r>
              <a:rPr lang="en-US">
                <a:solidFill>
                  <a:srgbClr val="99FF99"/>
                </a:solidFill>
              </a:rPr>
              <a:t>	&lt;script language="JavaScript"&gt;</a:t>
            </a:r>
          </a:p>
          <a:p>
            <a:pPr lvl="2">
              <a:spcBef>
                <a:spcPts val="500"/>
              </a:spcBef>
              <a:spcAft>
                <a:spcPts val="500"/>
              </a:spcAft>
              <a:buFontTx/>
              <a:buNone/>
            </a:pPr>
            <a:r>
              <a:rPr lang="en-US">
                <a:solidFill>
                  <a:srgbClr val="99FF99"/>
                </a:solidFill>
              </a:rPr>
              <a:t>		...</a:t>
            </a:r>
          </a:p>
          <a:p>
            <a:pPr lvl="2">
              <a:spcBef>
                <a:spcPts val="500"/>
              </a:spcBef>
              <a:spcAft>
                <a:spcPts val="500"/>
              </a:spcAft>
              <a:buFontTx/>
              <a:buNone/>
            </a:pPr>
            <a:r>
              <a:rPr lang="en-US">
                <a:solidFill>
                  <a:srgbClr val="99FF99"/>
                </a:solidFill>
              </a:rPr>
              <a:t>	&lt;script&gt; </a:t>
            </a:r>
          </a:p>
          <a:p>
            <a:pPr lvl="3">
              <a:spcBef>
                <a:spcPts val="500"/>
              </a:spcBef>
              <a:spcAft>
                <a:spcPts val="500"/>
              </a:spcAft>
            </a:pPr>
            <a:r>
              <a:rPr lang="en-US"/>
              <a:t>Used primarily to write “text” out to the page.</a:t>
            </a:r>
          </a:p>
          <a:p>
            <a:pPr lvl="3">
              <a:spcBef>
                <a:spcPts val="500"/>
              </a:spcBef>
              <a:spcAft>
                <a:spcPts val="500"/>
              </a:spcAft>
            </a:pPr>
            <a:r>
              <a:rPr lang="en-US"/>
              <a:t>Executed as they are encountered in the HTML code.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333333"/>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333333"/>
            </a:solidFill>
            <a:effectLst/>
            <a:latin typeface="Times New Roman" pitchFamily="18"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C:\a\mso\Templates\Presentation Designs\Neon Frame.pot</Template>
  <TotalTime>10910</TotalTime>
  <Words>8883</Words>
  <Application>Microsoft Office PowerPoint</Application>
  <PresentationFormat>On-screen Show (4:3)</PresentationFormat>
  <Paragraphs>1366</Paragraphs>
  <Slides>167</Slides>
  <Notes>1</Notes>
  <HiddenSlides>0</HiddenSlides>
  <MMClips>0</MMClips>
  <ScaleCrop>false</ScaleCrop>
  <HeadingPairs>
    <vt:vector size="4" baseType="variant">
      <vt:variant>
        <vt:lpstr>Theme</vt:lpstr>
      </vt:variant>
      <vt:variant>
        <vt:i4>1</vt:i4>
      </vt:variant>
      <vt:variant>
        <vt:lpstr>Slide Titles</vt:lpstr>
      </vt:variant>
      <vt:variant>
        <vt:i4>167</vt:i4>
      </vt:variant>
    </vt:vector>
  </HeadingPairs>
  <TitlesOfParts>
    <vt:vector size="168" baseType="lpstr">
      <vt:lpstr>Neon Frame</vt:lpstr>
      <vt:lpstr>JavaScript Syntax</vt:lpstr>
      <vt:lpstr>JavaScript Introduction</vt:lpstr>
      <vt:lpstr>JavaScript Introduction</vt:lpstr>
      <vt:lpstr>JavaScript Introduction</vt:lpstr>
      <vt:lpstr>JavaScript Introduction</vt:lpstr>
      <vt:lpstr>JavaScript Introduction</vt:lpstr>
      <vt:lpstr>JavaScript Syntax</vt:lpstr>
      <vt:lpstr>JavaScript Introduction</vt:lpstr>
      <vt:lpstr>JavaScript Syntax</vt:lpstr>
      <vt:lpstr>PowerPoint Presentation</vt:lpstr>
      <vt:lpstr>Similarities to C syntax</vt:lpstr>
      <vt:lpstr>Expressions and Operators </vt:lpstr>
      <vt:lpstr>Expressions and Operators</vt:lpstr>
      <vt:lpstr>Expressions and Operators</vt:lpstr>
      <vt:lpstr>Expressions and Operators</vt:lpstr>
      <vt:lpstr>Expressions and Operators</vt:lpstr>
      <vt:lpstr>Expressions and Operators</vt:lpstr>
      <vt:lpstr>Expressions and Operators</vt:lpstr>
      <vt:lpstr>Expressions and Operators</vt:lpstr>
      <vt:lpstr>Expressions and Operators</vt:lpstr>
      <vt:lpstr>Expressions and Operators</vt:lpstr>
      <vt:lpstr>Expressions and Operators</vt:lpstr>
      <vt:lpstr>Control Structures</vt:lpstr>
      <vt:lpstr>Control Structures</vt:lpstr>
      <vt:lpstr>Control Structures</vt:lpstr>
      <vt:lpstr>PowerPoint Presentation</vt:lpstr>
      <vt:lpstr>Control Structures</vt:lpstr>
      <vt:lpstr>PowerPoint Presentation</vt:lpstr>
      <vt:lpstr>Control Structures</vt:lpstr>
      <vt:lpstr>Control Structures</vt:lpstr>
      <vt:lpstr>Control Structures</vt:lpstr>
      <vt:lpstr>Control Structures</vt:lpstr>
      <vt:lpstr>Control Structures</vt:lpstr>
      <vt:lpstr>Comments</vt:lpstr>
      <vt:lpstr>JavaScript Variables </vt:lpstr>
      <vt:lpstr>Naming Conventions   for Variables</vt:lpstr>
      <vt:lpstr>Naming Conventions   for Variables</vt:lpstr>
      <vt:lpstr>Global and Local Variables</vt:lpstr>
      <vt:lpstr>Global and Local Variables</vt:lpstr>
      <vt:lpstr>Global and Local Variables</vt:lpstr>
      <vt:lpstr>Variable Declaration</vt:lpstr>
      <vt:lpstr>Variable Declaration</vt:lpstr>
      <vt:lpstr>Variable Declaration</vt:lpstr>
      <vt:lpstr>Variable Declaration</vt:lpstr>
      <vt:lpstr>Data Typing</vt:lpstr>
      <vt:lpstr>Data Typing</vt:lpstr>
      <vt:lpstr>Data Typing</vt:lpstr>
      <vt:lpstr>var</vt:lpstr>
      <vt:lpstr>JavaScript Data Types</vt:lpstr>
      <vt:lpstr>Conversion Rules</vt:lpstr>
      <vt:lpstr>Conversion Rules</vt:lpstr>
      <vt:lpstr>Conversion Rules</vt:lpstr>
      <vt:lpstr>Conversion Rules</vt:lpstr>
      <vt:lpstr>Conversion Rules</vt:lpstr>
      <vt:lpstr>Conversion Rules</vt:lpstr>
      <vt:lpstr>Conversion Rules</vt:lpstr>
      <vt:lpstr>Conversion Rules</vt:lpstr>
      <vt:lpstr>Primitive Data Types</vt:lpstr>
      <vt:lpstr>Numbers</vt:lpstr>
      <vt:lpstr>Numbers</vt:lpstr>
      <vt:lpstr>Numbers</vt:lpstr>
      <vt:lpstr>Numbers</vt:lpstr>
      <vt:lpstr>Numbers</vt:lpstr>
      <vt:lpstr>String Syntax</vt:lpstr>
      <vt:lpstr>String Syntax</vt:lpstr>
      <vt:lpstr>String Syntax</vt:lpstr>
      <vt:lpstr>String Syntax</vt:lpstr>
      <vt:lpstr>String Syntax</vt:lpstr>
      <vt:lpstr>Strings</vt:lpstr>
      <vt:lpstr>String Syntax</vt:lpstr>
      <vt:lpstr>String Syntax</vt:lpstr>
      <vt:lpstr>Boolean</vt:lpstr>
      <vt:lpstr>Boolean</vt:lpstr>
      <vt:lpstr>Object Conversion</vt:lpstr>
      <vt:lpstr>Object Conversion to Number</vt:lpstr>
      <vt:lpstr>Object Conversion to Number</vt:lpstr>
      <vt:lpstr>Object Conversion to Number</vt:lpstr>
      <vt:lpstr>Object Conversion to Number</vt:lpstr>
      <vt:lpstr>Object Conversion to Number</vt:lpstr>
      <vt:lpstr>Object Conversion to String</vt:lpstr>
      <vt:lpstr>Other DOM Objects</vt:lpstr>
      <vt:lpstr>Array</vt:lpstr>
      <vt:lpstr>Array Syntax</vt:lpstr>
      <vt:lpstr>Array Syntax</vt:lpstr>
      <vt:lpstr>Array Syntax</vt:lpstr>
      <vt:lpstr>Array Syntax</vt:lpstr>
      <vt:lpstr>Array Syntax</vt:lpstr>
      <vt:lpstr>Math Object</vt:lpstr>
      <vt:lpstr>document.writeln()</vt:lpstr>
      <vt:lpstr>innerHTML </vt:lpstr>
      <vt:lpstr>document.writeln() </vt:lpstr>
      <vt:lpstr>PowerPoint Presentation</vt:lpstr>
      <vt:lpstr>Null in JavaScript </vt:lpstr>
      <vt:lpstr>Undefined in JavaScript</vt:lpstr>
      <vt:lpstr>Undefined in JavaScript</vt:lpstr>
      <vt:lpstr>Embedding JavaScript in HTML Documents</vt:lpstr>
      <vt:lpstr>Embedding JavaScript in HTML Documents</vt:lpstr>
      <vt:lpstr>Embedding JavaScript in HTML Documents</vt:lpstr>
      <vt:lpstr>Embedding JavaScript in HTML Documents</vt:lpstr>
      <vt:lpstr>Embedding JavaScript in HTML Documents</vt:lpstr>
      <vt:lpstr>Embedding JavaScript in HTML Documents</vt:lpstr>
      <vt:lpstr>Example 1: A First Script</vt:lpstr>
      <vt:lpstr>PowerPoint Presentation</vt:lpstr>
      <vt:lpstr>Example 1: A First Script</vt:lpstr>
      <vt:lpstr>Example 1: A First Script</vt:lpstr>
      <vt:lpstr>Example 1: A First Script</vt:lpstr>
      <vt:lpstr>alert, confirm, and prompt</vt:lpstr>
      <vt:lpstr>alert, confirm, and prompt</vt:lpstr>
      <vt:lpstr>alert, confirm, and prompt</vt:lpstr>
      <vt:lpstr>alert, confirm, and prompt</vt:lpstr>
      <vt:lpstr>alert, confirm, and prompt</vt:lpstr>
      <vt:lpstr>Example: A First Script</vt:lpstr>
      <vt:lpstr>PowerPoint Presentation</vt:lpstr>
      <vt:lpstr>Example: A First Script</vt:lpstr>
      <vt:lpstr>Example: Introduction</vt:lpstr>
      <vt:lpstr>PowerPoint Presentation</vt:lpstr>
      <vt:lpstr>PowerPoint Presentation</vt:lpstr>
      <vt:lpstr>Location of JavaScript</vt:lpstr>
      <vt:lpstr>Location of JavaScript</vt:lpstr>
      <vt:lpstr>Example 2a: Moving Formatting  to the &lt;head&gt;</vt:lpstr>
      <vt:lpstr>PowerPoint Presentation</vt:lpstr>
      <vt:lpstr>PowerPoint Presentation</vt:lpstr>
      <vt:lpstr>Example: Prompt for Variables </vt:lpstr>
      <vt:lpstr>PowerPoint Presentation</vt:lpstr>
      <vt:lpstr>Creating User-defined Functions</vt:lpstr>
      <vt:lpstr>Creating User-defined Functions</vt:lpstr>
      <vt:lpstr>Creating User-defined Functions</vt:lpstr>
      <vt:lpstr>Creating User-defined Functions</vt:lpstr>
      <vt:lpstr>Creating User-defined Functions</vt:lpstr>
      <vt:lpstr>Creating User-defined Functions</vt:lpstr>
      <vt:lpstr>Event Handlers</vt:lpstr>
      <vt:lpstr>Event Handlers</vt:lpstr>
      <vt:lpstr>Example: onClick and onMouseover </vt:lpstr>
      <vt:lpstr>PowerPoint Presentation</vt:lpstr>
      <vt:lpstr>Example: onClick and onMouseover</vt:lpstr>
      <vt:lpstr>Example: Image Swaps</vt:lpstr>
      <vt:lpstr>PowerPoint Presentation</vt:lpstr>
      <vt:lpstr>Example: Image Swaps</vt:lpstr>
      <vt:lpstr>Example: Image Swaps #2</vt:lpstr>
      <vt:lpstr>PowerPoint Presentation</vt:lpstr>
      <vt:lpstr>Event Handlers</vt:lpstr>
      <vt:lpstr>Event Handlers</vt:lpstr>
      <vt:lpstr>Event Handlers</vt:lpstr>
      <vt:lpstr>Event Handlers</vt:lpstr>
      <vt:lpstr>Event Handlers</vt:lpstr>
      <vt:lpstr>Event Handlers</vt:lpstr>
      <vt:lpstr>Example: Text Formatting </vt:lpstr>
      <vt:lpstr>PowerPoint Presentation</vt:lpstr>
      <vt:lpstr>Hiding JavaScript  from Brain-dead Browsers</vt:lpstr>
      <vt:lpstr>Hiding JavaScript  from Brain-dead Browsers</vt:lpstr>
      <vt:lpstr>Hiding JavaScript  from Brain-dead Browsers</vt:lpstr>
      <vt:lpstr>Using JavaScript</vt:lpstr>
      <vt:lpstr>Using JavaScript</vt:lpstr>
      <vt:lpstr>Example: Debugging JavaScript </vt:lpstr>
      <vt:lpstr>Debugging JavaScript</vt:lpstr>
      <vt:lpstr>Debugging JavaScript</vt:lpstr>
      <vt:lpstr>Debugging JavaScript</vt:lpstr>
      <vt:lpstr>Debugging JavaScript</vt:lpstr>
      <vt:lpstr>Debugging JavaScript</vt:lpstr>
      <vt:lpstr>Common JavaScript Errors </vt:lpstr>
      <vt:lpstr>Common JavaScript Errors</vt:lpstr>
      <vt:lpstr>Common JavaScript Errors</vt:lpstr>
      <vt:lpstr>Common JavaScript Errors</vt:lpstr>
      <vt:lpstr>Common JavaScript Errors</vt:lpstr>
      <vt:lpstr>Common JavaScript Errors</vt:lpstr>
      <vt:lpstr>Common JavaScript Errors</vt:lpstr>
      <vt:lpstr>JavaScript Programming Hints</vt:lpstr>
    </vt:vector>
  </TitlesOfParts>
  <Company>NIU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Web-based Application Development</dc:title>
  <dc:creator>t90pam1</dc:creator>
  <cp:lastModifiedBy>Penny</cp:lastModifiedBy>
  <cp:revision>117</cp:revision>
  <cp:lastPrinted>2001-02-19T20:36:00Z</cp:lastPrinted>
  <dcterms:created xsi:type="dcterms:W3CDTF">2000-10-31T20:31:47Z</dcterms:created>
  <dcterms:modified xsi:type="dcterms:W3CDTF">2014-03-03T20:44:09Z</dcterms:modified>
</cp:coreProperties>
</file>