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61"/>
  </p:notesMasterIdLst>
  <p:handoutMasterIdLst>
    <p:handoutMasterId r:id="rId62"/>
  </p:handoutMasterIdLst>
  <p:sldIdLst>
    <p:sldId id="259" r:id="rId2"/>
    <p:sldId id="256" r:id="rId3"/>
    <p:sldId id="260" r:id="rId4"/>
    <p:sldId id="396" r:id="rId5"/>
    <p:sldId id="397" r:id="rId6"/>
    <p:sldId id="398" r:id="rId7"/>
    <p:sldId id="399" r:id="rId8"/>
    <p:sldId id="265" r:id="rId9"/>
    <p:sldId id="264" r:id="rId10"/>
    <p:sldId id="267" r:id="rId11"/>
    <p:sldId id="268" r:id="rId12"/>
    <p:sldId id="269" r:id="rId13"/>
    <p:sldId id="270" r:id="rId14"/>
    <p:sldId id="272" r:id="rId15"/>
    <p:sldId id="274" r:id="rId16"/>
    <p:sldId id="276" r:id="rId17"/>
    <p:sldId id="275" r:id="rId18"/>
    <p:sldId id="391" r:id="rId19"/>
    <p:sldId id="353" r:id="rId20"/>
    <p:sldId id="354" r:id="rId21"/>
    <p:sldId id="383" r:id="rId22"/>
    <p:sldId id="400" r:id="rId23"/>
    <p:sldId id="289" r:id="rId24"/>
    <p:sldId id="394" r:id="rId25"/>
    <p:sldId id="290" r:id="rId26"/>
    <p:sldId id="393" r:id="rId27"/>
    <p:sldId id="376" r:id="rId28"/>
    <p:sldId id="385" r:id="rId29"/>
    <p:sldId id="374" r:id="rId30"/>
    <p:sldId id="296" r:id="rId31"/>
    <p:sldId id="297" r:id="rId32"/>
    <p:sldId id="304" r:id="rId33"/>
    <p:sldId id="305" r:id="rId34"/>
    <p:sldId id="395" r:id="rId35"/>
    <p:sldId id="309" r:id="rId36"/>
    <p:sldId id="314" r:id="rId37"/>
    <p:sldId id="315" r:id="rId38"/>
    <p:sldId id="386" r:id="rId39"/>
    <p:sldId id="319" r:id="rId40"/>
    <p:sldId id="321" r:id="rId41"/>
    <p:sldId id="323" r:id="rId42"/>
    <p:sldId id="326" r:id="rId43"/>
    <p:sldId id="328" r:id="rId44"/>
    <p:sldId id="329" r:id="rId45"/>
    <p:sldId id="387" r:id="rId46"/>
    <p:sldId id="330" r:id="rId47"/>
    <p:sldId id="388" r:id="rId48"/>
    <p:sldId id="331" r:id="rId49"/>
    <p:sldId id="332" r:id="rId50"/>
    <p:sldId id="333" r:id="rId51"/>
    <p:sldId id="335" r:id="rId52"/>
    <p:sldId id="366" r:id="rId53"/>
    <p:sldId id="368" r:id="rId54"/>
    <p:sldId id="367" r:id="rId55"/>
    <p:sldId id="370" r:id="rId56"/>
    <p:sldId id="378" r:id="rId57"/>
    <p:sldId id="320" r:id="rId58"/>
    <p:sldId id="390" r:id="rId59"/>
    <p:sldId id="258" r:id="rId60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66CCFF"/>
    <a:srgbClr val="333333"/>
    <a:srgbClr val="33CC33"/>
    <a:srgbClr val="99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78" d="100"/>
          <a:sy n="78" d="100"/>
        </p:scale>
        <p:origin x="-102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80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4.xml"/><Relationship Id="rId18" Type="http://schemas.openxmlformats.org/officeDocument/2006/relationships/slide" Target="slides/slide20.xml"/><Relationship Id="rId26" Type="http://schemas.openxmlformats.org/officeDocument/2006/relationships/slide" Target="slides/slide33.xml"/><Relationship Id="rId39" Type="http://schemas.openxmlformats.org/officeDocument/2006/relationships/slide" Target="slides/slide52.xml"/><Relationship Id="rId3" Type="http://schemas.openxmlformats.org/officeDocument/2006/relationships/slide" Target="slides/slide3.xml"/><Relationship Id="rId21" Type="http://schemas.openxmlformats.org/officeDocument/2006/relationships/slide" Target="slides/slide27.xml"/><Relationship Id="rId34" Type="http://schemas.openxmlformats.org/officeDocument/2006/relationships/slide" Target="slides/slide46.xml"/><Relationship Id="rId42" Type="http://schemas.openxmlformats.org/officeDocument/2006/relationships/slide" Target="slides/slide56.xml"/><Relationship Id="rId7" Type="http://schemas.openxmlformats.org/officeDocument/2006/relationships/slide" Target="slides/slide7.xml"/><Relationship Id="rId12" Type="http://schemas.openxmlformats.org/officeDocument/2006/relationships/slide" Target="slides/slide13.xml"/><Relationship Id="rId17" Type="http://schemas.openxmlformats.org/officeDocument/2006/relationships/slide" Target="slides/slide19.xml"/><Relationship Id="rId25" Type="http://schemas.openxmlformats.org/officeDocument/2006/relationships/slide" Target="slides/slide32.xml"/><Relationship Id="rId33" Type="http://schemas.openxmlformats.org/officeDocument/2006/relationships/slide" Target="slides/slide45.xml"/><Relationship Id="rId38" Type="http://schemas.openxmlformats.org/officeDocument/2006/relationships/slide" Target="slides/slide51.xml"/><Relationship Id="rId2" Type="http://schemas.openxmlformats.org/officeDocument/2006/relationships/slide" Target="slides/slide2.xml"/><Relationship Id="rId16" Type="http://schemas.openxmlformats.org/officeDocument/2006/relationships/slide" Target="slides/slide17.xml"/><Relationship Id="rId20" Type="http://schemas.openxmlformats.org/officeDocument/2006/relationships/slide" Target="slides/slide23.xml"/><Relationship Id="rId29" Type="http://schemas.openxmlformats.org/officeDocument/2006/relationships/slide" Target="slides/slide38.xml"/><Relationship Id="rId41" Type="http://schemas.openxmlformats.org/officeDocument/2006/relationships/slide" Target="slides/slide55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2.xml"/><Relationship Id="rId24" Type="http://schemas.openxmlformats.org/officeDocument/2006/relationships/slide" Target="slides/slide30.xml"/><Relationship Id="rId32" Type="http://schemas.openxmlformats.org/officeDocument/2006/relationships/slide" Target="slides/slide44.xml"/><Relationship Id="rId37" Type="http://schemas.openxmlformats.org/officeDocument/2006/relationships/slide" Target="slides/slide50.xml"/><Relationship Id="rId40" Type="http://schemas.openxmlformats.org/officeDocument/2006/relationships/slide" Target="slides/slide54.xml"/><Relationship Id="rId5" Type="http://schemas.openxmlformats.org/officeDocument/2006/relationships/slide" Target="slides/slide5.xml"/><Relationship Id="rId15" Type="http://schemas.openxmlformats.org/officeDocument/2006/relationships/slide" Target="slides/slide16.xml"/><Relationship Id="rId23" Type="http://schemas.openxmlformats.org/officeDocument/2006/relationships/slide" Target="slides/slide29.xml"/><Relationship Id="rId28" Type="http://schemas.openxmlformats.org/officeDocument/2006/relationships/slide" Target="slides/slide36.xml"/><Relationship Id="rId36" Type="http://schemas.openxmlformats.org/officeDocument/2006/relationships/slide" Target="slides/slide49.xml"/><Relationship Id="rId10" Type="http://schemas.openxmlformats.org/officeDocument/2006/relationships/slide" Target="slides/slide11.xml"/><Relationship Id="rId19" Type="http://schemas.openxmlformats.org/officeDocument/2006/relationships/slide" Target="slides/slide22.xml"/><Relationship Id="rId31" Type="http://schemas.openxmlformats.org/officeDocument/2006/relationships/slide" Target="slides/slide42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28.xml"/><Relationship Id="rId27" Type="http://schemas.openxmlformats.org/officeDocument/2006/relationships/slide" Target="slides/slide35.xml"/><Relationship Id="rId30" Type="http://schemas.openxmlformats.org/officeDocument/2006/relationships/slide" Target="slides/slide41.xml"/><Relationship Id="rId35" Type="http://schemas.openxmlformats.org/officeDocument/2006/relationships/slide" Target="slides/slide47.xml"/><Relationship Id="rId43" Type="http://schemas.openxmlformats.org/officeDocument/2006/relationships/slide" Target="slides/slide5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r>
              <a:rPr lang="en-US"/>
              <a:t>Intro to JavaScript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245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javascript1.ppt</a:t>
            </a:r>
          </a:p>
        </p:txBody>
      </p:sp>
      <p:sp>
        <p:nvSpPr>
          <p:cNvPr id="245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2850"/>
            <a:ext cx="29718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6FF729-5A2D-41ED-B00D-7751C4F1C5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38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Intro to JavaScript</a:t>
            </a:r>
          </a:p>
        </p:txBody>
      </p:sp>
      <p:sp>
        <p:nvSpPr>
          <p:cNvPr id="832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32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3738"/>
            <a:ext cx="4624388" cy="3468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2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94200"/>
            <a:ext cx="50292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2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301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javascript1.ppt</a:t>
            </a:r>
          </a:p>
        </p:txBody>
      </p:sp>
      <p:sp>
        <p:nvSpPr>
          <p:cNvPr id="832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6301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448FC5-2C91-40CC-BFCE-23EFC5C041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6190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Intro to JavaScript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javascript1.ppt</a:t>
            </a:r>
          </a:p>
        </p:txBody>
      </p:sp>
      <p:sp>
        <p:nvSpPr>
          <p:cNvPr id="165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Intro to JavaScript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javascript1.ppt</a:t>
            </a:r>
          </a:p>
        </p:txBody>
      </p:sp>
      <p:sp>
        <p:nvSpPr>
          <p:cNvPr id="15912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1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4838"/>
            <a:ext cx="5029200" cy="41846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25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2425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22426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2426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26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2426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26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2426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427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427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24272" name="Rectangle 1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39738" y="5989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22427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  <p:sp>
        <p:nvSpPr>
          <p:cNvPr id="22427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8D93ED66-7A78-4E69-937F-183295D338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4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70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ABE6D3-4743-4D47-91BD-64D8B4AD9E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102109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4A6B1D-D25B-4F9C-8409-DDDA0C27683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355127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CB4A27-6DC9-4228-9693-B4F7D8D4EF4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341778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0F371A8-6567-4230-BB19-CC7186574EF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61214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D836DE-3139-4E9C-A8B5-ECD09458D47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159226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E566CE-38DA-4967-8F89-34DF0D22DF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148527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5DA3A4-B09D-43CC-AB85-99F5874AD2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60184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6529167-9F34-4B33-B717-DFFD746FE49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295036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1689D4-9B5B-42BF-BE58-D499A5915C0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409611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A3EC2-E104-4A6A-839C-0601B9B9DD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Penny McIntire, 2007</a:t>
            </a:r>
          </a:p>
        </p:txBody>
      </p:sp>
    </p:spTree>
    <p:extLst>
      <p:ext uri="{BB962C8B-B14F-4D97-AF65-F5344CB8AC3E}">
        <p14:creationId xmlns:p14="http://schemas.microsoft.com/office/powerpoint/2010/main" val="207741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23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22323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3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22323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22323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3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324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22324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324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22324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324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22324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24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324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325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325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019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fld id="{4D6CC279-7440-454B-A9DA-0489E4F4641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3254" name="Line 22"/>
          <p:cNvSpPr>
            <a:spLocks noChangeShapeType="1"/>
          </p:cNvSpPr>
          <p:nvPr/>
        </p:nvSpPr>
        <p:spPr bwMode="auto">
          <a:xfrm>
            <a:off x="685800" y="1371600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55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7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copyright Penny McIntire, 2007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3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9" grpId="0" autoUpdateAnimBg="0"/>
      <p:bldP spid="223250" grpId="0" build="p" bldLvl="5" autoUpdateAnimBg="0">
        <p:tmplLst>
          <p:tmpl lvl="1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17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32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3250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2pPr>
      <a:lvl3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3pPr>
      <a:lvl4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4pPr>
      <a:lvl5pPr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541913A-FCCF-4AAB-B7F9-AAC6E1EB709B}" type="slidenum">
              <a:rPr lang="en-US"/>
              <a:pPr/>
              <a:t>1</a:t>
            </a:fld>
            <a:endParaRPr lang="en-US"/>
          </a:p>
        </p:txBody>
      </p:sp>
      <p:sp>
        <p:nvSpPr>
          <p:cNvPr id="1491970" name="Rectangle 409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Scripting Languages</a:t>
            </a:r>
            <a:br>
              <a:rPr lang="en-US" b="1"/>
            </a:br>
            <a:r>
              <a:rPr lang="en-US" b="1"/>
              <a:t>and the DOM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02A59-AEAE-4E0C-8D4E-C6E3252A1FFF}" type="slidenum">
              <a:rPr lang="en-US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Scripting Languages</a:t>
            </a:r>
          </a:p>
        </p:txBody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major scripting languages used in browsers:</a:t>
            </a:r>
          </a:p>
          <a:p>
            <a:pPr lvl="1"/>
            <a:r>
              <a:rPr lang="en-US"/>
              <a:t>VBScript</a:t>
            </a:r>
          </a:p>
          <a:p>
            <a:pPr lvl="1"/>
            <a:r>
              <a:rPr lang="en-US"/>
              <a:t>JavaScript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FD3AA-D40F-41F1-81BA-2B924C5A2E0F}" type="slidenum">
              <a:rPr lang="en-US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VBScript</a:t>
            </a:r>
          </a:p>
        </p:txBody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Developed by Microsoft. </a:t>
            </a:r>
          </a:p>
          <a:p>
            <a:r>
              <a:rPr lang="en-US"/>
              <a:t>Technically, VBScript works only in IE, not in Firefox, although there is an add-on for Firefox. </a:t>
            </a:r>
          </a:p>
          <a:p>
            <a:r>
              <a:rPr lang="en-US"/>
              <a:t>Due to its proprietary nature, VBScript is less portable.</a:t>
            </a:r>
          </a:p>
          <a:p>
            <a:r>
              <a:rPr lang="en-US"/>
              <a:t>We won’t use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01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01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0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0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0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0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0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0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0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0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0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0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0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0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0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0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1186" grpId="0" autoUpdateAnimBg="0"/>
      <p:bldP spid="1501187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71281-34F0-4515-87DE-D2E2D38716DC}" type="slidenum">
              <a:rPr lang="en-US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Developed by Netscape but supported by all major browsers.</a:t>
            </a:r>
          </a:p>
          <a:p>
            <a:r>
              <a:rPr lang="en-US"/>
              <a:t>Cross-platform.</a:t>
            </a:r>
          </a:p>
          <a:p>
            <a:r>
              <a:rPr lang="en-US"/>
              <a:t>Microsoft has its own, proprietary, implementation of JavaScript, called Jscript.</a:t>
            </a:r>
          </a:p>
          <a:p>
            <a:r>
              <a:rPr lang="en-US"/>
              <a:t>We will simply refer to all versions by the generic name JavaScript.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2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2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02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02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0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0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0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0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0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0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0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0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0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0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0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0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0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0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2210" grpId="0" autoUpdateAnimBg="0"/>
      <p:bldP spid="1502211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E77F5-EC05-4127-8369-27FE5B5B8572}" type="slidenum">
              <a:rPr lang="en-US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50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First announced in December 1995.</a:t>
            </a:r>
          </a:p>
          <a:p>
            <a:r>
              <a:rPr lang="en-US"/>
              <a:t>Various versions of JavaScript are supported by various browser versions.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/>
              <a:t>Always keep in mind that different versions of even the </a:t>
            </a:r>
            <a:r>
              <a:rPr lang="en-US" i="1"/>
              <a:t>same</a:t>
            </a:r>
            <a:r>
              <a:rPr lang="en-US"/>
              <a:t> browser support JavaScript differently.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752E0-FC31-426D-A5F1-621BF95B6911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50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JavaScript and Java are </a:t>
            </a:r>
            <a:r>
              <a:rPr lang="en-US" i="1"/>
              <a:t>not</a:t>
            </a:r>
            <a:r>
              <a:rPr lang="en-US"/>
              <a:t> the same:  </a:t>
            </a:r>
          </a:p>
          <a:p>
            <a:pPr lvl="1"/>
            <a:r>
              <a:rPr lang="en-US"/>
              <a:t>Netscape got permission to use “Java” in the JavaScript name.</a:t>
            </a:r>
          </a:p>
          <a:p>
            <a:pPr lvl="1"/>
            <a:r>
              <a:rPr lang="en-US"/>
              <a:t>Good marketing ploy, but JavaScript should not be confused with the Java programming language.</a:t>
            </a:r>
          </a:p>
          <a:p>
            <a:pPr lvl="1"/>
            <a:r>
              <a:rPr lang="en-US"/>
              <a:t>JavaScript is a scripting language that is interpreted on the browser, while Java is a full-blown programming language.</a:t>
            </a:r>
          </a:p>
          <a:p>
            <a:pPr lvl="1"/>
            <a:r>
              <a:rPr lang="en-US"/>
              <a:t>However, the syntax of JavaScript is </a:t>
            </a:r>
            <a:r>
              <a:rPr lang="en-US" i="1"/>
              <a:t>very</a:t>
            </a:r>
            <a:r>
              <a:rPr lang="en-US"/>
              <a:t> similar to that of Java, C, and C++.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7F736-9E10-400D-AF69-6FA8BFDA8A37}" type="slidenum">
              <a:rPr lang="en-US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50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implementations of JavaScript:</a:t>
            </a:r>
          </a:p>
          <a:p>
            <a:pPr lvl="1"/>
            <a:r>
              <a:rPr lang="en-US"/>
              <a:t>Server-side JavaScript</a:t>
            </a:r>
          </a:p>
          <a:p>
            <a:pPr lvl="1"/>
            <a:r>
              <a:rPr lang="en-US"/>
              <a:t>Client-side JavaScript</a:t>
            </a:r>
          </a:p>
          <a:p>
            <a:pPr lvl="1"/>
            <a:r>
              <a:rPr lang="en-US"/>
              <a:t>Core JavaScript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82E92-41A5-4CFB-84AD-B0FE18AD10CE}" type="slidenum">
              <a:rPr lang="en-US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50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accent1"/>
                </a:solidFill>
              </a:rPr>
              <a:t>Server-side JavaScript</a:t>
            </a:r>
            <a:endParaRPr lang="en-US"/>
          </a:p>
          <a:p>
            <a:pPr lvl="1"/>
            <a:r>
              <a:rPr lang="en-US"/>
              <a:t>JavaScript used to access data from web servers.</a:t>
            </a:r>
          </a:p>
          <a:p>
            <a:pPr lvl="1"/>
            <a:r>
              <a:rPr lang="en-US"/>
              <a:t>Intended to be an alternative to CGI, PHP, etc. </a:t>
            </a:r>
          </a:p>
          <a:p>
            <a:pPr lvl="1"/>
            <a:r>
              <a:rPr lang="en-US"/>
              <a:t>Not the best way of doing data access.</a:t>
            </a:r>
          </a:p>
          <a:p>
            <a:pPr lvl="1"/>
            <a:r>
              <a:rPr lang="en-US"/>
              <a:t>We won’t be doing any server-side stuff in here, including server-side JavaScript.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D7232-C81D-4E44-BF0D-997D36D86FF6}" type="slidenum">
              <a:rPr lang="en-US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0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50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5410200"/>
          </a:xfrm>
        </p:spPr>
        <p:txBody>
          <a:bodyPr/>
          <a:lstStyle/>
          <a:p>
            <a:r>
              <a:rPr lang="en-US" i="1">
                <a:solidFill>
                  <a:schemeClr val="accent1"/>
                </a:solidFill>
              </a:rPr>
              <a:t>Client-Side JavaScript</a:t>
            </a:r>
            <a:endParaRPr lang="en-US"/>
          </a:p>
          <a:p>
            <a:pPr lvl="1"/>
            <a:r>
              <a:rPr lang="en-US"/>
              <a:t>Is interpreted by the browser. </a:t>
            </a:r>
          </a:p>
          <a:p>
            <a:pPr lvl="1"/>
            <a:r>
              <a:rPr lang="en-US"/>
              <a:t>Most common implementation of JavaScript.</a:t>
            </a:r>
          </a:p>
          <a:p>
            <a:pPr lvl="1"/>
            <a:r>
              <a:rPr lang="en-US"/>
              <a:t>It has no direct access to the web server at all, because it exists only on the client.</a:t>
            </a:r>
          </a:p>
          <a:p>
            <a:pPr lvl="1"/>
            <a:r>
              <a:rPr lang="en-US"/>
              <a:t>We will use only client-side JS in this class. </a:t>
            </a:r>
          </a:p>
          <a:p>
            <a:pPr lvl="1"/>
            <a:r>
              <a:rPr lang="en-US"/>
              <a:t>Used, along with the Document Object Model (more in a bit…), to create “dynamic” documents.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84BDB-F49E-4300-943C-5E0C073EB438}" type="slidenum">
              <a:rPr lang="en-US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486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</a:t>
            </a:r>
          </a:p>
        </p:txBody>
      </p:sp>
      <p:sp>
        <p:nvSpPr>
          <p:cNvPr id="16486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5410200"/>
          </a:xfrm>
        </p:spPr>
        <p:txBody>
          <a:bodyPr/>
          <a:lstStyle/>
          <a:p>
            <a:r>
              <a:rPr lang="en-US" i="1">
                <a:solidFill>
                  <a:schemeClr val="accent1"/>
                </a:solidFill>
              </a:rPr>
              <a:t>Core JavaScript</a:t>
            </a:r>
            <a:endParaRPr lang="en-US"/>
          </a:p>
          <a:p>
            <a:pPr lvl="1"/>
            <a:r>
              <a:rPr lang="en-US"/>
              <a:t>Generic term for the overlapping features of JavaScript that are available to both server-side and client-side JavaScript.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BC42C-5715-4A6B-AE76-542DA7FD81B3}" type="slidenum">
              <a:rPr lang="en-US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9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>
                <a:solidFill>
                  <a:schemeClr val="accent1"/>
                </a:solidFill>
              </a:rPr>
              <a:t>Document Object Model (DOM)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/>
              <a:t>is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/>
              <a:t>what allows us to have dynamic access to the contents of otherwise static documents.</a:t>
            </a:r>
          </a:p>
          <a:p>
            <a:r>
              <a:rPr lang="en-US"/>
              <a:t>The DOM is a hidden, internal, hierarchical roadmap of all of the scriptable elements within a document loaded in a browser.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9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9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9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9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9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9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9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9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9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0274" grpId="0" autoUpdateAnimBg="0"/>
      <p:bldP spid="1590275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13B6F0-95E5-4F28-8C59-C24565C01826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48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Contents</a:t>
            </a:r>
          </a:p>
        </p:txBody>
      </p:sp>
      <p:sp>
        <p:nvSpPr>
          <p:cNvPr id="148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  <a:p>
            <a:r>
              <a:rPr lang="en-US"/>
              <a:t>The Document Object Model</a:t>
            </a:r>
          </a:p>
          <a:p>
            <a:r>
              <a:rPr lang="en-US"/>
              <a:t>Referencing an object</a:t>
            </a:r>
          </a:p>
          <a:p>
            <a:r>
              <a:rPr lang="en-US"/>
              <a:t>Event-driven programming</a:t>
            </a:r>
          </a:p>
          <a:p>
            <a:endParaRPr lang="en-US"/>
          </a:p>
          <a:p>
            <a:r>
              <a:rPr lang="en-US"/>
              <a:t>Note: purpose of the JavaScript lectures is to give you the background to learn more advanced usage on your own.</a:t>
            </a:r>
          </a:p>
          <a:p>
            <a:pPr lvl="2">
              <a:buFontTx/>
              <a:buNone/>
            </a:pPr>
            <a:endParaRPr lang="en-US"/>
          </a:p>
          <a:p>
            <a:pPr lvl="2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88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88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889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6C512-6CA4-40C3-92F1-31EAAE9528EF}" type="slidenum">
              <a:rPr lang="en-US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9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59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It is an evolving standard that specifies how a scripting language can access and manipulate the detailed structure of an HTML (or XML) document.</a:t>
            </a:r>
          </a:p>
          <a:p>
            <a:r>
              <a:rPr lang="en-US"/>
              <a:t>The DOM standardization effort is being led by the World Wide Web Consortium (W3C).</a:t>
            </a:r>
          </a:p>
          <a:p>
            <a:r>
              <a:rPr lang="en-US"/>
              <a:t>Again, all browser manufacturers pledge to follow the standards. (Yeah, right, when it comes to Microsoft.)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557B7-C725-45C4-8DA9-05B2B6A23C80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3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63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 to Chapter 9 of </a:t>
            </a:r>
            <a:r>
              <a:rPr lang="en-US" i="1"/>
              <a:t>DHTML</a:t>
            </a:r>
            <a:r>
              <a:rPr lang="en-US"/>
              <a:t> for the DOMs of both browsers – critical for coding and debugging JavaScript.</a:t>
            </a:r>
          </a:p>
          <a:p>
            <a:endParaRPr lang="en-US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25039-6A77-4227-8D69-F4F80BEDF8FD}" type="slidenum">
              <a:rPr lang="en-US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75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JavaScript is object-based, not truly object-oriented.</a:t>
            </a:r>
          </a:p>
          <a:p>
            <a:r>
              <a:rPr lang="en-US"/>
              <a:t>Still, we manipulate objects using their associated methods much as we would with an object-oriented language.</a:t>
            </a:r>
          </a:p>
        </p:txBody>
      </p:sp>
      <p:sp>
        <p:nvSpPr>
          <p:cNvPr id="1675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JavaScript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9DF69-B0D6-45FC-B8A2-7AC30E47ABDE}" type="slidenum">
              <a:rPr lang="en-US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2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  </a:t>
            </a:r>
          </a:p>
        </p:txBody>
      </p:sp>
      <p:sp>
        <p:nvSpPr>
          <p:cNvPr id="152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Before looking at what the DOM actually is, let’s review what objects are…</a:t>
            </a:r>
          </a:p>
          <a:p>
            <a:r>
              <a:rPr lang="en-US" i="1">
                <a:solidFill>
                  <a:schemeClr val="accent1"/>
                </a:solidFill>
              </a:rPr>
              <a:t>Object:</a:t>
            </a:r>
            <a:r>
              <a:rPr lang="en-US"/>
              <a:t> a self-contained module of data and its associated processing.</a:t>
            </a:r>
          </a:p>
          <a:p>
            <a:pPr lvl="1"/>
            <a:r>
              <a:rPr lang="en-US"/>
              <a:t>Includes a collection of named pieces of data called </a:t>
            </a:r>
            <a:r>
              <a:rPr lang="en-US" i="1">
                <a:solidFill>
                  <a:schemeClr val="accent1"/>
                </a:solidFill>
              </a:rPr>
              <a:t>properties</a:t>
            </a:r>
            <a:r>
              <a:rPr lang="en-US"/>
              <a:t> (fields and their values) and </a:t>
            </a:r>
            <a:r>
              <a:rPr lang="en-US" i="1">
                <a:solidFill>
                  <a:schemeClr val="accent1"/>
                </a:solidFill>
              </a:rPr>
              <a:t>methods</a:t>
            </a:r>
            <a:r>
              <a:rPr lang="en-US"/>
              <a:t> that can modify those properties.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56636-F2BE-4EED-B893-BA20F030CC4E}" type="slidenum">
              <a:rPr lang="en-US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5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65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accent1"/>
                </a:solidFill>
              </a:rPr>
              <a:t>Methods</a:t>
            </a:r>
            <a:r>
              <a:rPr lang="en-US"/>
              <a:t> versus </a:t>
            </a:r>
            <a:r>
              <a:rPr lang="en-US" i="1">
                <a:solidFill>
                  <a:schemeClr val="accent1"/>
                </a:solidFill>
              </a:rPr>
              <a:t>functions</a:t>
            </a:r>
          </a:p>
          <a:p>
            <a:pPr lvl="1"/>
            <a:r>
              <a:rPr lang="en-US" i="1">
                <a:solidFill>
                  <a:schemeClr val="accent1"/>
                </a:solidFill>
              </a:rPr>
              <a:t>Methods</a:t>
            </a:r>
            <a:r>
              <a:rPr lang="en-US"/>
              <a:t> are behaviors tied directly to specific objects to act upon those objects. </a:t>
            </a:r>
          </a:p>
          <a:p>
            <a:pPr lvl="2"/>
            <a:r>
              <a:rPr lang="en-US"/>
              <a:t>Many predefined JavaScript methods are provided by the browser.</a:t>
            </a:r>
          </a:p>
          <a:p>
            <a:pPr lvl="1"/>
            <a:r>
              <a:rPr lang="en-US" i="1">
                <a:solidFill>
                  <a:schemeClr val="accent1"/>
                </a:solidFill>
              </a:rPr>
              <a:t>Functions</a:t>
            </a:r>
            <a:r>
              <a:rPr lang="en-US"/>
              <a:t> are programmer-defined routines and are not necessarily associated with a specific object.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C9280-AD18-40C2-BBDC-2A7587DC9CD7}" type="slidenum">
              <a:rPr lang="en-US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2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 </a:t>
            </a:r>
          </a:p>
        </p:txBody>
      </p:sp>
      <p:sp>
        <p:nvSpPr>
          <p:cNvPr id="152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Let’s look at one generic object, the </a:t>
            </a:r>
            <a:r>
              <a:rPr lang="en-US" i="1">
                <a:solidFill>
                  <a:schemeClr val="accent1"/>
                </a:solidFill>
              </a:rPr>
              <a:t>Document Object</a:t>
            </a:r>
            <a:r>
              <a:rPr lang="en-US"/>
              <a:t> (represents a single page in a browser):</a:t>
            </a:r>
          </a:p>
          <a:p>
            <a:pPr lvl="1"/>
            <a:r>
              <a:rPr lang="en-US"/>
              <a:t>One </a:t>
            </a:r>
            <a:r>
              <a:rPr lang="en-US" i="1"/>
              <a:t>property </a:t>
            </a:r>
            <a:r>
              <a:rPr lang="en-US"/>
              <a:t>would be the document’s URL; the </a:t>
            </a:r>
            <a:r>
              <a:rPr lang="en-US" i="1"/>
              <a:t>value</a:t>
            </a:r>
            <a:r>
              <a:rPr lang="en-US"/>
              <a:t> of that URL field might be “www.mysite.com/index.html”.</a:t>
            </a:r>
          </a:p>
          <a:p>
            <a:pPr lvl="1"/>
            <a:r>
              <a:rPr lang="en-US"/>
              <a:t>Other properties include the last-modified date, title, background color of the document, etc.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F36A9-B2C0-4264-B999-2C4589931EC8}" type="slidenum">
              <a:rPr lang="en-US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5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65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Some properties are stored as arrays, representing things such as:</a:t>
            </a:r>
          </a:p>
          <a:p>
            <a:pPr lvl="2"/>
            <a:r>
              <a:rPr lang="en-US"/>
              <a:t>forms</a:t>
            </a:r>
          </a:p>
          <a:p>
            <a:pPr lvl="2"/>
            <a:r>
              <a:rPr lang="en-US"/>
              <a:t>images</a:t>
            </a:r>
          </a:p>
          <a:p>
            <a:pPr lvl="2"/>
            <a:r>
              <a:rPr lang="en-US"/>
              <a:t>links</a:t>
            </a:r>
          </a:p>
          <a:p>
            <a:pPr lvl="2"/>
            <a:r>
              <a:rPr lang="en-US"/>
              <a:t>applets</a:t>
            </a:r>
          </a:p>
          <a:p>
            <a:pPr lvl="1"/>
            <a:r>
              <a:rPr lang="en-US" i="1"/>
              <a:t>A method </a:t>
            </a:r>
            <a:r>
              <a:rPr lang="en-US"/>
              <a:t>could be a mechanism to display something on the window, such as </a:t>
            </a:r>
            <a:r>
              <a:rPr lang="en-US">
                <a:solidFill>
                  <a:srgbClr val="99FF99"/>
                </a:solidFill>
              </a:rPr>
              <a:t>document.writeln()</a:t>
            </a:r>
            <a:r>
              <a:rPr lang="en-US"/>
              <a:t>, or performing mathematics.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901D1-9BC3-4A0F-B48D-100BE7933B8E}" type="slidenum">
              <a:rPr lang="en-US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2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62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an HTML page loads into a scriptable browser, the browser organizes all of the scriptable HTML elements and page information into a:</a:t>
            </a:r>
          </a:p>
          <a:p>
            <a:pPr lvl="1"/>
            <a:r>
              <a:rPr lang="en-US"/>
              <a:t>hidden</a:t>
            </a:r>
          </a:p>
          <a:p>
            <a:pPr lvl="1"/>
            <a:r>
              <a:rPr lang="en-US"/>
              <a:t>internal</a:t>
            </a:r>
          </a:p>
          <a:p>
            <a:pPr lvl="1"/>
            <a:r>
              <a:rPr lang="en-US"/>
              <a:t>hierarchical </a:t>
            </a:r>
          </a:p>
          <a:p>
            <a:pPr lvl="1"/>
            <a:r>
              <a:rPr lang="en-US"/>
              <a:t>object roadmap, referred to as the DOM.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AC7FB-3B1C-45BE-82B1-578B05A880AB}" type="slidenum">
              <a:rPr lang="en-US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3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63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basic understanding of the architecture of the DOM is important, because you can’t access an object without knowing the hierarchical path to the object; e.g.:</a:t>
            </a:r>
          </a:p>
          <a:p>
            <a:pPr lvl="2">
              <a:buFontTx/>
              <a:buNone/>
            </a:pPr>
            <a:r>
              <a:rPr lang="en-US" dirty="0" err="1">
                <a:solidFill>
                  <a:srgbClr val="99FF99"/>
                </a:solidFill>
              </a:rPr>
              <a:t>document.myForm.myTextArea</a:t>
            </a:r>
            <a:endParaRPr lang="en-US" dirty="0">
              <a:solidFill>
                <a:srgbClr val="99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579F7-3B97-450F-BA1D-872C4B53C328}" type="slidenum">
              <a:rPr lang="en-US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2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Object Model (DOM)</a:t>
            </a:r>
          </a:p>
        </p:txBody>
      </p:sp>
      <p:sp>
        <p:nvSpPr>
          <p:cNvPr id="162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DOM has three types of pre-defined objects:</a:t>
            </a:r>
          </a:p>
          <a:p>
            <a:pPr lvl="1"/>
            <a:r>
              <a:rPr lang="en-US"/>
              <a:t>“Utility” objects, such as String or Math.</a:t>
            </a:r>
          </a:p>
          <a:p>
            <a:pPr lvl="2"/>
            <a:r>
              <a:rPr lang="en-US"/>
              <a:t>We will look at these later, when we examine JavaScript syntax.</a:t>
            </a:r>
          </a:p>
          <a:p>
            <a:pPr lvl="1"/>
            <a:r>
              <a:rPr lang="en-US"/>
              <a:t>Dynamically-built objects which have a one-to-one relationship with major HTML tags, such as Image or Table. </a:t>
            </a:r>
          </a:p>
          <a:p>
            <a:pPr lvl="1"/>
            <a:r>
              <a:rPr lang="en-US"/>
              <a:t>Browser interaction objects, such as Window, Document, Location, or History.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5B5038-552F-4891-87C7-E50BEE98143D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49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accent1"/>
                </a:solidFill>
              </a:rPr>
              <a:t>Scripting language</a:t>
            </a:r>
            <a:r>
              <a:rPr lang="en-US"/>
              <a:t>: a programming language that is </a:t>
            </a:r>
            <a:r>
              <a:rPr lang="en-US" i="1">
                <a:solidFill>
                  <a:schemeClr val="accent1"/>
                </a:solidFill>
              </a:rPr>
              <a:t>interpreted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/>
              <a:t> as opposed to being compiled.</a:t>
            </a:r>
          </a:p>
          <a:p>
            <a:pPr lvl="1"/>
            <a:r>
              <a:rPr lang="en-US"/>
              <a:t>The interpreter executes the script directly, similar to the scripting used in Unix shells.</a:t>
            </a:r>
          </a:p>
          <a:p>
            <a:pPr lvl="1"/>
            <a:r>
              <a:rPr lang="en-US"/>
              <a:t>Slower than compiled languages.</a:t>
            </a:r>
          </a:p>
          <a:p>
            <a:pPr lvl="1"/>
            <a:r>
              <a:rPr lang="en-US"/>
              <a:t>Essentially  “light” programming languages, with a stripped-down functionality.</a:t>
            </a:r>
          </a:p>
          <a:p>
            <a:pPr lvl="1"/>
            <a:r>
              <a:rPr lang="en-US"/>
              <a:t>Nonetheless, JavaScript is quite powerful, and quite complex.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2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2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92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92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92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92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9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9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9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92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9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9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9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92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2994" grpId="0" autoUpdateAnimBg="0"/>
      <p:bldP spid="1492995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3E2B8-F2D9-4A9B-8BEB-D984AF6CC7A5}" type="slidenum">
              <a:rPr lang="en-US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3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Browser Interaction Objects</a:t>
            </a:r>
          </a:p>
        </p:txBody>
      </p:sp>
      <p:sp>
        <p:nvSpPr>
          <p:cNvPr id="153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understand browser interaction objects, you must understand the object containment hierarchy:</a:t>
            </a:r>
          </a:p>
          <a:p>
            <a:pPr lvl="1"/>
            <a:r>
              <a:rPr lang="en-US"/>
              <a:t>The most global (highest-level) object in the DOM is the </a:t>
            </a:r>
            <a:r>
              <a:rPr lang="en-US" i="1">
                <a:solidFill>
                  <a:schemeClr val="accent1"/>
                </a:solidFill>
              </a:rPr>
              <a:t>Window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 i="1">
                <a:solidFill>
                  <a:schemeClr val="accent1"/>
                </a:solidFill>
              </a:rPr>
              <a:t>Object</a:t>
            </a:r>
            <a:r>
              <a:rPr lang="en-US"/>
              <a:t>. </a:t>
            </a:r>
          </a:p>
          <a:p>
            <a:pPr lvl="1"/>
            <a:r>
              <a:rPr lang="en-US"/>
              <a:t>That, in turn, contains the </a:t>
            </a:r>
            <a:r>
              <a:rPr lang="en-US" i="1">
                <a:solidFill>
                  <a:schemeClr val="accent1"/>
                </a:solidFill>
              </a:rPr>
              <a:t>Document</a:t>
            </a:r>
            <a:r>
              <a:rPr lang="en-US">
                <a:solidFill>
                  <a:schemeClr val="accent1"/>
                </a:solidFill>
              </a:rPr>
              <a:t> </a:t>
            </a:r>
            <a:r>
              <a:rPr lang="en-US" i="1">
                <a:solidFill>
                  <a:schemeClr val="accent1"/>
                </a:solidFill>
              </a:rPr>
              <a:t>Object</a:t>
            </a:r>
            <a:r>
              <a:rPr lang="en-US"/>
              <a:t> that represents the HTML document.</a:t>
            </a:r>
          </a:p>
          <a:p>
            <a:pPr lvl="1"/>
            <a:r>
              <a:rPr lang="en-US"/>
              <a:t>The document, in turn, may contain a </a:t>
            </a:r>
            <a:r>
              <a:rPr lang="en-US" i="1">
                <a:solidFill>
                  <a:schemeClr val="accent1"/>
                </a:solidFill>
              </a:rPr>
              <a:t>Form Object</a:t>
            </a:r>
            <a:r>
              <a:rPr lang="en-US"/>
              <a:t>, which in turn contains form elements…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0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0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0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0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0882" grpId="0" autoUpdateAnimBg="0"/>
      <p:bldP spid="1530883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DE9C-B662-4382-84E4-90B88EDC372F}" type="slidenum">
              <a:rPr lang="en-US"/>
              <a:pPr/>
              <a:t>31</a:t>
            </a:fld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3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Browser Interaction Objects</a:t>
            </a:r>
          </a:p>
        </p:txBody>
      </p:sp>
      <p:sp>
        <p:nvSpPr>
          <p:cNvPr id="1531953" name="AutoShape 49"/>
          <p:cNvSpPr>
            <a:spLocks noChangeArrowheads="1"/>
          </p:cNvSpPr>
          <p:nvPr/>
        </p:nvSpPr>
        <p:spPr bwMode="auto">
          <a:xfrm>
            <a:off x="6400800" y="1752600"/>
            <a:ext cx="1752600" cy="914400"/>
          </a:xfrm>
          <a:prstGeom prst="wedgeRoundRectCallout">
            <a:avLst>
              <a:gd name="adj1" fmla="val -122917"/>
              <a:gd name="adj2" fmla="val -4669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Let’s look at the Window object…</a:t>
            </a:r>
          </a:p>
        </p:txBody>
      </p:sp>
      <p:grpSp>
        <p:nvGrpSpPr>
          <p:cNvPr id="1531988" name="Group 84"/>
          <p:cNvGrpSpPr>
            <a:grpSpLocks/>
          </p:cNvGrpSpPr>
          <p:nvPr/>
        </p:nvGrpSpPr>
        <p:grpSpPr bwMode="auto">
          <a:xfrm>
            <a:off x="533400" y="1524000"/>
            <a:ext cx="7924800" cy="4495800"/>
            <a:chOff x="336" y="960"/>
            <a:chExt cx="4992" cy="2832"/>
          </a:xfrm>
        </p:grpSpPr>
        <p:sp>
          <p:nvSpPr>
            <p:cNvPr id="1531907" name="Rectangle 3"/>
            <p:cNvSpPr>
              <a:spLocks noChangeArrowheads="1"/>
            </p:cNvSpPr>
            <p:nvPr/>
          </p:nvSpPr>
          <p:spPr bwMode="auto">
            <a:xfrm>
              <a:off x="2448" y="9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Window</a:t>
              </a:r>
            </a:p>
          </p:txBody>
        </p:sp>
        <p:sp>
          <p:nvSpPr>
            <p:cNvPr id="1531914" name="Rectangle 10"/>
            <p:cNvSpPr>
              <a:spLocks noChangeArrowheads="1"/>
            </p:cNvSpPr>
            <p:nvPr/>
          </p:nvSpPr>
          <p:spPr bwMode="auto">
            <a:xfrm>
              <a:off x="2448" y="9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Window</a:t>
              </a:r>
            </a:p>
          </p:txBody>
        </p:sp>
        <p:sp>
          <p:nvSpPr>
            <p:cNvPr id="1531908" name="Line 4"/>
            <p:cNvSpPr>
              <a:spLocks noChangeShapeType="1"/>
            </p:cNvSpPr>
            <p:nvPr/>
          </p:nvSpPr>
          <p:spPr bwMode="auto">
            <a:xfrm>
              <a:off x="2784" y="139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13" name="Line 9"/>
            <p:cNvSpPr>
              <a:spLocks noChangeShapeType="1"/>
            </p:cNvSpPr>
            <p:nvPr/>
          </p:nvSpPr>
          <p:spPr bwMode="auto">
            <a:xfrm>
              <a:off x="2784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17" name="Rectangle 13"/>
            <p:cNvSpPr>
              <a:spLocks noChangeArrowheads="1"/>
            </p:cNvSpPr>
            <p:nvPr/>
          </p:nvSpPr>
          <p:spPr bwMode="auto">
            <a:xfrm>
              <a:off x="2448" y="1728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Document</a:t>
              </a:r>
            </a:p>
          </p:txBody>
        </p:sp>
        <p:sp>
          <p:nvSpPr>
            <p:cNvPr id="1531919" name="Line 15"/>
            <p:cNvSpPr>
              <a:spLocks noChangeShapeType="1"/>
            </p:cNvSpPr>
            <p:nvPr/>
          </p:nvSpPr>
          <p:spPr bwMode="auto">
            <a:xfrm>
              <a:off x="2784" y="2208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21" name="Rectangle 17"/>
            <p:cNvSpPr>
              <a:spLocks noChangeArrowheads="1"/>
            </p:cNvSpPr>
            <p:nvPr/>
          </p:nvSpPr>
          <p:spPr bwMode="auto">
            <a:xfrm>
              <a:off x="336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Form[ ]</a:t>
              </a:r>
            </a:p>
          </p:txBody>
        </p:sp>
        <p:sp>
          <p:nvSpPr>
            <p:cNvPr id="1531922" name="Rectangle 18"/>
            <p:cNvSpPr>
              <a:spLocks noChangeArrowheads="1"/>
            </p:cNvSpPr>
            <p:nvPr/>
          </p:nvSpPr>
          <p:spPr bwMode="auto">
            <a:xfrm>
              <a:off x="1728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Image[ ]</a:t>
              </a:r>
            </a:p>
          </p:txBody>
        </p:sp>
        <p:sp>
          <p:nvSpPr>
            <p:cNvPr id="1531923" name="Rectangle 19"/>
            <p:cNvSpPr>
              <a:spLocks noChangeArrowheads="1"/>
            </p:cNvSpPr>
            <p:nvPr/>
          </p:nvSpPr>
          <p:spPr bwMode="auto">
            <a:xfrm>
              <a:off x="3168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Link[ ]</a:t>
              </a:r>
            </a:p>
          </p:txBody>
        </p:sp>
        <p:sp>
          <p:nvSpPr>
            <p:cNvPr id="1531924" name="Rectangle 20"/>
            <p:cNvSpPr>
              <a:spLocks noChangeArrowheads="1"/>
            </p:cNvSpPr>
            <p:nvPr/>
          </p:nvSpPr>
          <p:spPr bwMode="auto">
            <a:xfrm>
              <a:off x="4637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Applet[ ]</a:t>
              </a:r>
            </a:p>
          </p:txBody>
        </p:sp>
        <p:sp>
          <p:nvSpPr>
            <p:cNvPr id="1531928" name="Line 24"/>
            <p:cNvSpPr>
              <a:spLocks noChangeShapeType="1"/>
            </p:cNvSpPr>
            <p:nvPr/>
          </p:nvSpPr>
          <p:spPr bwMode="auto">
            <a:xfrm>
              <a:off x="672" y="2352"/>
              <a:ext cx="432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29" name="Line 25"/>
            <p:cNvSpPr>
              <a:spLocks noChangeShapeType="1"/>
            </p:cNvSpPr>
            <p:nvPr/>
          </p:nvSpPr>
          <p:spPr bwMode="auto">
            <a:xfrm>
              <a:off x="672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31" name="Line 27"/>
            <p:cNvSpPr>
              <a:spLocks noChangeShapeType="1"/>
            </p:cNvSpPr>
            <p:nvPr/>
          </p:nvSpPr>
          <p:spPr bwMode="auto">
            <a:xfrm>
              <a:off x="2049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32" name="Line 28"/>
            <p:cNvSpPr>
              <a:spLocks noChangeShapeType="1"/>
            </p:cNvSpPr>
            <p:nvPr/>
          </p:nvSpPr>
          <p:spPr bwMode="auto">
            <a:xfrm>
              <a:off x="3504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33" name="Line 29"/>
            <p:cNvSpPr>
              <a:spLocks noChangeShapeType="1"/>
            </p:cNvSpPr>
            <p:nvPr/>
          </p:nvSpPr>
          <p:spPr bwMode="auto">
            <a:xfrm>
              <a:off x="4975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20" name="Line 16"/>
            <p:cNvSpPr>
              <a:spLocks noChangeShapeType="1"/>
            </p:cNvSpPr>
            <p:nvPr/>
          </p:nvSpPr>
          <p:spPr bwMode="auto">
            <a:xfrm>
              <a:off x="672" y="2976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37" name="Rectangle 33"/>
            <p:cNvSpPr>
              <a:spLocks noChangeArrowheads="1"/>
            </p:cNvSpPr>
            <p:nvPr/>
          </p:nvSpPr>
          <p:spPr bwMode="auto">
            <a:xfrm>
              <a:off x="336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Text </a:t>
              </a:r>
            </a:p>
            <a:p>
              <a:r>
                <a:rPr lang="en-US"/>
                <a:t>input[ ]</a:t>
              </a:r>
            </a:p>
          </p:txBody>
        </p:sp>
        <p:sp>
          <p:nvSpPr>
            <p:cNvPr id="1531938" name="Rectangle 34"/>
            <p:cNvSpPr>
              <a:spLocks noChangeArrowheads="1"/>
            </p:cNvSpPr>
            <p:nvPr/>
          </p:nvSpPr>
          <p:spPr bwMode="auto">
            <a:xfrm>
              <a:off x="1215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Checkbox</a:t>
              </a:r>
            </a:p>
            <a:p>
              <a:r>
                <a:rPr lang="en-US"/>
                <a:t> [ ]</a:t>
              </a:r>
            </a:p>
          </p:txBody>
        </p:sp>
        <p:sp>
          <p:nvSpPr>
            <p:cNvPr id="1531939" name="Rectangle 35"/>
            <p:cNvSpPr>
              <a:spLocks noChangeArrowheads="1"/>
            </p:cNvSpPr>
            <p:nvPr/>
          </p:nvSpPr>
          <p:spPr bwMode="auto">
            <a:xfrm>
              <a:off x="2094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Radio[ ]</a:t>
              </a:r>
            </a:p>
          </p:txBody>
        </p:sp>
        <p:sp>
          <p:nvSpPr>
            <p:cNvPr id="1531940" name="Rectangle 36"/>
            <p:cNvSpPr>
              <a:spLocks noChangeArrowheads="1"/>
            </p:cNvSpPr>
            <p:nvPr/>
          </p:nvSpPr>
          <p:spPr bwMode="auto">
            <a:xfrm>
              <a:off x="2974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Submit[ ]</a:t>
              </a:r>
            </a:p>
          </p:txBody>
        </p:sp>
        <p:sp>
          <p:nvSpPr>
            <p:cNvPr id="1531941" name="Rectangle 37"/>
            <p:cNvSpPr>
              <a:spLocks noChangeArrowheads="1"/>
            </p:cNvSpPr>
            <p:nvPr/>
          </p:nvSpPr>
          <p:spPr bwMode="auto">
            <a:xfrm>
              <a:off x="3853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Textarea[ ]</a:t>
              </a:r>
            </a:p>
          </p:txBody>
        </p:sp>
        <p:sp>
          <p:nvSpPr>
            <p:cNvPr id="1531943" name="Line 39"/>
            <p:cNvSpPr>
              <a:spLocks noChangeShapeType="1"/>
            </p:cNvSpPr>
            <p:nvPr/>
          </p:nvSpPr>
          <p:spPr bwMode="auto">
            <a:xfrm>
              <a:off x="672" y="3168"/>
              <a:ext cx="350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44" name="Line 40"/>
            <p:cNvSpPr>
              <a:spLocks noChangeShapeType="1"/>
            </p:cNvSpPr>
            <p:nvPr/>
          </p:nvSpPr>
          <p:spPr bwMode="auto">
            <a:xfrm>
              <a:off x="672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46" name="Line 42"/>
            <p:cNvSpPr>
              <a:spLocks noChangeShapeType="1"/>
            </p:cNvSpPr>
            <p:nvPr/>
          </p:nvSpPr>
          <p:spPr bwMode="auto">
            <a:xfrm>
              <a:off x="1536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47" name="Line 43"/>
            <p:cNvSpPr>
              <a:spLocks noChangeShapeType="1"/>
            </p:cNvSpPr>
            <p:nvPr/>
          </p:nvSpPr>
          <p:spPr bwMode="auto">
            <a:xfrm>
              <a:off x="2448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48" name="Line 44"/>
            <p:cNvSpPr>
              <a:spLocks noChangeShapeType="1"/>
            </p:cNvSpPr>
            <p:nvPr/>
          </p:nvSpPr>
          <p:spPr bwMode="auto">
            <a:xfrm>
              <a:off x="3312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49" name="Line 45"/>
            <p:cNvSpPr>
              <a:spLocks noChangeShapeType="1"/>
            </p:cNvSpPr>
            <p:nvPr/>
          </p:nvSpPr>
          <p:spPr bwMode="auto">
            <a:xfrm>
              <a:off x="4176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1985" name="Rectangle 81"/>
            <p:cNvSpPr>
              <a:spLocks noChangeArrowheads="1"/>
            </p:cNvSpPr>
            <p:nvPr/>
          </p:nvSpPr>
          <p:spPr bwMode="auto">
            <a:xfrm>
              <a:off x="1296" y="1728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History</a:t>
              </a:r>
            </a:p>
          </p:txBody>
        </p:sp>
        <p:sp>
          <p:nvSpPr>
            <p:cNvPr id="1531986" name="Line 82"/>
            <p:cNvSpPr>
              <a:spLocks noChangeShapeType="1"/>
            </p:cNvSpPr>
            <p:nvPr/>
          </p:nvSpPr>
          <p:spPr bwMode="auto">
            <a:xfrm flipH="1">
              <a:off x="1632" y="1536"/>
              <a:ext cx="115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531987" name="Line 83"/>
            <p:cNvSpPr>
              <a:spLocks noChangeShapeType="1"/>
            </p:cNvSpPr>
            <p:nvPr/>
          </p:nvSpPr>
          <p:spPr bwMode="auto">
            <a:xfrm>
              <a:off x="1632" y="1536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19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863A9-8307-41FC-8F5A-42C343B26329}" type="slidenum">
              <a:rPr lang="en-US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4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Browser Interaction Objects</a:t>
            </a:r>
          </a:p>
        </p:txBody>
      </p:sp>
      <p:sp>
        <p:nvSpPr>
          <p:cNvPr id="154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>
                <a:solidFill>
                  <a:schemeClr val="accent1"/>
                </a:solidFill>
              </a:rPr>
              <a:t>Window Object </a:t>
            </a:r>
            <a:r>
              <a:rPr lang="en-US"/>
              <a:t>represents the window that displays the document.</a:t>
            </a:r>
          </a:p>
          <a:p>
            <a:pPr lvl="1"/>
            <a:r>
              <a:rPr lang="en-US"/>
              <a:t>The Window Object is global, with global variables. </a:t>
            </a:r>
          </a:p>
          <a:p>
            <a:pPr lvl="1"/>
            <a:r>
              <a:rPr lang="en-US"/>
              <a:t>It defines the properties and methods for the web browser window.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0F78D9-BA8E-4DFD-A6B3-A3B3C6A60F8C}" type="slidenum">
              <a:rPr lang="en-US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4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Browser Interaction Objects</a:t>
            </a:r>
          </a:p>
        </p:txBody>
      </p:sp>
      <p:sp>
        <p:nvSpPr>
          <p:cNvPr id="154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/>
              <a:t>Under the Window Object is a hierarchy of other objects, including:</a:t>
            </a:r>
          </a:p>
          <a:p>
            <a:pPr lvl="2">
              <a:lnSpc>
                <a:spcPct val="90000"/>
              </a:lnSpc>
            </a:pPr>
            <a:r>
              <a:rPr lang="en-US"/>
              <a:t>A </a:t>
            </a:r>
            <a:r>
              <a:rPr lang="en-US" i="1">
                <a:solidFill>
                  <a:schemeClr val="accent1"/>
                </a:solidFill>
              </a:rPr>
              <a:t>History Object </a:t>
            </a:r>
            <a:r>
              <a:rPr lang="en-US"/>
              <a:t>to track URLs associated with forward and back, like the forward and back buttons on the browser.</a:t>
            </a:r>
          </a:p>
          <a:p>
            <a:pPr lvl="2">
              <a:lnSpc>
                <a:spcPct val="90000"/>
              </a:lnSpc>
            </a:pPr>
            <a:r>
              <a:rPr lang="en-US"/>
              <a:t>A</a:t>
            </a:r>
            <a:r>
              <a:rPr lang="en-US" i="1"/>
              <a:t> </a:t>
            </a:r>
            <a:r>
              <a:rPr lang="en-US" i="1">
                <a:solidFill>
                  <a:schemeClr val="accent1"/>
                </a:solidFill>
              </a:rPr>
              <a:t>Document Object </a:t>
            </a:r>
            <a:r>
              <a:rPr lang="en-US"/>
              <a:t>represents the HTML document that is displayed in that window.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79721-0465-43B0-B88A-9FB99E7B2903}" type="slidenum">
              <a:rPr lang="en-US"/>
              <a:pPr/>
              <a:t>34</a:t>
            </a:fld>
            <a:endParaRPr lang="en-US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6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Browser Interaction Objects</a:t>
            </a:r>
          </a:p>
        </p:txBody>
      </p:sp>
      <p:sp>
        <p:nvSpPr>
          <p:cNvPr id="1668099" name="AutoShape 3"/>
          <p:cNvSpPr>
            <a:spLocks noChangeArrowheads="1"/>
          </p:cNvSpPr>
          <p:nvPr/>
        </p:nvSpPr>
        <p:spPr bwMode="auto">
          <a:xfrm>
            <a:off x="6400800" y="1752600"/>
            <a:ext cx="1752600" cy="914400"/>
          </a:xfrm>
          <a:prstGeom prst="wedgeRoundRectCallout">
            <a:avLst>
              <a:gd name="adj1" fmla="val -132065"/>
              <a:gd name="adj2" fmla="val 9027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/>
              <a:t>Let’s look at the Document object…</a:t>
            </a:r>
          </a:p>
        </p:txBody>
      </p:sp>
      <p:grpSp>
        <p:nvGrpSpPr>
          <p:cNvPr id="1668100" name="Group 4"/>
          <p:cNvGrpSpPr>
            <a:grpSpLocks/>
          </p:cNvGrpSpPr>
          <p:nvPr/>
        </p:nvGrpSpPr>
        <p:grpSpPr bwMode="auto">
          <a:xfrm>
            <a:off x="533400" y="1524000"/>
            <a:ext cx="7924800" cy="4495800"/>
            <a:chOff x="336" y="960"/>
            <a:chExt cx="4992" cy="2832"/>
          </a:xfrm>
        </p:grpSpPr>
        <p:sp>
          <p:nvSpPr>
            <p:cNvPr id="1668101" name="Rectangle 5"/>
            <p:cNvSpPr>
              <a:spLocks noChangeArrowheads="1"/>
            </p:cNvSpPr>
            <p:nvPr/>
          </p:nvSpPr>
          <p:spPr bwMode="auto">
            <a:xfrm>
              <a:off x="2448" y="9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Window</a:t>
              </a:r>
            </a:p>
          </p:txBody>
        </p:sp>
        <p:sp>
          <p:nvSpPr>
            <p:cNvPr id="1668102" name="Rectangle 6"/>
            <p:cNvSpPr>
              <a:spLocks noChangeArrowheads="1"/>
            </p:cNvSpPr>
            <p:nvPr/>
          </p:nvSpPr>
          <p:spPr bwMode="auto">
            <a:xfrm>
              <a:off x="2448" y="9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Window</a:t>
              </a:r>
            </a:p>
          </p:txBody>
        </p:sp>
        <p:sp>
          <p:nvSpPr>
            <p:cNvPr id="1668103" name="Line 7"/>
            <p:cNvSpPr>
              <a:spLocks noChangeShapeType="1"/>
            </p:cNvSpPr>
            <p:nvPr/>
          </p:nvSpPr>
          <p:spPr bwMode="auto">
            <a:xfrm>
              <a:off x="2784" y="139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04" name="Line 8"/>
            <p:cNvSpPr>
              <a:spLocks noChangeShapeType="1"/>
            </p:cNvSpPr>
            <p:nvPr/>
          </p:nvSpPr>
          <p:spPr bwMode="auto">
            <a:xfrm>
              <a:off x="2784" y="1584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05" name="Rectangle 9"/>
            <p:cNvSpPr>
              <a:spLocks noChangeArrowheads="1"/>
            </p:cNvSpPr>
            <p:nvPr/>
          </p:nvSpPr>
          <p:spPr bwMode="auto">
            <a:xfrm>
              <a:off x="2448" y="1728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Document</a:t>
              </a:r>
            </a:p>
          </p:txBody>
        </p:sp>
        <p:sp>
          <p:nvSpPr>
            <p:cNvPr id="1668106" name="Line 10"/>
            <p:cNvSpPr>
              <a:spLocks noChangeShapeType="1"/>
            </p:cNvSpPr>
            <p:nvPr/>
          </p:nvSpPr>
          <p:spPr bwMode="auto">
            <a:xfrm>
              <a:off x="2784" y="2208"/>
              <a:ext cx="0" cy="14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07" name="Rectangle 11"/>
            <p:cNvSpPr>
              <a:spLocks noChangeArrowheads="1"/>
            </p:cNvSpPr>
            <p:nvPr/>
          </p:nvSpPr>
          <p:spPr bwMode="auto">
            <a:xfrm>
              <a:off x="336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Form[ ]</a:t>
              </a:r>
            </a:p>
          </p:txBody>
        </p:sp>
        <p:sp>
          <p:nvSpPr>
            <p:cNvPr id="1668108" name="Rectangle 12"/>
            <p:cNvSpPr>
              <a:spLocks noChangeArrowheads="1"/>
            </p:cNvSpPr>
            <p:nvPr/>
          </p:nvSpPr>
          <p:spPr bwMode="auto">
            <a:xfrm>
              <a:off x="1728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Image[ ]</a:t>
              </a:r>
            </a:p>
          </p:txBody>
        </p:sp>
        <p:sp>
          <p:nvSpPr>
            <p:cNvPr id="1668109" name="Rectangle 13"/>
            <p:cNvSpPr>
              <a:spLocks noChangeArrowheads="1"/>
            </p:cNvSpPr>
            <p:nvPr/>
          </p:nvSpPr>
          <p:spPr bwMode="auto">
            <a:xfrm>
              <a:off x="3168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Link[ ]</a:t>
              </a:r>
            </a:p>
          </p:txBody>
        </p:sp>
        <p:sp>
          <p:nvSpPr>
            <p:cNvPr id="1668110" name="Rectangle 14"/>
            <p:cNvSpPr>
              <a:spLocks noChangeArrowheads="1"/>
            </p:cNvSpPr>
            <p:nvPr/>
          </p:nvSpPr>
          <p:spPr bwMode="auto">
            <a:xfrm>
              <a:off x="4637" y="2544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Applet[ ]</a:t>
              </a:r>
            </a:p>
          </p:txBody>
        </p:sp>
        <p:sp>
          <p:nvSpPr>
            <p:cNvPr id="1668111" name="Line 15"/>
            <p:cNvSpPr>
              <a:spLocks noChangeShapeType="1"/>
            </p:cNvSpPr>
            <p:nvPr/>
          </p:nvSpPr>
          <p:spPr bwMode="auto">
            <a:xfrm>
              <a:off x="672" y="2352"/>
              <a:ext cx="432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12" name="Line 16"/>
            <p:cNvSpPr>
              <a:spLocks noChangeShapeType="1"/>
            </p:cNvSpPr>
            <p:nvPr/>
          </p:nvSpPr>
          <p:spPr bwMode="auto">
            <a:xfrm>
              <a:off x="672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13" name="Line 17"/>
            <p:cNvSpPr>
              <a:spLocks noChangeShapeType="1"/>
            </p:cNvSpPr>
            <p:nvPr/>
          </p:nvSpPr>
          <p:spPr bwMode="auto">
            <a:xfrm>
              <a:off x="2049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14" name="Line 18"/>
            <p:cNvSpPr>
              <a:spLocks noChangeShapeType="1"/>
            </p:cNvSpPr>
            <p:nvPr/>
          </p:nvSpPr>
          <p:spPr bwMode="auto">
            <a:xfrm>
              <a:off x="3504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15" name="Line 19"/>
            <p:cNvSpPr>
              <a:spLocks noChangeShapeType="1"/>
            </p:cNvSpPr>
            <p:nvPr/>
          </p:nvSpPr>
          <p:spPr bwMode="auto">
            <a:xfrm>
              <a:off x="4975" y="2352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16" name="Line 20"/>
            <p:cNvSpPr>
              <a:spLocks noChangeShapeType="1"/>
            </p:cNvSpPr>
            <p:nvPr/>
          </p:nvSpPr>
          <p:spPr bwMode="auto">
            <a:xfrm>
              <a:off x="672" y="2976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17" name="Rectangle 21"/>
            <p:cNvSpPr>
              <a:spLocks noChangeArrowheads="1"/>
            </p:cNvSpPr>
            <p:nvPr/>
          </p:nvSpPr>
          <p:spPr bwMode="auto">
            <a:xfrm>
              <a:off x="336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Text </a:t>
              </a:r>
            </a:p>
            <a:p>
              <a:r>
                <a:rPr lang="en-US"/>
                <a:t>input[ ]</a:t>
              </a:r>
            </a:p>
          </p:txBody>
        </p:sp>
        <p:sp>
          <p:nvSpPr>
            <p:cNvPr id="1668118" name="Rectangle 22"/>
            <p:cNvSpPr>
              <a:spLocks noChangeArrowheads="1"/>
            </p:cNvSpPr>
            <p:nvPr/>
          </p:nvSpPr>
          <p:spPr bwMode="auto">
            <a:xfrm>
              <a:off x="1215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Checkbox</a:t>
              </a:r>
            </a:p>
            <a:p>
              <a:r>
                <a:rPr lang="en-US"/>
                <a:t> [ ]</a:t>
              </a:r>
            </a:p>
          </p:txBody>
        </p:sp>
        <p:sp>
          <p:nvSpPr>
            <p:cNvPr id="1668119" name="Rectangle 23"/>
            <p:cNvSpPr>
              <a:spLocks noChangeArrowheads="1"/>
            </p:cNvSpPr>
            <p:nvPr/>
          </p:nvSpPr>
          <p:spPr bwMode="auto">
            <a:xfrm>
              <a:off x="2094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Radio[ ]</a:t>
              </a:r>
            </a:p>
          </p:txBody>
        </p:sp>
        <p:sp>
          <p:nvSpPr>
            <p:cNvPr id="1668120" name="Rectangle 24"/>
            <p:cNvSpPr>
              <a:spLocks noChangeArrowheads="1"/>
            </p:cNvSpPr>
            <p:nvPr/>
          </p:nvSpPr>
          <p:spPr bwMode="auto">
            <a:xfrm>
              <a:off x="2974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Submit[ ]</a:t>
              </a:r>
            </a:p>
          </p:txBody>
        </p:sp>
        <p:sp>
          <p:nvSpPr>
            <p:cNvPr id="1668121" name="Rectangle 25"/>
            <p:cNvSpPr>
              <a:spLocks noChangeArrowheads="1"/>
            </p:cNvSpPr>
            <p:nvPr/>
          </p:nvSpPr>
          <p:spPr bwMode="auto">
            <a:xfrm>
              <a:off x="3853" y="3360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Textarea[ ]</a:t>
              </a:r>
            </a:p>
          </p:txBody>
        </p:sp>
        <p:sp>
          <p:nvSpPr>
            <p:cNvPr id="1668122" name="Line 26"/>
            <p:cNvSpPr>
              <a:spLocks noChangeShapeType="1"/>
            </p:cNvSpPr>
            <p:nvPr/>
          </p:nvSpPr>
          <p:spPr bwMode="auto">
            <a:xfrm>
              <a:off x="672" y="3168"/>
              <a:ext cx="3504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23" name="Line 27"/>
            <p:cNvSpPr>
              <a:spLocks noChangeShapeType="1"/>
            </p:cNvSpPr>
            <p:nvPr/>
          </p:nvSpPr>
          <p:spPr bwMode="auto">
            <a:xfrm>
              <a:off x="672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24" name="Line 28"/>
            <p:cNvSpPr>
              <a:spLocks noChangeShapeType="1"/>
            </p:cNvSpPr>
            <p:nvPr/>
          </p:nvSpPr>
          <p:spPr bwMode="auto">
            <a:xfrm>
              <a:off x="1536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25" name="Line 29"/>
            <p:cNvSpPr>
              <a:spLocks noChangeShapeType="1"/>
            </p:cNvSpPr>
            <p:nvPr/>
          </p:nvSpPr>
          <p:spPr bwMode="auto">
            <a:xfrm>
              <a:off x="2448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26" name="Line 30"/>
            <p:cNvSpPr>
              <a:spLocks noChangeShapeType="1"/>
            </p:cNvSpPr>
            <p:nvPr/>
          </p:nvSpPr>
          <p:spPr bwMode="auto">
            <a:xfrm>
              <a:off x="3312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27" name="Line 31"/>
            <p:cNvSpPr>
              <a:spLocks noChangeShapeType="1"/>
            </p:cNvSpPr>
            <p:nvPr/>
          </p:nvSpPr>
          <p:spPr bwMode="auto">
            <a:xfrm>
              <a:off x="4176" y="3168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8128" name="Rectangle 32"/>
            <p:cNvSpPr>
              <a:spLocks noChangeArrowheads="1"/>
            </p:cNvSpPr>
            <p:nvPr/>
          </p:nvSpPr>
          <p:spPr bwMode="auto">
            <a:xfrm>
              <a:off x="1296" y="1728"/>
              <a:ext cx="691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History</a:t>
              </a:r>
            </a:p>
          </p:txBody>
        </p:sp>
        <p:sp>
          <p:nvSpPr>
            <p:cNvPr id="1668129" name="Line 33"/>
            <p:cNvSpPr>
              <a:spLocks noChangeShapeType="1"/>
            </p:cNvSpPr>
            <p:nvPr/>
          </p:nvSpPr>
          <p:spPr bwMode="auto">
            <a:xfrm flipH="1">
              <a:off x="1632" y="1536"/>
              <a:ext cx="115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668130" name="Line 34"/>
            <p:cNvSpPr>
              <a:spLocks noChangeShapeType="1"/>
            </p:cNvSpPr>
            <p:nvPr/>
          </p:nvSpPr>
          <p:spPr bwMode="auto">
            <a:xfrm>
              <a:off x="1632" y="1536"/>
              <a:ext cx="0" cy="1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809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CB2F-3304-4D06-8DF1-6F7E38112D34}" type="slidenum">
              <a:rPr lang="en-US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4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Browser Interaction Objects</a:t>
            </a:r>
          </a:p>
        </p:txBody>
      </p:sp>
      <p:sp>
        <p:nvSpPr>
          <p:cNvPr id="154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Now, let’s look at the </a:t>
            </a:r>
            <a:r>
              <a:rPr lang="en-US" i="1">
                <a:solidFill>
                  <a:schemeClr val="accent1"/>
                </a:solidFill>
              </a:rPr>
              <a:t>Document Object</a:t>
            </a:r>
            <a:r>
              <a:rPr lang="en-US"/>
              <a:t>.</a:t>
            </a:r>
          </a:p>
          <a:p>
            <a:pPr lvl="1"/>
            <a:r>
              <a:rPr lang="en-US"/>
              <a:t>This is confusing, because the </a:t>
            </a:r>
            <a:r>
              <a:rPr lang="en-US" i="1"/>
              <a:t>Document Object</a:t>
            </a:r>
            <a:r>
              <a:rPr lang="en-US"/>
              <a:t> is only one of the many objects contained in the </a:t>
            </a:r>
            <a:r>
              <a:rPr lang="en-US" i="1"/>
              <a:t>Document Object Model</a:t>
            </a:r>
            <a:r>
              <a:rPr lang="en-US"/>
              <a:t>.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2C836-8F88-48BF-BD72-829201DCB564}" type="slidenum">
              <a:rPr lang="en-US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5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Tag-Associated Objects </a:t>
            </a:r>
          </a:p>
        </p:txBody>
      </p:sp>
      <p:sp>
        <p:nvSpPr>
          <p:cNvPr id="155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Within the Document object are tag-associated objects that are dynamically-built (when the page loads) and have a one-to-one relationship with major HTML tags, such as Image or Table.</a:t>
            </a:r>
          </a:p>
          <a:p>
            <a:r>
              <a:rPr lang="en-US"/>
              <a:t>Attributes from individual HTML tags must be associated with their DOM objects…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0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0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50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50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5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5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5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5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5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5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0338" grpId="0" autoUpdateAnimBg="0"/>
      <p:bldP spid="1550339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7DF1B-27A8-4E20-A100-988F34DDAA43}" type="slidenum">
              <a:rPr lang="en-US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5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Tag-Associated Objects</a:t>
            </a:r>
          </a:p>
        </p:txBody>
      </p:sp>
      <p:sp>
        <p:nvSpPr>
          <p:cNvPr id="155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&lt;input  type = “text”  name =“firstName”   		value = “Type your name here.” /&gt;</a:t>
            </a:r>
            <a:endParaRPr lang="en-US" sz="2800"/>
          </a:p>
          <a:p>
            <a:r>
              <a:rPr lang="en-US">
                <a:solidFill>
                  <a:srgbClr val="99FF99"/>
                </a:solidFill>
              </a:rPr>
              <a:t>type =</a:t>
            </a:r>
            <a:r>
              <a:rPr lang="en-US"/>
              <a:t> specifies that this will be stored as a text input in the DOM. </a:t>
            </a:r>
          </a:p>
          <a:p>
            <a:r>
              <a:rPr lang="en-US">
                <a:solidFill>
                  <a:srgbClr val="99FF99"/>
                </a:solidFill>
              </a:rPr>
              <a:t>name =</a:t>
            </a:r>
            <a:r>
              <a:rPr lang="en-US"/>
              <a:t> and </a:t>
            </a:r>
            <a:r>
              <a:rPr lang="en-US">
                <a:solidFill>
                  <a:srgbClr val="99FF99"/>
                </a:solidFill>
              </a:rPr>
              <a:t>value =</a:t>
            </a:r>
            <a:r>
              <a:rPr lang="en-US"/>
              <a:t> are associated with properties of the input object. </a:t>
            </a:r>
          </a:p>
          <a:p>
            <a:pPr lvl="1"/>
            <a:r>
              <a:rPr lang="en-US"/>
              <a:t>The </a:t>
            </a:r>
            <a:r>
              <a:rPr lang="en-US" i="1"/>
              <a:t>name</a:t>
            </a:r>
            <a:r>
              <a:rPr lang="en-US"/>
              <a:t> object property is assigned “firstName” and the </a:t>
            </a:r>
            <a:r>
              <a:rPr lang="en-US" i="1"/>
              <a:t>value</a:t>
            </a:r>
            <a:r>
              <a:rPr lang="en-US"/>
              <a:t> object property is assigned “Type your name here.”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11A26-0564-484D-816B-3B30EC7B02F9}" type="slidenum">
              <a:rPr lang="en-US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3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Tag-Associated Objects</a:t>
            </a:r>
          </a:p>
        </p:txBody>
      </p:sp>
      <p:sp>
        <p:nvSpPr>
          <p:cNvPr id="163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Let’s look at assigning properties such as these to another tag-associated object, this time a </a:t>
            </a:r>
            <a:r>
              <a:rPr lang="en-US">
                <a:solidFill>
                  <a:srgbClr val="99FF99"/>
                </a:solidFill>
              </a:rPr>
              <a:t>&lt;form&gt;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5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5105400" cy="6172200"/>
          </a:xfrm>
        </p:spPr>
        <p:txBody>
          <a:bodyPr/>
          <a:lstStyle/>
          <a:p>
            <a:pPr defTabSz="568325">
              <a:buFontTx/>
              <a:buNone/>
            </a:pPr>
            <a:r>
              <a:rPr lang="en-US" sz="2800" b="1">
                <a:solidFill>
                  <a:schemeClr val="accent2"/>
                </a:solidFill>
              </a:rPr>
              <a:t>HTML tags</a:t>
            </a:r>
            <a:endParaRPr lang="en-US" sz="2200">
              <a:solidFill>
                <a:srgbClr val="99FF99"/>
              </a:solidFill>
            </a:endParaRP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&lt;form  	name = “userInfo” 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method = “post”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action = “prgrm.name”&gt;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&lt;input   … /&gt;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&lt;textarea …&gt;… &lt;/textarea&gt;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…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&lt;/form&gt;</a:t>
            </a:r>
          </a:p>
          <a:p>
            <a:pPr defTabSz="568325">
              <a:buFontTx/>
              <a:buNone/>
            </a:pPr>
            <a:endParaRPr lang="en-US" sz="2200">
              <a:solidFill>
                <a:srgbClr val="99FF99"/>
              </a:solidFill>
            </a:endParaRPr>
          </a:p>
        </p:txBody>
      </p:sp>
      <p:sp>
        <p:nvSpPr>
          <p:cNvPr id="1555459" name="Rectangle 3"/>
          <p:cNvSpPr>
            <a:spLocks noChangeArrowheads="1"/>
          </p:cNvSpPr>
          <p:nvPr/>
        </p:nvSpPr>
        <p:spPr bwMode="auto">
          <a:xfrm>
            <a:off x="4953000" y="304800"/>
            <a:ext cx="4648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sz="2800" b="1">
                <a:solidFill>
                  <a:schemeClr val="accent2"/>
                </a:solidFill>
                <a:latin typeface="Tahoma" charset="0"/>
              </a:rPr>
              <a:t>FORM Object in DOM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Properties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name = “userInfo”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method = “post”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action = “prgm.name”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Methods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submit()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reset()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Events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onSubmit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onReset</a:t>
            </a:r>
          </a:p>
        </p:txBody>
      </p:sp>
      <p:sp>
        <p:nvSpPr>
          <p:cNvPr id="1555460" name="Line 4"/>
          <p:cNvSpPr>
            <a:spLocks noChangeShapeType="1"/>
          </p:cNvSpPr>
          <p:nvPr/>
        </p:nvSpPr>
        <p:spPr bwMode="auto">
          <a:xfrm>
            <a:off x="3581400" y="1066800"/>
            <a:ext cx="19050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5461" name="Line 5"/>
          <p:cNvSpPr>
            <a:spLocks noChangeShapeType="1"/>
          </p:cNvSpPr>
          <p:nvPr/>
        </p:nvSpPr>
        <p:spPr bwMode="auto">
          <a:xfrm>
            <a:off x="3505200" y="1447800"/>
            <a:ext cx="1905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5462" name="Line 6"/>
          <p:cNvSpPr>
            <a:spLocks noChangeShapeType="1"/>
          </p:cNvSpPr>
          <p:nvPr/>
        </p:nvSpPr>
        <p:spPr bwMode="auto">
          <a:xfrm>
            <a:off x="4572000" y="1905000"/>
            <a:ext cx="9144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5463" name="Line 7"/>
          <p:cNvSpPr>
            <a:spLocks noChangeShapeType="1"/>
          </p:cNvSpPr>
          <p:nvPr/>
        </p:nvSpPr>
        <p:spPr bwMode="auto">
          <a:xfrm>
            <a:off x="4724400" y="304800"/>
            <a:ext cx="0" cy="5943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5464" name="AutoShape 8"/>
          <p:cNvSpPr>
            <a:spLocks noChangeArrowheads="1"/>
          </p:cNvSpPr>
          <p:nvPr/>
        </p:nvSpPr>
        <p:spPr bwMode="auto">
          <a:xfrm>
            <a:off x="457200" y="4191000"/>
            <a:ext cx="3810000" cy="2057400"/>
          </a:xfrm>
          <a:prstGeom prst="wedgeRoundRectCallout">
            <a:avLst>
              <a:gd name="adj1" fmla="val -33167"/>
              <a:gd name="adj2" fmla="val 46606"/>
              <a:gd name="adj3" fmla="val 16667"/>
            </a:avLst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/>
              <a:t>As the HTML document loads, the Form Object is created using the attributes from the </a:t>
            </a:r>
            <a:r>
              <a:rPr lang="en-US" sz="2400">
                <a:solidFill>
                  <a:srgbClr val="99FF99"/>
                </a:solidFill>
              </a:rPr>
              <a:t>&lt;form&gt;</a:t>
            </a:r>
            <a:r>
              <a:rPr lang="en-US" sz="2400"/>
              <a:t> tag.</a:t>
            </a:r>
          </a:p>
        </p:txBody>
      </p:sp>
      <p:grpSp>
        <p:nvGrpSpPr>
          <p:cNvPr id="1555468" name="Group 12"/>
          <p:cNvGrpSpPr>
            <a:grpSpLocks/>
          </p:cNvGrpSpPr>
          <p:nvPr/>
        </p:nvGrpSpPr>
        <p:grpSpPr bwMode="auto">
          <a:xfrm>
            <a:off x="6781800" y="2667000"/>
            <a:ext cx="2133600" cy="3886200"/>
            <a:chOff x="4272" y="1680"/>
            <a:chExt cx="1344" cy="2448"/>
          </a:xfrm>
        </p:grpSpPr>
        <p:sp>
          <p:nvSpPr>
            <p:cNvPr id="1555465" name="AutoShape 9"/>
            <p:cNvSpPr>
              <a:spLocks noChangeArrowheads="1"/>
            </p:cNvSpPr>
            <p:nvPr/>
          </p:nvSpPr>
          <p:spPr bwMode="auto">
            <a:xfrm>
              <a:off x="4272" y="3504"/>
              <a:ext cx="1344" cy="624"/>
            </a:xfrm>
            <a:prstGeom prst="wedgeRoundRectCallout">
              <a:avLst>
                <a:gd name="adj1" fmla="val 4019"/>
                <a:gd name="adj2" fmla="val -212500"/>
                <a:gd name="adj3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2400"/>
                <a:t>Ignore these for now.</a:t>
              </a:r>
            </a:p>
          </p:txBody>
        </p:sp>
        <p:sp>
          <p:nvSpPr>
            <p:cNvPr id="1555466" name="AutoShape 10"/>
            <p:cNvSpPr>
              <a:spLocks/>
            </p:cNvSpPr>
            <p:nvPr/>
          </p:nvSpPr>
          <p:spPr bwMode="auto">
            <a:xfrm>
              <a:off x="4560" y="1680"/>
              <a:ext cx="432" cy="1584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55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5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55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55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5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5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55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55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5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5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55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55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55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55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55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55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5460" grpId="0" animBg="1"/>
      <p:bldP spid="1555461" grpId="0" animBg="1"/>
      <p:bldP spid="1555462" grpId="0" animBg="1"/>
      <p:bldP spid="155546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57B51-BA76-4588-80C6-E28B8B55D30B}" type="slidenum">
              <a:rPr lang="en-US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7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67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Static web pages are merely displayed, while dynamic web pages “do” things.</a:t>
            </a:r>
          </a:p>
          <a:p>
            <a:r>
              <a:rPr lang="en-US"/>
              <a:t>Scripting languages are what enable us to create dynamic web pages, which can do things like…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C6A4F-32F0-4D30-A93E-658EB387D9D9}" type="slidenum">
              <a:rPr lang="en-US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5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5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410200"/>
          </a:xfrm>
        </p:spPr>
        <p:txBody>
          <a:bodyPr/>
          <a:lstStyle/>
          <a:p>
            <a:r>
              <a:rPr lang="en-US"/>
              <a:t>Next, we need to understand the way that JavaScript can access DOM objects...</a:t>
            </a:r>
          </a:p>
          <a:p>
            <a:r>
              <a:rPr lang="en-US"/>
              <a:t>Remember how in HTML many tags had the name attribute? 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99FF99"/>
                </a:solidFill>
              </a:rPr>
              <a:t>&lt;input  </a:t>
            </a:r>
            <a:r>
              <a:rPr lang="en-US" sz="2400" b="1">
                <a:solidFill>
                  <a:srgbClr val="33CC33"/>
                </a:solidFill>
              </a:rPr>
              <a:t>name =</a:t>
            </a:r>
            <a:r>
              <a:rPr lang="en-US" sz="2400" b="1">
                <a:solidFill>
                  <a:srgbClr val="33CC33"/>
                </a:solidFill>
                <a:cs typeface="Tahoma" charset="0"/>
              </a:rPr>
              <a:t>"</a:t>
            </a:r>
            <a:r>
              <a:rPr lang="en-US" sz="2400" b="1">
                <a:solidFill>
                  <a:srgbClr val="33CC33"/>
                </a:solidFill>
              </a:rPr>
              <a:t>firstname</a:t>
            </a:r>
            <a:r>
              <a:rPr lang="en-US" sz="2400" b="1">
                <a:solidFill>
                  <a:srgbClr val="33CC33"/>
                </a:solidFill>
                <a:cs typeface="Tahoma" charset="0"/>
              </a:rPr>
              <a:t>"</a:t>
            </a:r>
            <a:r>
              <a:rPr lang="en-US" sz="2400">
                <a:solidFill>
                  <a:srgbClr val="99FF99"/>
                </a:solidFill>
              </a:rPr>
              <a:t> type =</a:t>
            </a:r>
            <a:r>
              <a:rPr lang="en-US" sz="2400">
                <a:solidFill>
                  <a:srgbClr val="99FF99"/>
                </a:solidFill>
                <a:cs typeface="Tahoma" charset="0"/>
              </a:rPr>
              <a:t>"</a:t>
            </a:r>
            <a:r>
              <a:rPr lang="en-US" sz="2400">
                <a:solidFill>
                  <a:srgbClr val="99FF99"/>
                </a:solidFill>
              </a:rPr>
              <a:t>text</a:t>
            </a:r>
            <a:r>
              <a:rPr lang="en-US" sz="2400">
                <a:solidFill>
                  <a:srgbClr val="99FF99"/>
                </a:solidFill>
                <a:cs typeface="Tahoma" charset="0"/>
              </a:rPr>
              <a:t>"</a:t>
            </a:r>
            <a:r>
              <a:rPr lang="en-US" sz="2400">
                <a:solidFill>
                  <a:srgbClr val="99FF99"/>
                </a:solidFill>
              </a:rPr>
              <a:t>… /&gt;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7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7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57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57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5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5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5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57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5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57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5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5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5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57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506" grpId="0" autoUpdateAnimBg="0"/>
      <p:bldP spid="1557507" grpId="0" build="p" bldLvl="5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35D0E-AFC3-4375-B2EA-0B75537733D8}" type="slidenum">
              <a:rPr lang="en-US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5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5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can now use those names to access those objects through the DOM hierarchy. </a:t>
            </a:r>
          </a:p>
          <a:p>
            <a:r>
              <a:rPr lang="en-US"/>
              <a:t>That is, you have to drill down the path through the DOM hierarchy in order to get to the object, just like you have to list upper-level subdirectories to get to a lower-level subdirectory on a computer disk.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0" y="533400"/>
            <a:ext cx="3886200" cy="5105400"/>
          </a:xfrm>
          <a:noFill/>
          <a:ln/>
        </p:spPr>
        <p:txBody>
          <a:bodyPr/>
          <a:lstStyle/>
          <a:p>
            <a:pPr marL="609600" indent="-609600">
              <a:buFontTx/>
              <a:buNone/>
            </a:pPr>
            <a:r>
              <a:rPr lang="en-US"/>
              <a:t>window</a:t>
            </a:r>
          </a:p>
          <a:p>
            <a:pPr marL="990600" lvl="1" indent="-533400">
              <a:buClr>
                <a:schemeClr val="accent1"/>
              </a:buClr>
            </a:pPr>
            <a:r>
              <a:rPr lang="en-US"/>
              <a:t>document</a:t>
            </a:r>
          </a:p>
          <a:p>
            <a:pPr marL="1371600" lvl="2" indent="-457200">
              <a:buFontTx/>
              <a:buChar char="–"/>
            </a:pPr>
            <a:r>
              <a:rPr lang="en-US"/>
              <a:t>link</a:t>
            </a:r>
          </a:p>
          <a:p>
            <a:pPr marL="1371600" lvl="2" indent="-457200">
              <a:buFontTx/>
              <a:buChar char="–"/>
            </a:pPr>
            <a:r>
              <a:rPr lang="en-US"/>
              <a:t>image</a:t>
            </a:r>
          </a:p>
          <a:p>
            <a:pPr marL="1371600" lvl="2" indent="-457200">
              <a:buFontTx/>
              <a:buChar char="–"/>
            </a:pPr>
            <a:r>
              <a:rPr lang="en-US"/>
              <a:t>form</a:t>
            </a:r>
          </a:p>
          <a:p>
            <a:pPr marL="1752600" lvl="3" indent="-381000">
              <a:buClr>
                <a:schemeClr val="accent1"/>
              </a:buClr>
            </a:pPr>
            <a:r>
              <a:rPr lang="en-US"/>
              <a:t>	text field</a:t>
            </a:r>
          </a:p>
          <a:p>
            <a:pPr marL="1752600" lvl="3" indent="-381000">
              <a:buClr>
                <a:schemeClr val="accent1"/>
              </a:buClr>
            </a:pPr>
            <a:r>
              <a:rPr lang="en-US"/>
              <a:t>	text field</a:t>
            </a:r>
          </a:p>
          <a:p>
            <a:pPr marL="1752600" lvl="3" indent="-381000">
              <a:buClr>
                <a:schemeClr val="accent1"/>
              </a:buClr>
            </a:pPr>
            <a:r>
              <a:rPr lang="en-US"/>
              <a:t>	submit button</a:t>
            </a:r>
          </a:p>
          <a:p>
            <a:pPr marL="1371600" lvl="2" indent="-457200">
              <a:buFontTx/>
              <a:buChar char="–"/>
            </a:pPr>
            <a:r>
              <a:rPr lang="en-US"/>
              <a:t>anchor</a:t>
            </a:r>
          </a:p>
          <a:p>
            <a:pPr marL="1371600" lvl="2" indent="-457200">
              <a:buFontTx/>
              <a:buChar char="–"/>
            </a:pPr>
            <a:r>
              <a:rPr lang="en-US"/>
              <a:t>link</a:t>
            </a:r>
          </a:p>
          <a:p>
            <a:pPr marL="1371600" lvl="2" indent="-457200">
              <a:buFontTx/>
              <a:buNone/>
            </a:pPr>
            <a:r>
              <a:rPr lang="en-US"/>
              <a:t>	</a:t>
            </a:r>
          </a:p>
          <a:p>
            <a:pPr marL="990600" lvl="1" indent="-533400">
              <a:buFontTx/>
              <a:buAutoNum type="arabicPeriod"/>
            </a:pPr>
            <a:endParaRPr lang="en-US"/>
          </a:p>
          <a:p>
            <a:pPr marL="609600" indent="-609600">
              <a:buFontTx/>
              <a:buNone/>
            </a:pPr>
            <a:endParaRPr lang="en-US"/>
          </a:p>
        </p:txBody>
      </p:sp>
      <p:sp>
        <p:nvSpPr>
          <p:cNvPr id="1562627" name="Rectangle 3"/>
          <p:cNvSpPr>
            <a:spLocks noChangeArrowheads="1"/>
          </p:cNvSpPr>
          <p:nvPr/>
        </p:nvSpPr>
        <p:spPr bwMode="auto">
          <a:xfrm>
            <a:off x="228600" y="457200"/>
            <a:ext cx="4114800" cy="601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sz="2400">
                <a:solidFill>
                  <a:schemeClr val="bg1"/>
                </a:solidFill>
              </a:rPr>
              <a:t>Window</a:t>
            </a:r>
          </a:p>
        </p:txBody>
      </p:sp>
      <p:sp>
        <p:nvSpPr>
          <p:cNvPr id="1562628" name="Rectangle 4" descr="90%"/>
          <p:cNvSpPr>
            <a:spLocks noChangeArrowheads="1"/>
          </p:cNvSpPr>
          <p:nvPr/>
        </p:nvSpPr>
        <p:spPr bwMode="auto">
          <a:xfrm>
            <a:off x="685800" y="990600"/>
            <a:ext cx="3276600" cy="5181600"/>
          </a:xfrm>
          <a:prstGeom prst="rect">
            <a:avLst/>
          </a:prstGeom>
          <a:pattFill prst="pct90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sz="2400">
                <a:solidFill>
                  <a:schemeClr val="bg1"/>
                </a:solidFill>
              </a:rPr>
              <a:t>Document (HTML file)</a:t>
            </a:r>
          </a:p>
        </p:txBody>
      </p:sp>
      <p:sp>
        <p:nvSpPr>
          <p:cNvPr id="1562629" name="Rectangle 5" descr="40%"/>
          <p:cNvSpPr>
            <a:spLocks noChangeArrowheads="1"/>
          </p:cNvSpPr>
          <p:nvPr/>
        </p:nvSpPr>
        <p:spPr bwMode="auto">
          <a:xfrm>
            <a:off x="838200" y="1447800"/>
            <a:ext cx="2819400" cy="381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link</a:t>
            </a:r>
          </a:p>
        </p:txBody>
      </p:sp>
      <p:sp>
        <p:nvSpPr>
          <p:cNvPr id="1562630" name="Rectangle 6" descr="40%"/>
          <p:cNvSpPr>
            <a:spLocks noChangeArrowheads="1"/>
          </p:cNvSpPr>
          <p:nvPr/>
        </p:nvSpPr>
        <p:spPr bwMode="auto">
          <a:xfrm>
            <a:off x="838200" y="4800600"/>
            <a:ext cx="2819400" cy="4572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anchor</a:t>
            </a:r>
          </a:p>
        </p:txBody>
      </p:sp>
      <p:sp>
        <p:nvSpPr>
          <p:cNvPr id="1562631" name="Rectangle 7" descr="40%"/>
          <p:cNvSpPr>
            <a:spLocks noChangeArrowheads="1"/>
          </p:cNvSpPr>
          <p:nvPr/>
        </p:nvSpPr>
        <p:spPr bwMode="auto">
          <a:xfrm>
            <a:off x="838200" y="5486400"/>
            <a:ext cx="2819400" cy="4572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link</a:t>
            </a:r>
          </a:p>
        </p:txBody>
      </p:sp>
      <p:sp>
        <p:nvSpPr>
          <p:cNvPr id="1562632" name="Rectangle 8" descr="40%"/>
          <p:cNvSpPr>
            <a:spLocks noChangeArrowheads="1"/>
          </p:cNvSpPr>
          <p:nvPr/>
        </p:nvSpPr>
        <p:spPr bwMode="auto">
          <a:xfrm>
            <a:off x="838200" y="2514600"/>
            <a:ext cx="2819400" cy="21336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/>
          <a:p>
            <a:r>
              <a:rPr lang="en-US" sz="2400">
                <a:solidFill>
                  <a:schemeClr val="bg1"/>
                </a:solidFill>
              </a:rPr>
              <a:t>form</a:t>
            </a:r>
          </a:p>
        </p:txBody>
      </p:sp>
      <p:sp>
        <p:nvSpPr>
          <p:cNvPr id="1562633" name="Rectangle 9" descr="5%"/>
          <p:cNvSpPr>
            <a:spLocks noChangeArrowheads="1"/>
          </p:cNvSpPr>
          <p:nvPr/>
        </p:nvSpPr>
        <p:spPr bwMode="auto">
          <a:xfrm>
            <a:off x="1143000" y="3048000"/>
            <a:ext cx="2133600" cy="381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text field</a:t>
            </a:r>
          </a:p>
        </p:txBody>
      </p:sp>
      <p:sp>
        <p:nvSpPr>
          <p:cNvPr id="1562634" name="Rectangle 10" descr="40%"/>
          <p:cNvSpPr>
            <a:spLocks noChangeArrowheads="1"/>
          </p:cNvSpPr>
          <p:nvPr/>
        </p:nvSpPr>
        <p:spPr bwMode="auto">
          <a:xfrm>
            <a:off x="838200" y="1981200"/>
            <a:ext cx="2819400" cy="381000"/>
          </a:xfrm>
          <a:prstGeom prst="rect">
            <a:avLst/>
          </a:prstGeom>
          <a:pattFill prst="pct40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image</a:t>
            </a:r>
          </a:p>
        </p:txBody>
      </p:sp>
      <p:sp>
        <p:nvSpPr>
          <p:cNvPr id="1562635" name="Rectangle 11" descr="5%"/>
          <p:cNvSpPr>
            <a:spLocks noChangeArrowheads="1"/>
          </p:cNvSpPr>
          <p:nvPr/>
        </p:nvSpPr>
        <p:spPr bwMode="auto">
          <a:xfrm>
            <a:off x="1143000" y="3581400"/>
            <a:ext cx="2133600" cy="381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text field</a:t>
            </a:r>
          </a:p>
        </p:txBody>
      </p:sp>
      <p:sp>
        <p:nvSpPr>
          <p:cNvPr id="1562636" name="Rectangle 12" descr="5%"/>
          <p:cNvSpPr>
            <a:spLocks noChangeArrowheads="1"/>
          </p:cNvSpPr>
          <p:nvPr/>
        </p:nvSpPr>
        <p:spPr bwMode="auto">
          <a:xfrm>
            <a:off x="1143000" y="4114800"/>
            <a:ext cx="2133600" cy="381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tx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>
                <a:solidFill>
                  <a:schemeClr val="bg1"/>
                </a:solidFill>
              </a:rPr>
              <a:t>submit button</a:t>
            </a:r>
          </a:p>
        </p:txBody>
      </p:sp>
      <p:sp>
        <p:nvSpPr>
          <p:cNvPr id="1562637" name="Line 13"/>
          <p:cNvSpPr>
            <a:spLocks noChangeShapeType="1"/>
          </p:cNvSpPr>
          <p:nvPr/>
        </p:nvSpPr>
        <p:spPr bwMode="auto">
          <a:xfrm>
            <a:off x="5486400" y="1066800"/>
            <a:ext cx="0" cy="3048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62638" name="Line 14"/>
          <p:cNvSpPr>
            <a:spLocks noChangeShapeType="1"/>
          </p:cNvSpPr>
          <p:nvPr/>
        </p:nvSpPr>
        <p:spPr bwMode="auto">
          <a:xfrm>
            <a:off x="5943600" y="1600200"/>
            <a:ext cx="0" cy="3048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62639" name="Line 15"/>
          <p:cNvSpPr>
            <a:spLocks noChangeShapeType="1"/>
          </p:cNvSpPr>
          <p:nvPr/>
        </p:nvSpPr>
        <p:spPr bwMode="auto">
          <a:xfrm>
            <a:off x="6400800" y="2895600"/>
            <a:ext cx="0" cy="990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84C6B9-1E78-4D3A-B8AE-7D8C4028839C}" type="slidenum">
              <a:rPr lang="en-US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6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6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So, if we had the following (incomplete) HTML code…</a:t>
            </a:r>
            <a:r>
              <a:rPr lang="en-US">
                <a:solidFill>
                  <a:srgbClr val="99FF99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&lt;body ...&gt;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	&lt;form  name = “userinfo” ...&gt;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		&lt;input  	name = “zipcode” 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				type = “text”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				value = “60115” /&gt;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	&lt;/form&gt;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99FF99"/>
                </a:solidFill>
              </a:rPr>
              <a:t>&lt;/body&gt;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73A46-67C0-4678-90E5-3C4A654E53EC}" type="slidenum">
              <a:rPr lang="en-US"/>
              <a:pPr/>
              <a:t>44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65702" name="AutoShape 6"/>
          <p:cNvSpPr>
            <a:spLocks noChangeArrowheads="1"/>
          </p:cNvSpPr>
          <p:nvPr/>
        </p:nvSpPr>
        <p:spPr bwMode="auto">
          <a:xfrm>
            <a:off x="3733800" y="5334000"/>
            <a:ext cx="3048000" cy="762000"/>
          </a:xfrm>
          <a:prstGeom prst="wedgeRoundRectCallout">
            <a:avLst>
              <a:gd name="adj1" fmla="val -7449"/>
              <a:gd name="adj2" fmla="val -231875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>
                <a:solidFill>
                  <a:schemeClr val="bg1"/>
                </a:solidFill>
              </a:rPr>
              <a:t>Form object</a:t>
            </a:r>
          </a:p>
        </p:txBody>
      </p:sp>
      <p:sp>
        <p:nvSpPr>
          <p:cNvPr id="156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6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access the </a:t>
            </a:r>
            <a:r>
              <a:rPr lang="en-US">
                <a:solidFill>
                  <a:srgbClr val="99FF99"/>
                </a:solidFill>
              </a:rPr>
              <a:t>&lt;form&gt;</a:t>
            </a:r>
            <a:r>
              <a:rPr lang="en-US"/>
              <a:t> named </a:t>
            </a:r>
            <a:r>
              <a:rPr lang="en-US">
                <a:solidFill>
                  <a:srgbClr val="99FF99"/>
                </a:solidFill>
              </a:rPr>
              <a:t>userInfo</a:t>
            </a:r>
            <a:r>
              <a:rPr lang="en-US"/>
              <a:t>, drill down through each object in the hierarchy, separating the various elements with periods: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window.document.userInfo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1565700" name="AutoShape 4"/>
          <p:cNvSpPr>
            <a:spLocks noChangeArrowheads="1"/>
          </p:cNvSpPr>
          <p:nvPr/>
        </p:nvSpPr>
        <p:spPr bwMode="auto">
          <a:xfrm>
            <a:off x="457200" y="5334000"/>
            <a:ext cx="3048000" cy="762000"/>
          </a:xfrm>
          <a:prstGeom prst="wedgeRoundRectCallout">
            <a:avLst>
              <a:gd name="adj1" fmla="val -3333"/>
              <a:gd name="adj2" fmla="val -217292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>
                <a:solidFill>
                  <a:schemeClr val="bg1"/>
                </a:solidFill>
              </a:rPr>
              <a:t>Window object, contains... </a:t>
            </a:r>
          </a:p>
        </p:txBody>
      </p:sp>
      <p:sp>
        <p:nvSpPr>
          <p:cNvPr id="1565701" name="AutoShape 5"/>
          <p:cNvSpPr>
            <a:spLocks noChangeArrowheads="1"/>
          </p:cNvSpPr>
          <p:nvPr/>
        </p:nvSpPr>
        <p:spPr bwMode="auto">
          <a:xfrm>
            <a:off x="2362200" y="4343400"/>
            <a:ext cx="3048000" cy="762000"/>
          </a:xfrm>
          <a:prstGeom prst="wedgeRoundRectCallout">
            <a:avLst>
              <a:gd name="adj1" fmla="val -16769"/>
              <a:gd name="adj2" fmla="val -103542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>
                <a:solidFill>
                  <a:schemeClr val="bg1"/>
                </a:solidFill>
              </a:rPr>
              <a:t>Document object, contains...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6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6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6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6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6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6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156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156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56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5702" grpId="0" animBg="1" autoUpdateAnimBg="0"/>
      <p:bldP spid="1565699" grpId="0" build="p" autoUpdateAnimBg="0"/>
      <p:bldP spid="1565700" grpId="0" animBg="1" autoUpdateAnimBg="0"/>
      <p:bldP spid="1565701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BCEF7-F249-4E03-8CD7-1083C69F7FFD}" type="slidenum">
              <a:rPr lang="en-US"/>
              <a:pPr/>
              <a:t>45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39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639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access the the </a:t>
            </a:r>
            <a:r>
              <a:rPr lang="en-US">
                <a:solidFill>
                  <a:srgbClr val="99FF99"/>
                </a:solidFill>
              </a:rPr>
              <a:t>&lt;input&gt;</a:t>
            </a:r>
            <a:r>
              <a:rPr lang="en-US"/>
              <a:t> named </a:t>
            </a:r>
            <a:r>
              <a:rPr lang="en-US">
                <a:solidFill>
                  <a:srgbClr val="99FF99"/>
                </a:solidFill>
              </a:rPr>
              <a:t>zipCode</a:t>
            </a:r>
            <a:r>
              <a:rPr lang="en-US"/>
              <a:t>:</a:t>
            </a:r>
            <a:endParaRPr lang="en-US">
              <a:solidFill>
                <a:srgbClr val="99FF99"/>
              </a:solidFill>
            </a:endParaRPr>
          </a:p>
          <a:p>
            <a:endParaRPr lang="en-US">
              <a:solidFill>
                <a:srgbClr val="99FF99"/>
              </a:solidFill>
            </a:endParaRPr>
          </a:p>
          <a:p>
            <a:pPr>
              <a:buFontTx/>
              <a:buNone/>
            </a:pPr>
            <a:r>
              <a:rPr lang="en-US">
                <a:solidFill>
                  <a:srgbClr val="99FF99"/>
                </a:solidFill>
              </a:rPr>
              <a:t>	window.document.userInfo.zipCode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grpSp>
        <p:nvGrpSpPr>
          <p:cNvPr id="1639432" name="Group 1032"/>
          <p:cNvGrpSpPr>
            <a:grpSpLocks/>
          </p:cNvGrpSpPr>
          <p:nvPr/>
        </p:nvGrpSpPr>
        <p:grpSpPr bwMode="auto">
          <a:xfrm>
            <a:off x="457200" y="4038600"/>
            <a:ext cx="5867400" cy="1752600"/>
            <a:chOff x="288" y="2736"/>
            <a:chExt cx="3360" cy="1104"/>
          </a:xfrm>
        </p:grpSpPr>
        <p:sp>
          <p:nvSpPr>
            <p:cNvPr id="1639428" name="AutoShape 1028"/>
            <p:cNvSpPr>
              <a:spLocks noChangeArrowheads="1"/>
            </p:cNvSpPr>
            <p:nvPr/>
          </p:nvSpPr>
          <p:spPr bwMode="auto">
            <a:xfrm>
              <a:off x="288" y="3360"/>
              <a:ext cx="1584" cy="480"/>
            </a:xfrm>
            <a:prstGeom prst="wedgeRoundRectCallout">
              <a:avLst>
                <a:gd name="adj1" fmla="val 9218"/>
                <a:gd name="adj2" fmla="val -224375"/>
                <a:gd name="adj3" fmla="val 16667"/>
              </a:avLst>
            </a:prstGeom>
            <a:solidFill>
              <a:schemeClr val="tx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2400">
                  <a:solidFill>
                    <a:schemeClr val="bg1"/>
                  </a:solidFill>
                </a:rPr>
                <a:t>Window object, contains... </a:t>
              </a:r>
            </a:p>
          </p:txBody>
        </p:sp>
        <p:sp>
          <p:nvSpPr>
            <p:cNvPr id="1639429" name="AutoShape 1029"/>
            <p:cNvSpPr>
              <a:spLocks noChangeArrowheads="1"/>
            </p:cNvSpPr>
            <p:nvPr/>
          </p:nvSpPr>
          <p:spPr bwMode="auto">
            <a:xfrm>
              <a:off x="1200" y="2736"/>
              <a:ext cx="1584" cy="480"/>
            </a:xfrm>
            <a:prstGeom prst="wedgeRoundRectCallout">
              <a:avLst>
                <a:gd name="adj1" fmla="val 10162"/>
                <a:gd name="adj2" fmla="val -92708"/>
                <a:gd name="adj3" fmla="val 16667"/>
              </a:avLst>
            </a:prstGeom>
            <a:solidFill>
              <a:schemeClr val="tx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2400">
                  <a:solidFill>
                    <a:schemeClr val="bg1"/>
                  </a:solidFill>
                </a:rPr>
                <a:t>Document object, contains... </a:t>
              </a:r>
            </a:p>
          </p:txBody>
        </p:sp>
        <p:sp>
          <p:nvSpPr>
            <p:cNvPr id="1639430" name="AutoShape 1030"/>
            <p:cNvSpPr>
              <a:spLocks noChangeArrowheads="1"/>
            </p:cNvSpPr>
            <p:nvPr/>
          </p:nvSpPr>
          <p:spPr bwMode="auto">
            <a:xfrm>
              <a:off x="2064" y="3360"/>
              <a:ext cx="1584" cy="480"/>
            </a:xfrm>
            <a:prstGeom prst="wedgeRoundRectCallout">
              <a:avLst>
                <a:gd name="adj1" fmla="val 13699"/>
                <a:gd name="adj2" fmla="val -225625"/>
                <a:gd name="adj3" fmla="val 16667"/>
              </a:avLst>
            </a:prstGeom>
            <a:solidFill>
              <a:schemeClr val="tx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2400">
                  <a:solidFill>
                    <a:schemeClr val="bg1"/>
                  </a:solidFill>
                </a:rPr>
                <a:t>Form object, contains... </a:t>
              </a:r>
            </a:p>
          </p:txBody>
        </p:sp>
      </p:grpSp>
      <p:sp>
        <p:nvSpPr>
          <p:cNvPr id="1639431" name="AutoShape 1031"/>
          <p:cNvSpPr>
            <a:spLocks noChangeArrowheads="1"/>
          </p:cNvSpPr>
          <p:nvPr/>
        </p:nvSpPr>
        <p:spPr bwMode="auto">
          <a:xfrm>
            <a:off x="5181600" y="4038600"/>
            <a:ext cx="2765425" cy="762000"/>
          </a:xfrm>
          <a:prstGeom prst="wedgeRoundRectCallout">
            <a:avLst>
              <a:gd name="adj1" fmla="val 1954"/>
              <a:gd name="adj2" fmla="val -92708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>
                <a:solidFill>
                  <a:schemeClr val="bg1"/>
                </a:solidFill>
              </a:rPr>
              <a:t>Form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1639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27" grpId="0" build="p" autoUpdateAnimBg="0"/>
      <p:bldP spid="1639431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95F5C-A20E-4091-AE52-FB3E01F693D0}" type="slidenum">
              <a:rPr lang="en-US"/>
              <a:pPr/>
              <a:t>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6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6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410200"/>
          </a:xfrm>
        </p:spPr>
        <p:txBody>
          <a:bodyPr/>
          <a:lstStyle/>
          <a:p>
            <a:r>
              <a:rPr lang="en-US"/>
              <a:t>However, referring to the Window Object is actually unnecessary. </a:t>
            </a:r>
          </a:p>
          <a:p>
            <a:r>
              <a:rPr lang="en-US"/>
              <a:t>Because the window object is the most “global” object and only exists once per document, it is always assumed unless there are naming overlaps with other objects properties (such as </a:t>
            </a:r>
            <a:r>
              <a:rPr lang="en-US">
                <a:solidFill>
                  <a:srgbClr val="99FF99"/>
                </a:solidFill>
              </a:rPr>
              <a:t>window.</a:t>
            </a:r>
            <a:r>
              <a:rPr lang="en-US" i="1">
                <a:solidFill>
                  <a:srgbClr val="99FF99"/>
                </a:solidFill>
              </a:rPr>
              <a:t>location</a:t>
            </a:r>
            <a:r>
              <a:rPr lang="en-US"/>
              <a:t> versus </a:t>
            </a:r>
            <a:r>
              <a:rPr lang="en-US">
                <a:solidFill>
                  <a:srgbClr val="99FF99"/>
                </a:solidFill>
              </a:rPr>
              <a:t>document.</a:t>
            </a:r>
            <a:r>
              <a:rPr lang="en-US" i="1">
                <a:solidFill>
                  <a:srgbClr val="99FF99"/>
                </a:solidFill>
              </a:rPr>
              <a:t>location</a:t>
            </a:r>
            <a:r>
              <a:rPr lang="en-US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4E5A8-A42D-407B-AD97-C3A21CFA5FCC}" type="slidenum">
              <a:rPr lang="en-US"/>
              <a:pPr/>
              <a:t>47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404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6404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410200"/>
          </a:xfrm>
        </p:spPr>
        <p:txBody>
          <a:bodyPr/>
          <a:lstStyle/>
          <a:p>
            <a:r>
              <a:rPr lang="en-US"/>
              <a:t>Anyway, as a result, the part of the containment hierarchy that refers to the window can usually be omitted:</a:t>
            </a:r>
          </a:p>
          <a:p>
            <a:pPr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window.document.userInfo.zipCode</a:t>
            </a:r>
          </a:p>
          <a:p>
            <a:pPr lvl="1">
              <a:buFontTx/>
              <a:buNone/>
            </a:pPr>
            <a:r>
              <a:rPr lang="en-US"/>
              <a:t>			becomes just 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document.userInfo.zipCode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C569-AB9D-4A37-B04B-6F6CBFA14E14}" type="slidenum">
              <a:rPr lang="en-US"/>
              <a:pPr/>
              <a:t>48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6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67748" name="AutoShape 4"/>
          <p:cNvSpPr>
            <a:spLocks noChangeArrowheads="1"/>
          </p:cNvSpPr>
          <p:nvPr/>
        </p:nvSpPr>
        <p:spPr bwMode="auto">
          <a:xfrm>
            <a:off x="5334000" y="3276600"/>
            <a:ext cx="3581400" cy="914400"/>
          </a:xfrm>
          <a:prstGeom prst="wedgeRoundRectCallout">
            <a:avLst>
              <a:gd name="adj1" fmla="val -85505"/>
              <a:gd name="adj2" fmla="val 5037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>
                <a:solidFill>
                  <a:schemeClr val="bg1"/>
                </a:solidFill>
              </a:rPr>
              <a:t>Referencing the first image tag in the document</a:t>
            </a:r>
          </a:p>
        </p:txBody>
      </p:sp>
      <p:sp>
        <p:nvSpPr>
          <p:cNvPr id="1567749" name="AutoShape 5"/>
          <p:cNvSpPr>
            <a:spLocks noChangeArrowheads="1"/>
          </p:cNvSpPr>
          <p:nvPr/>
        </p:nvSpPr>
        <p:spPr bwMode="auto">
          <a:xfrm>
            <a:off x="5334000" y="4191000"/>
            <a:ext cx="3581400" cy="914400"/>
          </a:xfrm>
          <a:prstGeom prst="wedgeRoundRectCallout">
            <a:avLst>
              <a:gd name="adj1" fmla="val -81514"/>
              <a:gd name="adj2" fmla="val -42708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>
                <a:solidFill>
                  <a:schemeClr val="bg1"/>
                </a:solidFill>
              </a:rPr>
              <a:t>Referencing the fourth form tag in the document</a:t>
            </a:r>
          </a:p>
        </p:txBody>
      </p:sp>
      <p:sp>
        <p:nvSpPr>
          <p:cNvPr id="156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Examples of referencing objects: 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document.getdata.customerName 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	</a:t>
            </a:r>
            <a:r>
              <a:rPr lang="en-US"/>
              <a:t>Refers to the customerName input from the getdata form from the document.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document.img[0]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document.form[3]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document.myForm.submit[2]</a:t>
            </a:r>
          </a:p>
          <a:p>
            <a:pPr lvl="1">
              <a:buFontTx/>
              <a:buNone/>
            </a:pPr>
            <a:endParaRPr lang="en-US" sz="1200">
              <a:solidFill>
                <a:srgbClr val="99FF99"/>
              </a:solidFill>
            </a:endParaRPr>
          </a:p>
        </p:txBody>
      </p:sp>
      <p:sp>
        <p:nvSpPr>
          <p:cNvPr id="1567750" name="AutoShape 6"/>
          <p:cNvSpPr>
            <a:spLocks noChangeArrowheads="1"/>
          </p:cNvSpPr>
          <p:nvPr/>
        </p:nvSpPr>
        <p:spPr bwMode="auto">
          <a:xfrm>
            <a:off x="5257800" y="5334000"/>
            <a:ext cx="3581400" cy="914400"/>
          </a:xfrm>
          <a:prstGeom prst="wedgeRoundRectCallout">
            <a:avLst>
              <a:gd name="adj1" fmla="val -38606"/>
              <a:gd name="adj2" fmla="val -82468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>
                <a:solidFill>
                  <a:schemeClr val="bg1"/>
                </a:solidFill>
              </a:rPr>
              <a:t>Referencing the third submit button in myForm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6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6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6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6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6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6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6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6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6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6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6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6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6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6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6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6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6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6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6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6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6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6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1567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6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1567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6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15677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6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748" grpId="0" animBg="1" autoUpdateAnimBg="0"/>
      <p:bldP spid="1567749" grpId="0" animBg="1" autoUpdateAnimBg="0"/>
      <p:bldP spid="1567747" grpId="0" build="p" bldLvl="5" autoUpdateAnimBg="0"/>
      <p:bldP spid="1567750" grpId="0" animBg="1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6D9CB-CF1C-427B-BE69-9C9DCE19FD1B}" type="slidenum">
              <a:rPr lang="en-US"/>
              <a:pPr/>
              <a:t>49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6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References like these get you to the field, but they won’t get you to the </a:t>
            </a:r>
            <a:r>
              <a:rPr lang="en-US" i="1">
                <a:solidFill>
                  <a:schemeClr val="accent1"/>
                </a:solidFill>
              </a:rPr>
              <a:t>value property</a:t>
            </a:r>
            <a:r>
              <a:rPr lang="en-US"/>
              <a:t>, which is the content that the field holds.</a:t>
            </a:r>
          </a:p>
          <a:p>
            <a:endParaRPr lang="en-US">
              <a:solidFill>
                <a:srgbClr val="99FF99"/>
              </a:solidFill>
            </a:endParaRP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&lt;input  name = “zipcode” 	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			 type=“text” </a:t>
            </a:r>
          </a:p>
          <a:p>
            <a:pPr lvl="1">
              <a:buFontTx/>
              <a:buNone/>
            </a:pPr>
            <a:r>
              <a:rPr lang="en-US">
                <a:solidFill>
                  <a:srgbClr val="99FF99"/>
                </a:solidFill>
              </a:rPr>
              <a:t>			 </a:t>
            </a:r>
            <a:r>
              <a:rPr lang="en-US" b="1">
                <a:solidFill>
                  <a:srgbClr val="33CC33"/>
                </a:solidFill>
              </a:rPr>
              <a:t>value = “60115”&gt;</a:t>
            </a:r>
          </a:p>
          <a:p>
            <a:pPr lvl="1">
              <a:buFontTx/>
              <a:buNone/>
            </a:pPr>
            <a:endParaRPr lang="en-US" b="1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6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6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6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6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6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6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6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6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6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6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6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6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6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6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87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78DFD-63CF-43EB-AD28-DD831030862F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7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67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Accessing document content.</a:t>
            </a:r>
          </a:p>
          <a:p>
            <a:pPr lvl="1"/>
            <a:r>
              <a:rPr lang="en-US"/>
              <a:t>Can include cool graphics features such as displaying a different image on mouse-over.  </a:t>
            </a:r>
          </a:p>
          <a:p>
            <a:r>
              <a:rPr lang="en-US"/>
              <a:t>Accessing the browser.</a:t>
            </a:r>
          </a:p>
          <a:p>
            <a:pPr lvl="1"/>
            <a:r>
              <a:rPr lang="en-US"/>
              <a:t>Can determine browser type and version, pop windows up, reroute to a different page, route to previous or next pages (e.g, doing the same thing as forward and back buttons on the browser window).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B04BE-8CF4-4804-83B6-2A5F303F734E}" type="slidenum">
              <a:rPr lang="en-US"/>
              <a:pPr/>
              <a:t>50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6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6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reference the </a:t>
            </a:r>
            <a:r>
              <a:rPr lang="en-US" i="1" dirty="0"/>
              <a:t>contents</a:t>
            </a:r>
            <a:r>
              <a:rPr lang="en-US" dirty="0"/>
              <a:t> of the text field, specify the </a:t>
            </a:r>
            <a:r>
              <a:rPr lang="en-US" dirty="0">
                <a:solidFill>
                  <a:schemeClr val="accent1"/>
                </a:solidFill>
              </a:rPr>
              <a:t>v</a:t>
            </a:r>
            <a:r>
              <a:rPr lang="en-US" i="1" dirty="0">
                <a:solidFill>
                  <a:schemeClr val="accent1"/>
                </a:solidFill>
              </a:rPr>
              <a:t>alue</a:t>
            </a:r>
            <a:r>
              <a:rPr lang="en-US" dirty="0"/>
              <a:t> </a:t>
            </a:r>
            <a:r>
              <a:rPr lang="en-US" i="1" dirty="0">
                <a:solidFill>
                  <a:schemeClr val="accent1"/>
                </a:solidFill>
              </a:rPr>
              <a:t>property</a:t>
            </a:r>
            <a:r>
              <a:rPr lang="en-US" dirty="0"/>
              <a:t> of that field:</a:t>
            </a:r>
          </a:p>
          <a:p>
            <a:pPr lvl="1">
              <a:buFontTx/>
              <a:buNone/>
            </a:pPr>
            <a:r>
              <a:rPr lang="en-US" dirty="0" err="1" smtClean="0">
                <a:solidFill>
                  <a:srgbClr val="99FF99"/>
                </a:solidFill>
              </a:rPr>
              <a:t>document.userInfo.zipCode.</a:t>
            </a:r>
            <a:r>
              <a:rPr lang="en-US" i="1" dirty="0" err="1" smtClean="0">
                <a:solidFill>
                  <a:srgbClr val="33CC33"/>
                </a:solidFill>
              </a:rPr>
              <a:t>value</a:t>
            </a:r>
            <a:endParaRPr lang="en-US" i="1" dirty="0"/>
          </a:p>
          <a:p>
            <a:r>
              <a:rPr lang="en-US" dirty="0"/>
              <a:t>This, then, contains the value currently associated with the </a:t>
            </a:r>
            <a:r>
              <a:rPr lang="en-US" dirty="0" err="1">
                <a:solidFill>
                  <a:srgbClr val="99FF99"/>
                </a:solidFill>
              </a:rPr>
              <a:t>zipCode</a:t>
            </a:r>
            <a:r>
              <a:rPr lang="en-US" dirty="0"/>
              <a:t> input tag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Alternate way to reference:</a:t>
            </a:r>
          </a:p>
          <a:p>
            <a:pPr marL="400050" lvl="1" indent="0">
              <a:buNone/>
            </a:pPr>
            <a:r>
              <a:rPr lang="en-US" dirty="0" err="1" smtClean="0">
                <a:solidFill>
                  <a:srgbClr val="99FF99"/>
                </a:solidFill>
              </a:rPr>
              <a:t>var</a:t>
            </a:r>
            <a:r>
              <a:rPr lang="en-US" dirty="0" smtClean="0">
                <a:solidFill>
                  <a:srgbClr val="99FF99"/>
                </a:solidFill>
              </a:rPr>
              <a:t> x=</a:t>
            </a:r>
            <a:r>
              <a:rPr lang="en-US" dirty="0" err="1" smtClean="0">
                <a:solidFill>
                  <a:srgbClr val="99FF99"/>
                </a:solidFill>
              </a:rPr>
              <a:t>document.getElementById</a:t>
            </a:r>
            <a:r>
              <a:rPr lang="en-US" dirty="0" smtClean="0">
                <a:solidFill>
                  <a:srgbClr val="99FF99"/>
                </a:solidFill>
              </a:rPr>
              <a:t>("</a:t>
            </a:r>
            <a:r>
              <a:rPr lang="en-US" dirty="0" err="1" smtClean="0">
                <a:solidFill>
                  <a:srgbClr val="99FF99"/>
                </a:solidFill>
              </a:rPr>
              <a:t>zipCode</a:t>
            </a:r>
            <a:r>
              <a:rPr lang="en-US" dirty="0" smtClean="0">
                <a:solidFill>
                  <a:srgbClr val="99FF99"/>
                </a:solidFill>
              </a:rPr>
              <a:t>")</a:t>
            </a:r>
            <a:endParaRPr lang="en-US" dirty="0">
              <a:solidFill>
                <a:srgbClr val="99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6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6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6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6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6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69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6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6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6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69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6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6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6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6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6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6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6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6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9795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FAF8A-2181-4A70-975B-3552178BFF75}" type="slidenum">
              <a:rPr lang="en-US"/>
              <a:pPr/>
              <a:t>51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57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Referencing an Object </a:t>
            </a:r>
            <a:br>
              <a:rPr lang="en-US"/>
            </a:br>
            <a:r>
              <a:rPr lang="en-US"/>
              <a:t>Using JavaScript</a:t>
            </a:r>
          </a:p>
        </p:txBody>
      </p:sp>
      <p:sp>
        <p:nvSpPr>
          <p:cNvPr id="157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DOM Reference: Chapter 9 of </a:t>
            </a:r>
            <a:r>
              <a:rPr lang="en-US" i="1"/>
              <a:t>DHTML.</a:t>
            </a:r>
          </a:p>
          <a:p>
            <a:pPr lvl="1"/>
            <a:r>
              <a:rPr lang="en-US"/>
              <a:t>Be careful to note which browser uses a particular property or method.</a:t>
            </a:r>
          </a:p>
          <a:p>
            <a:pPr lvl="1"/>
            <a:r>
              <a:rPr lang="en-US"/>
              <a:t>The DOM is a bit different for each browser.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A91ADA-AE8C-4771-A054-E665D3DB4999}" type="slidenum">
              <a:rPr lang="en-US"/>
              <a:pPr/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1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Event-driven Programming</a:t>
            </a:r>
          </a:p>
        </p:txBody>
      </p:sp>
      <p:sp>
        <p:nvSpPr>
          <p:cNvPr id="161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5089525" algn="l"/>
              </a:tabLst>
            </a:pPr>
            <a:r>
              <a:rPr lang="en-US"/>
              <a:t>Next, we need to understand the concepts of event-driven programming.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814BD-696F-4524-B08E-2CB44B9B0CAE}" type="slidenum">
              <a:rPr lang="en-US"/>
              <a:pPr/>
              <a:t>53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1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Event-driven Programming</a:t>
            </a:r>
          </a:p>
        </p:txBody>
      </p:sp>
      <p:sp>
        <p:nvSpPr>
          <p:cNvPr id="161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Event-driven programs are very different from programs that are executed and run to completion without further user interference.</a:t>
            </a:r>
          </a:p>
          <a:p>
            <a:pPr lvl="1"/>
            <a:r>
              <a:rPr lang="en-US"/>
              <a:t>Example of non-event-driven programming: the programs you wrote in most of your programming classes.</a:t>
            </a:r>
          </a:p>
          <a:p>
            <a:pPr lvl="1"/>
            <a:r>
              <a:rPr lang="en-US"/>
              <a:t>With those types of programs, the only “event” is the user executing the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259AE-3B08-484E-AFC0-C92D7FFB3C34}" type="slidenum">
              <a:rPr lang="en-US"/>
              <a:pPr/>
              <a:t>54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1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Event-driven Programming</a:t>
            </a:r>
          </a:p>
        </p:txBody>
      </p:sp>
      <p:sp>
        <p:nvSpPr>
          <p:cNvPr id="161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contrast, event-driven programs are, well, driven by events. </a:t>
            </a:r>
          </a:p>
          <a:p>
            <a:r>
              <a:rPr lang="en-US"/>
              <a:t>An </a:t>
            </a:r>
            <a:r>
              <a:rPr lang="en-US" i="1">
                <a:solidFill>
                  <a:schemeClr val="accent1"/>
                </a:solidFill>
              </a:rPr>
              <a:t>event</a:t>
            </a:r>
            <a:r>
              <a:rPr lang="en-US"/>
              <a:t> is some action, which may or may not be user-initiated. </a:t>
            </a:r>
          </a:p>
          <a:p>
            <a:pPr lvl="1"/>
            <a:r>
              <a:rPr lang="en-US"/>
              <a:t>An example of a user-initiated event would be clicking a button on a web page.</a:t>
            </a:r>
          </a:p>
          <a:p>
            <a:pPr lvl="1"/>
            <a:r>
              <a:rPr lang="en-US"/>
              <a:t>An example of a timed event (rather than a user-initiated event) would be a splash page timed to redirect a user to the home page after 10 seconds.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5A1DF-9E7C-4A18-83F3-5CEBF543AEAF}" type="slidenum">
              <a:rPr lang="en-US"/>
              <a:pPr/>
              <a:t>55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1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Event-driven Programming</a:t>
            </a:r>
          </a:p>
        </p:txBody>
      </p:sp>
      <p:sp>
        <p:nvSpPr>
          <p:cNvPr id="161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So, although HTML alone is </a:t>
            </a:r>
            <a:r>
              <a:rPr lang="en-US" i="1">
                <a:solidFill>
                  <a:schemeClr val="accent1"/>
                </a:solidFill>
              </a:rPr>
              <a:t>static</a:t>
            </a:r>
            <a:r>
              <a:rPr lang="en-US"/>
              <a:t> (that is, once a page loads, it will not change on its own), </a:t>
            </a:r>
            <a:r>
              <a:rPr lang="en-US" i="1">
                <a:solidFill>
                  <a:schemeClr val="accent1"/>
                </a:solidFill>
              </a:rPr>
              <a:t>dynamic</a:t>
            </a:r>
            <a:r>
              <a:rPr lang="en-US"/>
              <a:t> HTML using JavaScript is triggered by events.</a:t>
            </a:r>
            <a:r>
              <a:rPr lang="en-US">
                <a:solidFill>
                  <a:schemeClr val="accent1"/>
                </a:solidFill>
              </a:rPr>
              <a:t> </a:t>
            </a:r>
          </a:p>
          <a:p>
            <a:r>
              <a:rPr lang="en-US"/>
              <a:t>By telling the browser to “listen” for specific events, JavaScript can be associated with those events.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D0A77-E07A-4824-BF58-7E56336C7CDA}" type="slidenum">
              <a:rPr lang="en-US"/>
              <a:pPr/>
              <a:t>56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2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Event-driven Programming</a:t>
            </a:r>
          </a:p>
        </p:txBody>
      </p:sp>
      <p:sp>
        <p:nvSpPr>
          <p:cNvPr id="162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Remember the object creation slide earlier, when we looked at putting values into a form, which was a tag-associated object? </a:t>
            </a:r>
          </a:p>
          <a:p>
            <a:r>
              <a:rPr lang="en-US"/>
              <a:t>Let’s take a look at that same example to see how methods and events are associated with objects and used to make “static” HTML “dynamic”.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5105400" cy="6172200"/>
          </a:xfrm>
        </p:spPr>
        <p:txBody>
          <a:bodyPr/>
          <a:lstStyle/>
          <a:p>
            <a:pPr defTabSz="568325">
              <a:buFontTx/>
              <a:buNone/>
            </a:pPr>
            <a:r>
              <a:rPr lang="en-US" sz="2800" b="1">
                <a:solidFill>
                  <a:schemeClr val="accent2"/>
                </a:solidFill>
              </a:rPr>
              <a:t>HTML tags</a:t>
            </a:r>
            <a:endParaRPr lang="en-US" sz="2200">
              <a:solidFill>
                <a:srgbClr val="99FF99"/>
              </a:solidFill>
            </a:endParaRP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&lt;form  	name = “userinfo” 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method = “post”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action = “/prgrm.name”&gt;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			&lt;input   …&gt;</a:t>
            </a:r>
          </a:p>
          <a:p>
            <a:pPr defTabSz="568325">
              <a:buFontTx/>
              <a:buNone/>
            </a:pPr>
            <a:r>
              <a:rPr lang="en-US" sz="2200">
                <a:solidFill>
                  <a:srgbClr val="99FF99"/>
                </a:solidFill>
              </a:rPr>
              <a:t>&lt;/form&gt;</a:t>
            </a:r>
          </a:p>
          <a:p>
            <a:pPr defTabSz="568325">
              <a:buFontTx/>
              <a:buNone/>
            </a:pPr>
            <a:endParaRPr lang="en-US" sz="2200">
              <a:solidFill>
                <a:srgbClr val="99FF99"/>
              </a:solidFill>
            </a:endParaRPr>
          </a:p>
        </p:txBody>
      </p:sp>
      <p:sp>
        <p:nvSpPr>
          <p:cNvPr id="1556483" name="Rectangle 3"/>
          <p:cNvSpPr>
            <a:spLocks noChangeArrowheads="1"/>
          </p:cNvSpPr>
          <p:nvPr/>
        </p:nvSpPr>
        <p:spPr bwMode="auto">
          <a:xfrm>
            <a:off x="4953000" y="304800"/>
            <a:ext cx="4648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</a:pPr>
            <a:r>
              <a:rPr lang="en-US" sz="2800" b="1">
                <a:solidFill>
                  <a:schemeClr val="accent2"/>
                </a:solidFill>
                <a:latin typeface="Tahoma" charset="0"/>
              </a:rPr>
              <a:t>Form object in DOM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Properties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name = “userInfo”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method = “post”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action = “/prgm.name”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Methods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submit()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reset()</a:t>
            </a:r>
          </a:p>
          <a:p>
            <a:pPr marL="342900" indent="-34290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 b="1">
                <a:latin typeface="Tahoma" charset="0"/>
              </a:rPr>
              <a:t>Events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onSubmit</a:t>
            </a:r>
          </a:p>
          <a:p>
            <a:pPr marL="742950" lvl="1" indent="-285750" algn="l" eaLnBrk="1" hangingPunct="1"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2400">
                <a:latin typeface="Tahoma" charset="0"/>
              </a:rPr>
              <a:t>onReset</a:t>
            </a:r>
          </a:p>
        </p:txBody>
      </p:sp>
      <p:sp>
        <p:nvSpPr>
          <p:cNvPr id="1556484" name="Line 4"/>
          <p:cNvSpPr>
            <a:spLocks noChangeShapeType="1"/>
          </p:cNvSpPr>
          <p:nvPr/>
        </p:nvSpPr>
        <p:spPr bwMode="auto">
          <a:xfrm>
            <a:off x="3581400" y="1066800"/>
            <a:ext cx="19050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6485" name="Line 5"/>
          <p:cNvSpPr>
            <a:spLocks noChangeShapeType="1"/>
          </p:cNvSpPr>
          <p:nvPr/>
        </p:nvSpPr>
        <p:spPr bwMode="auto">
          <a:xfrm>
            <a:off x="3505200" y="1447800"/>
            <a:ext cx="19050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6486" name="Line 6"/>
          <p:cNvSpPr>
            <a:spLocks noChangeShapeType="1"/>
          </p:cNvSpPr>
          <p:nvPr/>
        </p:nvSpPr>
        <p:spPr bwMode="auto">
          <a:xfrm>
            <a:off x="4572000" y="1905000"/>
            <a:ext cx="9144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6487" name="Line 7"/>
          <p:cNvSpPr>
            <a:spLocks noChangeShapeType="1"/>
          </p:cNvSpPr>
          <p:nvPr/>
        </p:nvSpPr>
        <p:spPr bwMode="auto">
          <a:xfrm>
            <a:off x="4724400" y="304800"/>
            <a:ext cx="0" cy="5943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556488" name="AutoShape 8"/>
          <p:cNvSpPr>
            <a:spLocks noChangeArrowheads="1"/>
          </p:cNvSpPr>
          <p:nvPr/>
        </p:nvSpPr>
        <p:spPr bwMode="auto">
          <a:xfrm>
            <a:off x="685800" y="4876800"/>
            <a:ext cx="3581400" cy="1828800"/>
          </a:xfrm>
          <a:prstGeom prst="wedgeRoundRectCallout">
            <a:avLst>
              <a:gd name="adj1" fmla="val 84931"/>
              <a:gd name="adj2" fmla="val -62412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>
                <a:solidFill>
                  <a:schemeClr val="bg1"/>
                </a:solidFill>
              </a:rPr>
              <a:t>The onSubmit </a:t>
            </a:r>
            <a:r>
              <a:rPr lang="en-US" sz="2400" b="1" i="1">
                <a:solidFill>
                  <a:schemeClr val="bg1"/>
                </a:solidFill>
              </a:rPr>
              <a:t>event</a:t>
            </a:r>
            <a:r>
              <a:rPr lang="en-US" sz="2400">
                <a:solidFill>
                  <a:schemeClr val="bg1"/>
                </a:solidFill>
              </a:rPr>
              <a:t> automatically triggers the submit( ) </a:t>
            </a:r>
            <a:r>
              <a:rPr lang="en-US" sz="2400" b="1" i="1">
                <a:solidFill>
                  <a:schemeClr val="bg1"/>
                </a:solidFill>
              </a:rPr>
              <a:t>method</a:t>
            </a:r>
            <a:r>
              <a:rPr lang="en-US" sz="2400">
                <a:solidFill>
                  <a:schemeClr val="bg1"/>
                </a:solidFill>
              </a:rPr>
              <a:t>, which is the default unless overridden.</a:t>
            </a:r>
          </a:p>
        </p:txBody>
      </p:sp>
      <p:sp>
        <p:nvSpPr>
          <p:cNvPr id="1556489" name="AutoShape 9"/>
          <p:cNvSpPr>
            <a:spLocks noChangeArrowheads="1"/>
          </p:cNvSpPr>
          <p:nvPr/>
        </p:nvSpPr>
        <p:spPr bwMode="auto">
          <a:xfrm rot="5400000" flipH="1">
            <a:off x="6629400" y="3429000"/>
            <a:ext cx="1295400" cy="990600"/>
          </a:xfrm>
          <a:custGeom>
            <a:avLst/>
            <a:gdLst>
              <a:gd name="G0" fmla="+- 152817 0 0"/>
              <a:gd name="G1" fmla="+- -11796480 0 0"/>
              <a:gd name="G2" fmla="+- 152817 0 -11796480"/>
              <a:gd name="G3" fmla="+- 10800 0 0"/>
              <a:gd name="G4" fmla="+- 0 0 152817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504 0 0"/>
              <a:gd name="G9" fmla="+- 0 0 -11796480"/>
              <a:gd name="G10" fmla="+- 8504 0 2700"/>
              <a:gd name="G11" fmla="cos G10 152817"/>
              <a:gd name="G12" fmla="sin G10 152817"/>
              <a:gd name="G13" fmla="cos 13500 152817"/>
              <a:gd name="G14" fmla="sin 13500 152817"/>
              <a:gd name="G15" fmla="+- G11 10800 0"/>
              <a:gd name="G16" fmla="+- G12 10800 0"/>
              <a:gd name="G17" fmla="+- G13 10800 0"/>
              <a:gd name="G18" fmla="+- G14 10800 0"/>
              <a:gd name="G19" fmla="*/ 8504 1 2"/>
              <a:gd name="G20" fmla="+- G19 5400 0"/>
              <a:gd name="G21" fmla="cos G20 152817"/>
              <a:gd name="G22" fmla="sin G20 152817"/>
              <a:gd name="G23" fmla="+- G21 10800 0"/>
              <a:gd name="G24" fmla="+- G12 G23 G22"/>
              <a:gd name="G25" fmla="+- G22 G23 G11"/>
              <a:gd name="G26" fmla="cos 10800 152817"/>
              <a:gd name="G27" fmla="sin 10800 152817"/>
              <a:gd name="G28" fmla="cos 8504 152817"/>
              <a:gd name="G29" fmla="sin 8504 152817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152817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504 G39"/>
              <a:gd name="G43" fmla="sin 850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019 w 21600"/>
              <a:gd name="T5" fmla="*/ 2 h 21600"/>
              <a:gd name="T6" fmla="*/ 1148 w 21600"/>
              <a:gd name="T7" fmla="*/ 10800 h 21600"/>
              <a:gd name="T8" fmla="*/ 10973 w 21600"/>
              <a:gd name="T9" fmla="*/ 2297 h 21600"/>
              <a:gd name="T10" fmla="*/ 24288 w 21600"/>
              <a:gd name="T11" fmla="*/ 11349 h 21600"/>
              <a:gd name="T12" fmla="*/ 20288 w 21600"/>
              <a:gd name="T13" fmla="*/ 15037 h 21600"/>
              <a:gd name="T14" fmla="*/ 16599 w 21600"/>
              <a:gd name="T15" fmla="*/ 1103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9296" y="11145"/>
                </a:moveTo>
                <a:cubicBezTo>
                  <a:pt x="19301" y="11030"/>
                  <a:pt x="19304" y="10915"/>
                  <a:pt x="19304" y="10800"/>
                </a:cubicBezTo>
                <a:cubicBezTo>
                  <a:pt x="19304" y="6103"/>
                  <a:pt x="15496" y="2296"/>
                  <a:pt x="10800" y="2296"/>
                </a:cubicBezTo>
                <a:cubicBezTo>
                  <a:pt x="6103" y="2296"/>
                  <a:pt x="2296" y="6103"/>
                  <a:pt x="229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946"/>
                  <a:pt x="21597" y="11093"/>
                  <a:pt x="21591" y="11239"/>
                </a:cubicBezTo>
                <a:lnTo>
                  <a:pt x="24288" y="11349"/>
                </a:lnTo>
                <a:lnTo>
                  <a:pt x="20288" y="15037"/>
                </a:lnTo>
                <a:lnTo>
                  <a:pt x="16599" y="11036"/>
                </a:lnTo>
                <a:lnTo>
                  <a:pt x="19296" y="1114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490" name="AutoShape 10"/>
          <p:cNvSpPr>
            <a:spLocks noChangeArrowheads="1"/>
          </p:cNvSpPr>
          <p:nvPr/>
        </p:nvSpPr>
        <p:spPr bwMode="auto">
          <a:xfrm rot="8241238" flipH="1">
            <a:off x="6848475" y="2405063"/>
            <a:ext cx="1382713" cy="582612"/>
          </a:xfrm>
          <a:custGeom>
            <a:avLst/>
            <a:gdLst>
              <a:gd name="G0" fmla="+- 0 0 0"/>
              <a:gd name="G1" fmla="+- -11606223 0 0"/>
              <a:gd name="G2" fmla="+- 0 0 -11606223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500 0 0"/>
              <a:gd name="G9" fmla="+- 0 0 -11606223"/>
              <a:gd name="G10" fmla="+- 65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65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6500 0"/>
              <a:gd name="G29" fmla="sin 65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606223"/>
              <a:gd name="G36" fmla="sin G34 -11606223"/>
              <a:gd name="G37" fmla="+/ -11606223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500 G39"/>
              <a:gd name="G43" fmla="sin 65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073 w 21600"/>
              <a:gd name="T5" fmla="*/ 3 h 21600"/>
              <a:gd name="T6" fmla="*/ 2161 w 21600"/>
              <a:gd name="T7" fmla="*/ 10361 h 21600"/>
              <a:gd name="T8" fmla="*/ 10964 w 21600"/>
              <a:gd name="T9" fmla="*/ 4302 h 21600"/>
              <a:gd name="T10" fmla="*/ 24300 w 21600"/>
              <a:gd name="T11" fmla="*/ 10800 h 21600"/>
              <a:gd name="T12" fmla="*/ 19450 w 21600"/>
              <a:gd name="T13" fmla="*/ 15650 h 21600"/>
              <a:gd name="T14" fmla="*/ 146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300" y="10800"/>
                </a:moveTo>
                <a:cubicBezTo>
                  <a:pt x="17300" y="7210"/>
                  <a:pt x="14389" y="4300"/>
                  <a:pt x="10800" y="4300"/>
                </a:cubicBezTo>
                <a:cubicBezTo>
                  <a:pt x="7338" y="4299"/>
                  <a:pt x="4483" y="7013"/>
                  <a:pt x="4308" y="10470"/>
                </a:cubicBezTo>
                <a:lnTo>
                  <a:pt x="13" y="10253"/>
                </a:lnTo>
                <a:cubicBezTo>
                  <a:pt x="305" y="4508"/>
                  <a:pt x="5047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9450" y="15650"/>
                </a:lnTo>
                <a:lnTo>
                  <a:pt x="14600" y="10800"/>
                </a:lnTo>
                <a:lnTo>
                  <a:pt x="173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56491" name="AutoShape 11"/>
          <p:cNvSpPr>
            <a:spLocks noChangeArrowheads="1"/>
          </p:cNvSpPr>
          <p:nvPr/>
        </p:nvSpPr>
        <p:spPr bwMode="auto">
          <a:xfrm>
            <a:off x="152400" y="2895600"/>
            <a:ext cx="4343400" cy="1905000"/>
          </a:xfrm>
          <a:prstGeom prst="wedgeRoundRectCallout">
            <a:avLst>
              <a:gd name="adj1" fmla="val 71125"/>
              <a:gd name="adj2" fmla="val -31333"/>
              <a:gd name="adj3" fmla="val 16667"/>
            </a:avLst>
          </a:prstGeom>
          <a:solidFill>
            <a:schemeClr val="tx1"/>
          </a:solidFill>
          <a:ln w="2857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400">
                <a:solidFill>
                  <a:schemeClr val="bg1"/>
                </a:solidFill>
              </a:rPr>
              <a:t>The submit method accesses the method and action </a:t>
            </a:r>
            <a:r>
              <a:rPr lang="en-US" sz="2400" b="1" i="1">
                <a:solidFill>
                  <a:schemeClr val="bg1"/>
                </a:solidFill>
              </a:rPr>
              <a:t>properties</a:t>
            </a:r>
            <a:r>
              <a:rPr lang="en-US" sz="2400">
                <a:solidFill>
                  <a:schemeClr val="bg1"/>
                </a:solidFill>
              </a:rPr>
              <a:t> to know how to invoke the program on the server.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5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56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56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6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56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155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6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56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56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488" grpId="0" animBg="1" autoUpdateAnimBg="0"/>
      <p:bldP spid="1556489" grpId="0" animBg="1"/>
      <p:bldP spid="1556490" grpId="0" animBg="1"/>
      <p:bldP spid="1556491" grpId="0" animBg="1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9AEA7-36E3-412C-9571-027E7767DADA}" type="slidenum">
              <a:rPr lang="en-US"/>
              <a:pPr/>
              <a:t>58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4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  <a:br>
              <a:rPr lang="en-US"/>
            </a:br>
            <a:r>
              <a:rPr lang="en-US"/>
              <a:t>and the DOM</a:t>
            </a:r>
          </a:p>
        </p:txBody>
      </p:sp>
      <p:sp>
        <p:nvSpPr>
          <p:cNvPr id="164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Everything so far has been background information, stuff you need to know to write JavaScript.</a:t>
            </a:r>
          </a:p>
          <a:p>
            <a:r>
              <a:rPr lang="en-US"/>
              <a:t>In the next lecture, we will look at JavaScript examples and examine JavaScript syntax.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75454-CE07-4114-A393-8CB62B03F2D1}" type="slidenum">
              <a:rPr lang="en-US"/>
              <a:pPr/>
              <a:t>59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49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you are serious about JavaScript, get a good JS book. </a:t>
            </a:r>
          </a:p>
          <a:p>
            <a:pPr lvl="1"/>
            <a:r>
              <a:rPr lang="en-US" i="1"/>
              <a:t>The JavaScript Bible</a:t>
            </a:r>
            <a:r>
              <a:rPr lang="en-US"/>
              <a:t> by Danny Goodman, published by IDG Books. (how-to)</a:t>
            </a:r>
          </a:p>
          <a:p>
            <a:pPr lvl="1"/>
            <a:r>
              <a:rPr lang="en-US" i="1"/>
              <a:t>JavaScript: The Definitive Guide</a:t>
            </a:r>
            <a:r>
              <a:rPr lang="en-US"/>
              <a:t> by David Flanagan, published by O'Reilly &amp; Associates.  (reference)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ABDD3-AA77-43A7-8008-9AA47ABF1043}" type="slidenum">
              <a:rPr lang="en-US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7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67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Saving user information with a </a:t>
            </a:r>
            <a:r>
              <a:rPr lang="en-US" i="1">
                <a:solidFill>
                  <a:schemeClr val="accent1"/>
                </a:solidFill>
              </a:rPr>
              <a:t>cookie:</a:t>
            </a:r>
            <a:r>
              <a:rPr lang="en-US"/>
              <a:t> a piece of data that allows a web site to “remember” things.</a:t>
            </a:r>
          </a:p>
          <a:p>
            <a:pPr lvl="1"/>
            <a:r>
              <a:rPr lang="en-US"/>
              <a:t>Example: saving log-in data about a user, which would allow the user to breeze through the log-in process after the first time on the site. </a:t>
            </a:r>
          </a:p>
          <a:p>
            <a:pPr lvl="1"/>
            <a:r>
              <a:rPr lang="en-US"/>
              <a:t>Cookies are saved on the user’s computer, if the user has not disabled cookies.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97938-C124-44D9-925E-30C108905802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67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67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Interacting with the user.</a:t>
            </a:r>
          </a:p>
          <a:p>
            <a:pPr lvl="1"/>
            <a:r>
              <a:rPr lang="en-US"/>
              <a:t>Provides </a:t>
            </a:r>
            <a:r>
              <a:rPr lang="en-US" i="1">
                <a:solidFill>
                  <a:schemeClr val="accent1"/>
                </a:solidFill>
              </a:rPr>
              <a:t>event handlers</a:t>
            </a:r>
            <a:r>
              <a:rPr lang="en-US"/>
              <a:t> for capturing events like mouse clicks. </a:t>
            </a:r>
          </a:p>
          <a:p>
            <a:r>
              <a:rPr lang="en-US"/>
              <a:t>Capturing user input from HTML forms and validating the format of that input before sending off to the server.</a:t>
            </a:r>
          </a:p>
          <a:p>
            <a:r>
              <a:rPr lang="en-US"/>
              <a:t>Performing calculations.</a:t>
            </a:r>
          </a:p>
          <a:p>
            <a:endParaRPr lang="en-US"/>
          </a:p>
          <a:p>
            <a:r>
              <a:rPr lang="en-US"/>
              <a:t>All of these have been examples of dynamic content.</a:t>
            </a:r>
          </a:p>
          <a:p>
            <a:pPr lvl="1"/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6D9CA3-87D8-448C-8420-AACD30859D09}" type="slidenum">
              <a:rPr lang="en-US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49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49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05800" cy="5410200"/>
          </a:xfrm>
        </p:spPr>
        <p:txBody>
          <a:bodyPr/>
          <a:lstStyle/>
          <a:p>
            <a:r>
              <a:rPr lang="en-US"/>
              <a:t>Scripting languages are specifically designed </a:t>
            </a:r>
            <a:r>
              <a:rPr lang="en-US" i="1"/>
              <a:t>not</a:t>
            </a:r>
            <a:r>
              <a:rPr lang="en-US"/>
              <a:t> to do things that might violate the security of the client.</a:t>
            </a:r>
          </a:p>
          <a:p>
            <a:pPr lvl="1"/>
            <a:r>
              <a:rPr lang="en-US"/>
              <a:t>Cannot (uhm, </a:t>
            </a:r>
            <a:r>
              <a:rPr lang="en-US" i="1"/>
              <a:t>should</a:t>
            </a:r>
            <a:r>
              <a:rPr lang="en-US"/>
              <a:t> not?) do such things as mess around with the browser’s preference settings or reading or writing files on the user’s computer (exception: cookies). </a:t>
            </a:r>
          </a:p>
          <a:p>
            <a:pPr lvl="1"/>
            <a:r>
              <a:rPr lang="en-US"/>
              <a:t>“Sandbox” metaphor similar to Java: they are given a sandbox in which to play and cannot leave that sandbox.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E5C6E-EF50-44BA-95AD-79BB0F54CE66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Penny McIntire, 2007</a:t>
            </a:r>
          </a:p>
        </p:txBody>
      </p:sp>
      <p:sp>
        <p:nvSpPr>
          <p:cNvPr id="149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Scripting Languages</a:t>
            </a:r>
          </a:p>
        </p:txBody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Scripting language standards:</a:t>
            </a:r>
          </a:p>
          <a:p>
            <a:pPr lvl="1">
              <a:lnSpc>
                <a:spcPct val="90000"/>
              </a:lnSpc>
            </a:pPr>
            <a:r>
              <a:rPr lang="en-US"/>
              <a:t>European Computer Manufacturer’s Association (ECMA, pronounced ECK-ma, </a:t>
            </a:r>
            <a:r>
              <a:rPr lang="en-US" u="sng"/>
              <a:t>www.ecma.ch</a:t>
            </a:r>
            <a:r>
              <a:rPr lang="en-US"/>
              <a:t> ) maintains scripting standards.</a:t>
            </a:r>
          </a:p>
          <a:p>
            <a:pPr lvl="1">
              <a:lnSpc>
                <a:spcPct val="90000"/>
              </a:lnSpc>
            </a:pPr>
            <a:r>
              <a:rPr lang="en-US"/>
              <a:t>All browser manufacturers have pledged to follow the standard, but even so, they follow their own </a:t>
            </a:r>
            <a:r>
              <a:rPr lang="en-US" i="1"/>
              <a:t>interpretations</a:t>
            </a:r>
            <a:r>
              <a:rPr lang="en-US"/>
              <a:t> of the standards.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C:\a\mso\Templates\Presentation Designs\Neon Frame.pot</Template>
  <TotalTime>7884</TotalTime>
  <Words>2924</Words>
  <Application>Microsoft Office PowerPoint</Application>
  <PresentationFormat>On-screen Show (4:3)</PresentationFormat>
  <Paragraphs>460</Paragraphs>
  <Slides>59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Neon Frame</vt:lpstr>
      <vt:lpstr>Scripting Languages and the DOM </vt:lpstr>
      <vt:lpstr>Contents</vt:lpstr>
      <vt:lpstr>Scripting Languages</vt:lpstr>
      <vt:lpstr>Scripting Languages</vt:lpstr>
      <vt:lpstr>Scripting Languages</vt:lpstr>
      <vt:lpstr>Scripting Languages</vt:lpstr>
      <vt:lpstr>Scripting Languages</vt:lpstr>
      <vt:lpstr>Scripting Languages</vt:lpstr>
      <vt:lpstr>Scripting Languages</vt:lpstr>
      <vt:lpstr>Scripting Languages</vt:lpstr>
      <vt:lpstr>VBScript</vt:lpstr>
      <vt:lpstr>JavaScript</vt:lpstr>
      <vt:lpstr>JavaScript</vt:lpstr>
      <vt:lpstr>JavaScript</vt:lpstr>
      <vt:lpstr>JavaScript</vt:lpstr>
      <vt:lpstr>JavaScript</vt:lpstr>
      <vt:lpstr>JavaScript</vt:lpstr>
      <vt:lpstr>JavaScript</vt:lpstr>
      <vt:lpstr>Document Object Model (DOM)</vt:lpstr>
      <vt:lpstr>Document Object Model (DOM)</vt:lpstr>
      <vt:lpstr>Document Object Model (DOM)</vt:lpstr>
      <vt:lpstr>JavaScript Introduction</vt:lpstr>
      <vt:lpstr>Document Object Model (DOM)  </vt:lpstr>
      <vt:lpstr>Document Object Model (DOM)</vt:lpstr>
      <vt:lpstr>Document Object Model (DOM) </vt:lpstr>
      <vt:lpstr>Document Object Model (DOM)</vt:lpstr>
      <vt:lpstr>Document Object Model (DOM)</vt:lpstr>
      <vt:lpstr>Document Object Model (DOM)</vt:lpstr>
      <vt:lpstr>Document Object Model (DOM)</vt:lpstr>
      <vt:lpstr>Browser Interaction Objects</vt:lpstr>
      <vt:lpstr>Browser Interaction Objects</vt:lpstr>
      <vt:lpstr>Browser Interaction Objects</vt:lpstr>
      <vt:lpstr>Browser Interaction Objects</vt:lpstr>
      <vt:lpstr>Browser Interaction Objects</vt:lpstr>
      <vt:lpstr>Browser Interaction Objects</vt:lpstr>
      <vt:lpstr>Tag-Associated Objects </vt:lpstr>
      <vt:lpstr>Tag-Associated Objects</vt:lpstr>
      <vt:lpstr>Tag-Associated Objects</vt:lpstr>
      <vt:lpstr>PowerPoint Presentation</vt:lpstr>
      <vt:lpstr>Referencing an Object  Using JavaScript</vt:lpstr>
      <vt:lpstr>Referencing an Object  Using JavaScript</vt:lpstr>
      <vt:lpstr>PowerPoint Presentation</vt:lpstr>
      <vt:lpstr>Referencing an Object  Using JavaScript</vt:lpstr>
      <vt:lpstr>Referencing an Object  Using JavaScript</vt:lpstr>
      <vt:lpstr>Referencing an Object  Using JavaScript</vt:lpstr>
      <vt:lpstr>Referencing an Object  Using JavaScript</vt:lpstr>
      <vt:lpstr>Referencing an Object  Using JavaScript</vt:lpstr>
      <vt:lpstr>Referencing an Object  Using JavaScript</vt:lpstr>
      <vt:lpstr>Referencing an Object  Using JavaScript</vt:lpstr>
      <vt:lpstr>Referencing an Object  Using JavaScript</vt:lpstr>
      <vt:lpstr>Referencing an Object  Using JavaScript</vt:lpstr>
      <vt:lpstr>Event-driven Programming</vt:lpstr>
      <vt:lpstr>Event-driven Programming</vt:lpstr>
      <vt:lpstr>Event-driven Programming</vt:lpstr>
      <vt:lpstr>Event-driven Programming</vt:lpstr>
      <vt:lpstr>Event-driven Programming</vt:lpstr>
      <vt:lpstr>PowerPoint Presentation</vt:lpstr>
      <vt:lpstr>Scripting Languages and the DOM</vt:lpstr>
      <vt:lpstr>References</vt:lpstr>
    </vt:vector>
  </TitlesOfParts>
  <Company>NIU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Web-based Application Development</dc:title>
  <dc:creator>t90pam1</dc:creator>
  <cp:lastModifiedBy>Penny</cp:lastModifiedBy>
  <cp:revision>81</cp:revision>
  <cp:lastPrinted>2001-02-19T20:36:00Z</cp:lastPrinted>
  <dcterms:created xsi:type="dcterms:W3CDTF">2000-10-31T20:31:47Z</dcterms:created>
  <dcterms:modified xsi:type="dcterms:W3CDTF">2014-03-03T20:37:02Z</dcterms:modified>
</cp:coreProperties>
</file>