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135"/>
  </p:notesMasterIdLst>
  <p:handoutMasterIdLst>
    <p:handoutMasterId r:id="rId136"/>
  </p:handoutMasterIdLst>
  <p:sldIdLst>
    <p:sldId id="931" r:id="rId2"/>
    <p:sldId id="954" r:id="rId3"/>
    <p:sldId id="1028" r:id="rId4"/>
    <p:sldId id="1216" r:id="rId5"/>
    <p:sldId id="1121" r:id="rId6"/>
    <p:sldId id="991" r:id="rId7"/>
    <p:sldId id="1188" r:id="rId8"/>
    <p:sldId id="1213" r:id="rId9"/>
    <p:sldId id="1189" r:id="rId10"/>
    <p:sldId id="1215" r:id="rId11"/>
    <p:sldId id="1206" r:id="rId12"/>
    <p:sldId id="1221" r:id="rId13"/>
    <p:sldId id="1190" r:id="rId14"/>
    <p:sldId id="1223" r:id="rId15"/>
    <p:sldId id="1191" r:id="rId16"/>
    <p:sldId id="1226" r:id="rId17"/>
    <p:sldId id="1207" r:id="rId18"/>
    <p:sldId id="1212" r:id="rId19"/>
    <p:sldId id="1224" r:id="rId20"/>
    <p:sldId id="1225" r:id="rId21"/>
    <p:sldId id="1214" r:id="rId22"/>
    <p:sldId id="1220" r:id="rId23"/>
    <p:sldId id="1211" r:id="rId24"/>
    <p:sldId id="1209" r:id="rId25"/>
    <p:sldId id="1208" r:id="rId26"/>
    <p:sldId id="1192" r:id="rId27"/>
    <p:sldId id="1194" r:id="rId28"/>
    <p:sldId id="960" r:id="rId29"/>
    <p:sldId id="997" r:id="rId30"/>
    <p:sldId id="994" r:id="rId31"/>
    <p:sldId id="1160" r:id="rId32"/>
    <p:sldId id="976" r:id="rId33"/>
    <p:sldId id="1163" r:id="rId34"/>
    <p:sldId id="1049" r:id="rId35"/>
    <p:sldId id="1164" r:id="rId36"/>
    <p:sldId id="1162" r:id="rId37"/>
    <p:sldId id="979" r:id="rId38"/>
    <p:sldId id="1151" r:id="rId39"/>
    <p:sldId id="1050" r:id="rId40"/>
    <p:sldId id="1053" r:id="rId41"/>
    <p:sldId id="1083" r:id="rId42"/>
    <p:sldId id="1179" r:id="rId43"/>
    <p:sldId id="1196" r:id="rId44"/>
    <p:sldId id="1195" r:id="rId45"/>
    <p:sldId id="1054" r:id="rId46"/>
    <p:sldId id="1165" r:id="rId47"/>
    <p:sldId id="1056" r:id="rId48"/>
    <p:sldId id="1167" r:id="rId49"/>
    <p:sldId id="1168" r:id="rId50"/>
    <p:sldId id="1169" r:id="rId51"/>
    <p:sldId id="1066" r:id="rId52"/>
    <p:sldId id="1067" r:id="rId53"/>
    <p:sldId id="1062" r:id="rId54"/>
    <p:sldId id="1146" r:id="rId55"/>
    <p:sldId id="1063" r:id="rId56"/>
    <p:sldId id="1144" r:id="rId57"/>
    <p:sldId id="1145" r:id="rId58"/>
    <p:sldId id="1170" r:id="rId59"/>
    <p:sldId id="1148" r:id="rId60"/>
    <p:sldId id="1122" r:id="rId61"/>
    <p:sldId id="1074" r:id="rId62"/>
    <p:sldId id="1075" r:id="rId63"/>
    <p:sldId id="1076" r:id="rId64"/>
    <p:sldId id="998" r:id="rId65"/>
    <p:sldId id="999" r:id="rId66"/>
    <p:sldId id="1077" r:id="rId67"/>
    <p:sldId id="1001" r:id="rId68"/>
    <p:sldId id="1180" r:id="rId69"/>
    <p:sldId id="1026" r:id="rId70"/>
    <p:sldId id="1152" r:id="rId71"/>
    <p:sldId id="1171" r:id="rId72"/>
    <p:sldId id="1079" r:id="rId73"/>
    <p:sldId id="1125" r:id="rId74"/>
    <p:sldId id="1126" r:id="rId75"/>
    <p:sldId id="1127" r:id="rId76"/>
    <p:sldId id="1128" r:id="rId77"/>
    <p:sldId id="1129" r:id="rId78"/>
    <p:sldId id="1130" r:id="rId79"/>
    <p:sldId id="1139" r:id="rId80"/>
    <p:sldId id="1140" r:id="rId81"/>
    <p:sldId id="1141" r:id="rId82"/>
    <p:sldId id="1181" r:id="rId83"/>
    <p:sldId id="1142" r:id="rId84"/>
    <p:sldId id="1143" r:id="rId85"/>
    <p:sldId id="1003" r:id="rId86"/>
    <p:sldId id="1072" r:id="rId87"/>
    <p:sldId id="1021" r:id="rId88"/>
    <p:sldId id="1154" r:id="rId89"/>
    <p:sldId id="1025" r:id="rId90"/>
    <p:sldId id="1183" r:id="rId91"/>
    <p:sldId id="1186" r:id="rId92"/>
    <p:sldId id="1228" r:id="rId93"/>
    <p:sldId id="1229" r:id="rId94"/>
    <p:sldId id="1230" r:id="rId95"/>
    <p:sldId id="1227" r:id="rId96"/>
    <p:sldId id="1084" r:id="rId97"/>
    <p:sldId id="1086" r:id="rId98"/>
    <p:sldId id="1155" r:id="rId99"/>
    <p:sldId id="1087" r:id="rId100"/>
    <p:sldId id="1089" r:id="rId101"/>
    <p:sldId id="1219" r:id="rId102"/>
    <p:sldId id="1090" r:id="rId103"/>
    <p:sldId id="1091" r:id="rId104"/>
    <p:sldId id="1093" r:id="rId105"/>
    <p:sldId id="1092" r:id="rId106"/>
    <p:sldId id="1094" r:id="rId107"/>
    <p:sldId id="1113" r:id="rId108"/>
    <p:sldId id="1157" r:id="rId109"/>
    <p:sldId id="1095" r:id="rId110"/>
    <p:sldId id="1105" r:id="rId111"/>
    <p:sldId id="1097" r:id="rId112"/>
    <p:sldId id="1204" r:id="rId113"/>
    <p:sldId id="1099" r:id="rId114"/>
    <p:sldId id="1101" r:id="rId115"/>
    <p:sldId id="1106" r:id="rId116"/>
    <p:sldId id="1103" r:id="rId117"/>
    <p:sldId id="1104" r:id="rId118"/>
    <p:sldId id="1096" r:id="rId119"/>
    <p:sldId id="1107" r:id="rId120"/>
    <p:sldId id="1111" r:id="rId121"/>
    <p:sldId id="1112" r:id="rId122"/>
    <p:sldId id="1108" r:id="rId123"/>
    <p:sldId id="1205" r:id="rId124"/>
    <p:sldId id="1197" r:id="rId125"/>
    <p:sldId id="1198" r:id="rId126"/>
    <p:sldId id="1199" r:id="rId127"/>
    <p:sldId id="1200" r:id="rId128"/>
    <p:sldId id="1202" r:id="rId129"/>
    <p:sldId id="1201" r:id="rId130"/>
    <p:sldId id="1203" r:id="rId131"/>
    <p:sldId id="1187" r:id="rId132"/>
    <p:sldId id="1182" r:id="rId133"/>
    <p:sldId id="1210" r:id="rId134"/>
  </p:sldIdLst>
  <p:sldSz cx="9144000" cy="6858000" type="screen4x3"/>
  <p:notesSz cx="6858000" cy="9296400"/>
  <p:defaultTextStyle>
    <a:defPPr>
      <a:defRPr lang="en-US"/>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00FF00"/>
    <a:srgbClr val="0000FF"/>
    <a:srgbClr val="990033"/>
    <a:srgbClr val="CC00CC"/>
    <a:srgbClr val="FFFF00"/>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autoAdjust="0"/>
    <p:restoredTop sz="94624" autoAdjust="0"/>
  </p:normalViewPr>
  <p:slideViewPr>
    <p:cSldViewPr>
      <p:cViewPr varScale="1">
        <p:scale>
          <a:sx n="78" d="100"/>
          <a:sy n="78" d="100"/>
        </p:scale>
        <p:origin x="-102" y="-19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 r:id="rId48" collapse="1"/>
      <p:sld r:id="rId49" collapse="1"/>
      <p:sld r:id="rId50" collapse="1"/>
      <p:sld r:id="rId51" collapse="1"/>
      <p:sld r:id="rId52" collapse="1"/>
      <p:sld r:id="rId53" collapse="1"/>
      <p:sld r:id="rId54" collapse="1"/>
      <p:sld r:id="rId55" collapse="1"/>
      <p:sld r:id="rId56" collapse="1"/>
      <p:sld r:id="rId57" collapse="1"/>
      <p:sld r:id="rId58" collapse="1"/>
      <p:sld r:id="rId59" collapse="1"/>
      <p:sld r:id="rId60" collapse="1"/>
      <p:sld r:id="rId61" collapse="1"/>
      <p:sld r:id="rId62" collapse="1"/>
      <p:sld r:id="rId63" collapse="1"/>
      <p:sld r:id="rId64" collapse="1"/>
      <p:sld r:id="rId65" collapse="1"/>
      <p:sld r:id="rId66" collapse="1"/>
      <p:sld r:id="rId67" collapse="1"/>
      <p:sld r:id="rId68" collapse="1"/>
      <p:sld r:id="rId69" collapse="1"/>
      <p:sld r:id="rId70" collapse="1"/>
      <p:sld r:id="rId71" collapse="1"/>
      <p:sld r:id="rId72" collapse="1"/>
      <p:sld r:id="rId73" collapse="1"/>
      <p:sld r:id="rId74" collapse="1"/>
      <p:sld r:id="rId75" collapse="1"/>
      <p:sld r:id="rId76" collapse="1"/>
      <p:sld r:id="rId77" collapse="1"/>
      <p:sld r:id="rId78" collapse="1"/>
      <p:sld r:id="rId79" collapse="1"/>
      <p:sld r:id="rId80" collapse="1"/>
      <p:sld r:id="rId81" collapse="1"/>
      <p:sld r:id="rId82" collapse="1"/>
      <p:sld r:id="rId83" collapse="1"/>
      <p:sld r:id="rId84" collapse="1"/>
      <p:sld r:id="rId85" collapse="1"/>
    </p:sldLst>
  </p:outlineViewPr>
  <p:notesTextViewPr>
    <p:cViewPr>
      <p:scale>
        <a:sx n="100" d="100"/>
        <a:sy n="100" d="100"/>
      </p:scale>
      <p:origin x="0" y="0"/>
    </p:cViewPr>
  </p:notesTextViewPr>
  <p:sorterViewPr>
    <p:cViewPr>
      <p:scale>
        <a:sx n="50" d="100"/>
        <a:sy n="50" d="100"/>
      </p:scale>
      <p:origin x="0" y="0"/>
    </p:cViewPr>
  </p:sorterViewPr>
  <p:notesViewPr>
    <p:cSldViewPr>
      <p:cViewPr varScale="1">
        <p:scale>
          <a:sx n="57" d="100"/>
          <a:sy n="57" d="100"/>
        </p:scale>
        <p:origin x="-1128" y="-84"/>
      </p:cViewPr>
      <p:guideLst>
        <p:guide orient="horz" pos="2927"/>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_rels/viewProps.xml.rels><?xml version="1.0" encoding="UTF-8" standalone="yes"?>
<Relationships xmlns="http://schemas.openxmlformats.org/package/2006/relationships"><Relationship Id="rId13" Type="http://schemas.openxmlformats.org/officeDocument/2006/relationships/slide" Target="slides/slide18.xml"/><Relationship Id="rId18" Type="http://schemas.openxmlformats.org/officeDocument/2006/relationships/slide" Target="slides/slide23.xml"/><Relationship Id="rId26" Type="http://schemas.openxmlformats.org/officeDocument/2006/relationships/slide" Target="slides/slide34.xml"/><Relationship Id="rId39" Type="http://schemas.openxmlformats.org/officeDocument/2006/relationships/slide" Target="slides/slide57.xml"/><Relationship Id="rId21" Type="http://schemas.openxmlformats.org/officeDocument/2006/relationships/slide" Target="slides/slide27.xml"/><Relationship Id="rId34" Type="http://schemas.openxmlformats.org/officeDocument/2006/relationships/slide" Target="slides/slide51.xml"/><Relationship Id="rId42" Type="http://schemas.openxmlformats.org/officeDocument/2006/relationships/slide" Target="slides/slide61.xml"/><Relationship Id="rId47" Type="http://schemas.openxmlformats.org/officeDocument/2006/relationships/slide" Target="slides/slide67.xml"/><Relationship Id="rId50" Type="http://schemas.openxmlformats.org/officeDocument/2006/relationships/slide" Target="slides/slide71.xml"/><Relationship Id="rId55" Type="http://schemas.openxmlformats.org/officeDocument/2006/relationships/slide" Target="slides/slide78.xml"/><Relationship Id="rId63" Type="http://schemas.openxmlformats.org/officeDocument/2006/relationships/slide" Target="slides/slide89.xml"/><Relationship Id="rId68" Type="http://schemas.openxmlformats.org/officeDocument/2006/relationships/slide" Target="slides/slide104.xml"/><Relationship Id="rId76" Type="http://schemas.openxmlformats.org/officeDocument/2006/relationships/slide" Target="slides/slide114.xml"/><Relationship Id="rId84" Type="http://schemas.openxmlformats.org/officeDocument/2006/relationships/slide" Target="slides/slide122.xml"/><Relationship Id="rId7" Type="http://schemas.openxmlformats.org/officeDocument/2006/relationships/slide" Target="slides/slide10.xml"/><Relationship Id="rId71" Type="http://schemas.openxmlformats.org/officeDocument/2006/relationships/slide" Target="slides/slide108.xml"/><Relationship Id="rId2" Type="http://schemas.openxmlformats.org/officeDocument/2006/relationships/slide" Target="slides/slide3.xml"/><Relationship Id="rId16" Type="http://schemas.openxmlformats.org/officeDocument/2006/relationships/slide" Target="slides/slide21.xml"/><Relationship Id="rId29" Type="http://schemas.openxmlformats.org/officeDocument/2006/relationships/slide" Target="slides/slide45.xml"/><Relationship Id="rId11" Type="http://schemas.openxmlformats.org/officeDocument/2006/relationships/slide" Target="slides/slide16.xml"/><Relationship Id="rId24" Type="http://schemas.openxmlformats.org/officeDocument/2006/relationships/slide" Target="slides/slide30.xml"/><Relationship Id="rId32" Type="http://schemas.openxmlformats.org/officeDocument/2006/relationships/slide" Target="slides/slide48.xml"/><Relationship Id="rId37" Type="http://schemas.openxmlformats.org/officeDocument/2006/relationships/slide" Target="slides/slide54.xml"/><Relationship Id="rId40" Type="http://schemas.openxmlformats.org/officeDocument/2006/relationships/slide" Target="slides/slide59.xml"/><Relationship Id="rId45" Type="http://schemas.openxmlformats.org/officeDocument/2006/relationships/slide" Target="slides/slide64.xml"/><Relationship Id="rId53" Type="http://schemas.openxmlformats.org/officeDocument/2006/relationships/slide" Target="slides/slide76.xml"/><Relationship Id="rId58" Type="http://schemas.openxmlformats.org/officeDocument/2006/relationships/slide" Target="slides/slide84.xml"/><Relationship Id="rId66" Type="http://schemas.openxmlformats.org/officeDocument/2006/relationships/slide" Target="slides/slide99.xml"/><Relationship Id="rId74" Type="http://schemas.openxmlformats.org/officeDocument/2006/relationships/slide" Target="slides/slide111.xml"/><Relationship Id="rId79" Type="http://schemas.openxmlformats.org/officeDocument/2006/relationships/slide" Target="slides/slide117.xml"/><Relationship Id="rId5" Type="http://schemas.openxmlformats.org/officeDocument/2006/relationships/slide" Target="slides/slide6.xml"/><Relationship Id="rId61" Type="http://schemas.openxmlformats.org/officeDocument/2006/relationships/slide" Target="slides/slide87.xml"/><Relationship Id="rId82" Type="http://schemas.openxmlformats.org/officeDocument/2006/relationships/slide" Target="slides/slide120.xml"/><Relationship Id="rId19" Type="http://schemas.openxmlformats.org/officeDocument/2006/relationships/slide" Target="slides/slide24.xml"/><Relationship Id="rId4" Type="http://schemas.openxmlformats.org/officeDocument/2006/relationships/slide" Target="slides/slide5.xml"/><Relationship Id="rId9" Type="http://schemas.openxmlformats.org/officeDocument/2006/relationships/slide" Target="slides/slide12.xml"/><Relationship Id="rId14" Type="http://schemas.openxmlformats.org/officeDocument/2006/relationships/slide" Target="slides/slide19.xml"/><Relationship Id="rId22" Type="http://schemas.openxmlformats.org/officeDocument/2006/relationships/slide" Target="slides/slide28.xml"/><Relationship Id="rId27" Type="http://schemas.openxmlformats.org/officeDocument/2006/relationships/slide" Target="slides/slide39.xml"/><Relationship Id="rId30" Type="http://schemas.openxmlformats.org/officeDocument/2006/relationships/slide" Target="slides/slide46.xml"/><Relationship Id="rId35" Type="http://schemas.openxmlformats.org/officeDocument/2006/relationships/slide" Target="slides/slide52.xml"/><Relationship Id="rId43" Type="http://schemas.openxmlformats.org/officeDocument/2006/relationships/slide" Target="slides/slide62.xml"/><Relationship Id="rId48" Type="http://schemas.openxmlformats.org/officeDocument/2006/relationships/slide" Target="slides/slide69.xml"/><Relationship Id="rId56" Type="http://schemas.openxmlformats.org/officeDocument/2006/relationships/slide" Target="slides/slide79.xml"/><Relationship Id="rId64" Type="http://schemas.openxmlformats.org/officeDocument/2006/relationships/slide" Target="slides/slide97.xml"/><Relationship Id="rId69" Type="http://schemas.openxmlformats.org/officeDocument/2006/relationships/slide" Target="slides/slide106.xml"/><Relationship Id="rId77" Type="http://schemas.openxmlformats.org/officeDocument/2006/relationships/slide" Target="slides/slide115.xml"/><Relationship Id="rId8" Type="http://schemas.openxmlformats.org/officeDocument/2006/relationships/slide" Target="slides/slide11.xml"/><Relationship Id="rId51" Type="http://schemas.openxmlformats.org/officeDocument/2006/relationships/slide" Target="slides/slide73.xml"/><Relationship Id="rId72" Type="http://schemas.openxmlformats.org/officeDocument/2006/relationships/slide" Target="slides/slide109.xml"/><Relationship Id="rId80" Type="http://schemas.openxmlformats.org/officeDocument/2006/relationships/slide" Target="slides/slide118.xml"/><Relationship Id="rId85" Type="http://schemas.openxmlformats.org/officeDocument/2006/relationships/slide" Target="slides/slide123.xml"/><Relationship Id="rId3" Type="http://schemas.openxmlformats.org/officeDocument/2006/relationships/slide" Target="slides/slide4.xml"/><Relationship Id="rId12" Type="http://schemas.openxmlformats.org/officeDocument/2006/relationships/slide" Target="slides/slide17.xml"/><Relationship Id="rId17" Type="http://schemas.openxmlformats.org/officeDocument/2006/relationships/slide" Target="slides/slide22.xml"/><Relationship Id="rId25" Type="http://schemas.openxmlformats.org/officeDocument/2006/relationships/slide" Target="slides/slide32.xml"/><Relationship Id="rId33" Type="http://schemas.openxmlformats.org/officeDocument/2006/relationships/slide" Target="slides/slide49.xml"/><Relationship Id="rId38" Type="http://schemas.openxmlformats.org/officeDocument/2006/relationships/slide" Target="slides/slide56.xml"/><Relationship Id="rId46" Type="http://schemas.openxmlformats.org/officeDocument/2006/relationships/slide" Target="slides/slide66.xml"/><Relationship Id="rId59" Type="http://schemas.openxmlformats.org/officeDocument/2006/relationships/slide" Target="slides/slide85.xml"/><Relationship Id="rId67" Type="http://schemas.openxmlformats.org/officeDocument/2006/relationships/slide" Target="slides/slide103.xml"/><Relationship Id="rId20" Type="http://schemas.openxmlformats.org/officeDocument/2006/relationships/slide" Target="slides/slide25.xml"/><Relationship Id="rId41" Type="http://schemas.openxmlformats.org/officeDocument/2006/relationships/slide" Target="slides/slide60.xml"/><Relationship Id="rId54" Type="http://schemas.openxmlformats.org/officeDocument/2006/relationships/slide" Target="slides/slide77.xml"/><Relationship Id="rId62" Type="http://schemas.openxmlformats.org/officeDocument/2006/relationships/slide" Target="slides/slide88.xml"/><Relationship Id="rId70" Type="http://schemas.openxmlformats.org/officeDocument/2006/relationships/slide" Target="slides/slide107.xml"/><Relationship Id="rId75" Type="http://schemas.openxmlformats.org/officeDocument/2006/relationships/slide" Target="slides/slide112.xml"/><Relationship Id="rId83" Type="http://schemas.openxmlformats.org/officeDocument/2006/relationships/slide" Target="slides/slide121.xml"/><Relationship Id="rId1" Type="http://schemas.openxmlformats.org/officeDocument/2006/relationships/slide" Target="slides/slide2.xml"/><Relationship Id="rId6" Type="http://schemas.openxmlformats.org/officeDocument/2006/relationships/slide" Target="slides/slide9.xml"/><Relationship Id="rId15" Type="http://schemas.openxmlformats.org/officeDocument/2006/relationships/slide" Target="slides/slide20.xml"/><Relationship Id="rId23" Type="http://schemas.openxmlformats.org/officeDocument/2006/relationships/slide" Target="slides/slide29.xml"/><Relationship Id="rId28" Type="http://schemas.openxmlformats.org/officeDocument/2006/relationships/slide" Target="slides/slide40.xml"/><Relationship Id="rId36" Type="http://schemas.openxmlformats.org/officeDocument/2006/relationships/slide" Target="slides/slide53.xml"/><Relationship Id="rId49" Type="http://schemas.openxmlformats.org/officeDocument/2006/relationships/slide" Target="slides/slide70.xml"/><Relationship Id="rId57" Type="http://schemas.openxmlformats.org/officeDocument/2006/relationships/slide" Target="slides/slide81.xml"/><Relationship Id="rId10" Type="http://schemas.openxmlformats.org/officeDocument/2006/relationships/slide" Target="slides/slide15.xml"/><Relationship Id="rId31" Type="http://schemas.openxmlformats.org/officeDocument/2006/relationships/slide" Target="slides/slide47.xml"/><Relationship Id="rId44" Type="http://schemas.openxmlformats.org/officeDocument/2006/relationships/slide" Target="slides/slide63.xml"/><Relationship Id="rId52" Type="http://schemas.openxmlformats.org/officeDocument/2006/relationships/slide" Target="slides/slide74.xml"/><Relationship Id="rId60" Type="http://schemas.openxmlformats.org/officeDocument/2006/relationships/slide" Target="slides/slide86.xml"/><Relationship Id="rId65" Type="http://schemas.openxmlformats.org/officeDocument/2006/relationships/slide" Target="slides/slide98.xml"/><Relationship Id="rId73" Type="http://schemas.openxmlformats.org/officeDocument/2006/relationships/slide" Target="slides/slide110.xml"/><Relationship Id="rId78" Type="http://schemas.openxmlformats.org/officeDocument/2006/relationships/slide" Target="slides/slide116.xml"/><Relationship Id="rId81" Type="http://schemas.openxmlformats.org/officeDocument/2006/relationships/slide" Target="slides/slide11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42" name="Rectangle 2"/>
          <p:cNvSpPr>
            <a:spLocks noGrp="1" noChangeArrowheads="1"/>
          </p:cNvSpPr>
          <p:nvPr>
            <p:ph type="hdr" sz="quarter"/>
          </p:nvPr>
        </p:nvSpPr>
        <p:spPr bwMode="auto">
          <a:xfrm>
            <a:off x="3352800" y="153988"/>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r">
              <a:defRPr sz="1800"/>
            </a:lvl1pPr>
          </a:lstStyle>
          <a:p>
            <a:pPr>
              <a:defRPr/>
            </a:pPr>
            <a:r>
              <a:rPr lang="en-US"/>
              <a:t>Style Sheets</a:t>
            </a:r>
            <a:endParaRPr lang="en-US" sz="1200"/>
          </a:p>
        </p:txBody>
      </p:sp>
      <p:sp>
        <p:nvSpPr>
          <p:cNvPr id="317443" name="Rectangle 3"/>
          <p:cNvSpPr>
            <a:spLocks noGrp="1" noChangeArrowheads="1"/>
          </p:cNvSpPr>
          <p:nvPr>
            <p:ph type="dt" sz="quarter" idx="1"/>
          </p:nvPr>
        </p:nvSpPr>
        <p:spPr bwMode="auto">
          <a:xfrm>
            <a:off x="533400" y="153988"/>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l">
              <a:defRPr sz="1200"/>
            </a:lvl1pPr>
          </a:lstStyle>
          <a:p>
            <a:pPr>
              <a:defRPr/>
            </a:pPr>
            <a:fld id="{802D7FB7-F9A7-4AC1-AA59-3EDD509B4E98}" type="datetime1">
              <a:rPr lang="en-US"/>
              <a:pPr>
                <a:defRPr/>
              </a:pPr>
              <a:t>3/3/2014</a:t>
            </a:fld>
            <a:endParaRPr lang="en-US"/>
          </a:p>
        </p:txBody>
      </p:sp>
      <p:sp>
        <p:nvSpPr>
          <p:cNvPr id="317444" name="Rectangle 4"/>
          <p:cNvSpPr>
            <a:spLocks noGrp="1" noChangeArrowheads="1"/>
          </p:cNvSpPr>
          <p:nvPr>
            <p:ph type="ftr" sz="quarter" idx="2"/>
          </p:nvPr>
        </p:nvSpPr>
        <p:spPr bwMode="auto">
          <a:xfrm>
            <a:off x="0" y="8832850"/>
            <a:ext cx="29718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a:lvl1pPr>
          </a:lstStyle>
          <a:p>
            <a:pPr>
              <a:defRPr/>
            </a:pPr>
            <a:r>
              <a:rPr lang="en-US"/>
              <a:t>css.ppt      copyright 2001, Department of Computer Science, Northern Illinois University</a:t>
            </a:r>
          </a:p>
        </p:txBody>
      </p:sp>
      <p:sp>
        <p:nvSpPr>
          <p:cNvPr id="317445" name="Rectangle 5"/>
          <p:cNvSpPr>
            <a:spLocks noGrp="1" noChangeArrowheads="1"/>
          </p:cNvSpPr>
          <p:nvPr>
            <p:ph type="sldNum" sz="quarter" idx="3"/>
          </p:nvPr>
        </p:nvSpPr>
        <p:spPr bwMode="auto">
          <a:xfrm>
            <a:off x="3886200" y="8832850"/>
            <a:ext cx="29718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lvl1pPr>
          </a:lstStyle>
          <a:p>
            <a:pPr>
              <a:defRPr/>
            </a:pPr>
            <a:fld id="{E3AA4D93-5D29-4E0A-88F1-0A64BFECE33C}" type="slidenum">
              <a:rPr lang="en-US"/>
              <a:pPr>
                <a:defRPr/>
              </a:pPr>
              <a:t>‹#›</a:t>
            </a:fld>
            <a:endParaRPr lang="en-US"/>
          </a:p>
        </p:txBody>
      </p:sp>
    </p:spTree>
    <p:extLst>
      <p:ext uri="{BB962C8B-B14F-4D97-AF65-F5344CB8AC3E}">
        <p14:creationId xmlns:p14="http://schemas.microsoft.com/office/powerpoint/2010/main" val="32335927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9490" name="Rectangle 2"/>
          <p:cNvSpPr>
            <a:spLocks noGrp="1" noChangeArrowheads="1"/>
          </p:cNvSpPr>
          <p:nvPr>
            <p:ph type="hdr" sz="quarter"/>
          </p:nvPr>
        </p:nvSpPr>
        <p:spPr bwMode="auto">
          <a:xfrm>
            <a:off x="0" y="0"/>
            <a:ext cx="29718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l">
              <a:defRPr sz="1200"/>
            </a:lvl1pPr>
          </a:lstStyle>
          <a:p>
            <a:pPr>
              <a:defRPr/>
            </a:pPr>
            <a:r>
              <a:rPr lang="en-US"/>
              <a:t>Style Sheets</a:t>
            </a:r>
          </a:p>
        </p:txBody>
      </p:sp>
      <p:sp>
        <p:nvSpPr>
          <p:cNvPr id="319491" name="Rectangle 3"/>
          <p:cNvSpPr>
            <a:spLocks noGrp="1" noChangeArrowheads="1"/>
          </p:cNvSpPr>
          <p:nvPr>
            <p:ph type="dt" idx="1"/>
          </p:nvPr>
        </p:nvSpPr>
        <p:spPr bwMode="auto">
          <a:xfrm>
            <a:off x="3886200" y="0"/>
            <a:ext cx="29718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r">
              <a:defRPr sz="1200"/>
            </a:lvl1pPr>
          </a:lstStyle>
          <a:p>
            <a:pPr>
              <a:defRPr/>
            </a:pPr>
            <a:fld id="{776059C3-0541-4F0A-9FB9-8458BBC9BE96}" type="datetime1">
              <a:rPr lang="en-US"/>
              <a:pPr>
                <a:defRPr/>
              </a:pPr>
              <a:t>3/3/2014</a:t>
            </a:fld>
            <a:endParaRPr lang="en-US"/>
          </a:p>
        </p:txBody>
      </p:sp>
      <p:sp>
        <p:nvSpPr>
          <p:cNvPr id="131076" name="Rectangle 4"/>
          <p:cNvSpPr>
            <a:spLocks noGrp="1" noRot="1" noChangeAspect="1" noChangeArrowheads="1" noTextEdit="1"/>
          </p:cNvSpPr>
          <p:nvPr>
            <p:ph type="sldImg" idx="2"/>
          </p:nvPr>
        </p:nvSpPr>
        <p:spPr bwMode="auto">
          <a:xfrm>
            <a:off x="1106488"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949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19494" name="Rectangle 6"/>
          <p:cNvSpPr>
            <a:spLocks noGrp="1" noChangeArrowheads="1"/>
          </p:cNvSpPr>
          <p:nvPr>
            <p:ph type="ftr" sz="quarter" idx="4"/>
          </p:nvPr>
        </p:nvSpPr>
        <p:spPr bwMode="auto">
          <a:xfrm>
            <a:off x="0" y="8832850"/>
            <a:ext cx="29718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a:lvl1pPr>
          </a:lstStyle>
          <a:p>
            <a:pPr>
              <a:defRPr/>
            </a:pPr>
            <a:r>
              <a:rPr lang="en-US"/>
              <a:t>css.ppt      copyright 2001, Department of Computer Science, Northern Illinois University</a:t>
            </a:r>
          </a:p>
        </p:txBody>
      </p:sp>
      <p:sp>
        <p:nvSpPr>
          <p:cNvPr id="319495" name="Rectangle 7"/>
          <p:cNvSpPr>
            <a:spLocks noGrp="1" noChangeArrowheads="1"/>
          </p:cNvSpPr>
          <p:nvPr>
            <p:ph type="sldNum" sz="quarter" idx="5"/>
          </p:nvPr>
        </p:nvSpPr>
        <p:spPr bwMode="auto">
          <a:xfrm>
            <a:off x="3886200" y="8832850"/>
            <a:ext cx="29718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lvl1pPr>
          </a:lstStyle>
          <a:p>
            <a:pPr>
              <a:defRPr/>
            </a:pPr>
            <a:fld id="{38D4CED8-D69F-400C-BDC4-2C76ED60D56D}" type="slidenum">
              <a:rPr lang="en-US"/>
              <a:pPr>
                <a:defRPr/>
              </a:pPr>
              <a:t>‹#›</a:t>
            </a:fld>
            <a:endParaRPr lang="en-US"/>
          </a:p>
        </p:txBody>
      </p:sp>
    </p:spTree>
    <p:extLst>
      <p:ext uri="{BB962C8B-B14F-4D97-AF65-F5344CB8AC3E}">
        <p14:creationId xmlns:p14="http://schemas.microsoft.com/office/powerpoint/2010/main" val="4192608160"/>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200" smtClean="0"/>
              <a:t>Style Sheets</a:t>
            </a:r>
          </a:p>
        </p:txBody>
      </p:sp>
      <p:sp>
        <p:nvSpPr>
          <p:cNvPr id="132099" name="Rectangle 3"/>
          <p:cNvSpPr>
            <a:spLocks noGrp="1" noChangeArrowheads="1"/>
          </p:cNvSpPr>
          <p:nvPr>
            <p:ph type="dt" sz="quarter" idx="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D34505DC-3E98-4D9C-9943-FD13037A0C13}" type="datetime1">
              <a:rPr lang="en-US" sz="1200" smtClean="0"/>
              <a:pPr/>
              <a:t>3/3/2014</a:t>
            </a:fld>
            <a:endParaRPr lang="en-US" sz="1200" smtClean="0"/>
          </a:p>
        </p:txBody>
      </p:sp>
      <p:sp>
        <p:nvSpPr>
          <p:cNvPr id="132100" name="Rectangle 6"/>
          <p:cNvSpPr>
            <a:spLocks noGrp="1" noChangeArrowheads="1"/>
          </p:cNvSpPr>
          <p:nvPr>
            <p:ph type="ftr" sz="quarter" idx="4"/>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200" smtClean="0"/>
              <a:t>css.ppt      copyright 2001, Department of Computer Science, Northern Illinois University</a:t>
            </a:r>
          </a:p>
        </p:txBody>
      </p:sp>
      <p:sp>
        <p:nvSpPr>
          <p:cNvPr id="132101"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B23BD067-129D-4C40-BE2B-63F68E5F7120}" type="slidenum">
              <a:rPr lang="en-US" sz="1200" smtClean="0"/>
              <a:pPr/>
              <a:t>1</a:t>
            </a:fld>
            <a:endParaRPr lang="en-US" sz="1200" smtClean="0"/>
          </a:p>
        </p:txBody>
      </p:sp>
      <p:sp>
        <p:nvSpPr>
          <p:cNvPr id="132102" name="Rectangle 2"/>
          <p:cNvSpPr>
            <a:spLocks noGrp="1" noRot="1" noChangeAspect="1" noChangeArrowheads="1" noTextEdit="1"/>
          </p:cNvSpPr>
          <p:nvPr>
            <p:ph type="sldImg"/>
          </p:nvPr>
        </p:nvSpPr>
        <p:spPr>
          <a:ln/>
        </p:spPr>
      </p:sp>
      <p:sp>
        <p:nvSpPr>
          <p:cNvPr id="13210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200" smtClean="0"/>
              <a:t>Style Sheets</a:t>
            </a:r>
          </a:p>
        </p:txBody>
      </p:sp>
      <p:sp>
        <p:nvSpPr>
          <p:cNvPr id="133123" name="Rectangle 3"/>
          <p:cNvSpPr>
            <a:spLocks noGrp="1" noChangeArrowheads="1"/>
          </p:cNvSpPr>
          <p:nvPr>
            <p:ph type="dt" sz="quarter" idx="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DC43D009-CF99-4E46-8A83-01E4361B3B8A}" type="datetime1">
              <a:rPr lang="en-US" sz="1200" smtClean="0"/>
              <a:pPr/>
              <a:t>3/3/2014</a:t>
            </a:fld>
            <a:endParaRPr lang="en-US" sz="1200" smtClean="0"/>
          </a:p>
        </p:txBody>
      </p:sp>
      <p:sp>
        <p:nvSpPr>
          <p:cNvPr id="133124" name="Rectangle 6"/>
          <p:cNvSpPr>
            <a:spLocks noGrp="1" noChangeArrowheads="1"/>
          </p:cNvSpPr>
          <p:nvPr>
            <p:ph type="ftr" sz="quarter" idx="4"/>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200" smtClean="0"/>
              <a:t>css.ppt      copyright 2001, Department of Computer Science, Northern Illinois University</a:t>
            </a:r>
          </a:p>
        </p:txBody>
      </p:sp>
      <p:sp>
        <p:nvSpPr>
          <p:cNvPr id="133125"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89C2239D-371C-433D-A385-272BB1EA2859}" type="slidenum">
              <a:rPr lang="en-US" sz="1200" smtClean="0"/>
              <a:pPr/>
              <a:t>121</a:t>
            </a:fld>
            <a:endParaRPr lang="en-US" sz="1200" smtClean="0"/>
          </a:p>
        </p:txBody>
      </p:sp>
      <p:sp>
        <p:nvSpPr>
          <p:cNvPr id="133126" name="Rectangle 2"/>
          <p:cNvSpPr>
            <a:spLocks noGrp="1" noRot="1" noChangeAspect="1" noChangeArrowheads="1" noTextEdit="1"/>
          </p:cNvSpPr>
          <p:nvPr>
            <p:ph type="sldImg"/>
          </p:nvPr>
        </p:nvSpPr>
        <p:spPr>
          <a:ln/>
        </p:spPr>
      </p:sp>
      <p:sp>
        <p:nvSpPr>
          <p:cNvPr id="1331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77800" y="230188"/>
            <a:ext cx="203200" cy="6503987"/>
            <a:chOff x="112" y="145"/>
            <a:chExt cx="128" cy="4097"/>
          </a:xfrm>
        </p:grpSpPr>
        <p:sp>
          <p:nvSpPr>
            <p:cNvPr id="5"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 name="Group 5"/>
          <p:cNvGrpSpPr>
            <a:grpSpLocks/>
          </p:cNvGrpSpPr>
          <p:nvPr/>
        </p:nvGrpSpPr>
        <p:grpSpPr bwMode="auto">
          <a:xfrm>
            <a:off x="8793163" y="220663"/>
            <a:ext cx="198437" cy="6408737"/>
            <a:chOff x="5539" y="139"/>
            <a:chExt cx="125" cy="4037"/>
          </a:xfrm>
        </p:grpSpPr>
        <p:sp>
          <p:nvSpPr>
            <p:cNvPr id="8"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 name="Group 8"/>
          <p:cNvGrpSpPr>
            <a:grpSpLocks/>
          </p:cNvGrpSpPr>
          <p:nvPr/>
        </p:nvGrpSpPr>
        <p:grpSpPr bwMode="auto">
          <a:xfrm>
            <a:off x="412750" y="6477000"/>
            <a:ext cx="8686800" cy="228600"/>
            <a:chOff x="260" y="4080"/>
            <a:chExt cx="5472" cy="144"/>
          </a:xfrm>
        </p:grpSpPr>
        <p:sp>
          <p:nvSpPr>
            <p:cNvPr id="11"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 name="Group 11"/>
          <p:cNvGrpSpPr>
            <a:grpSpLocks/>
          </p:cNvGrpSpPr>
          <p:nvPr/>
        </p:nvGrpSpPr>
        <p:grpSpPr bwMode="auto">
          <a:xfrm>
            <a:off x="76200" y="176213"/>
            <a:ext cx="8745538" cy="161925"/>
            <a:chOff x="48" y="111"/>
            <a:chExt cx="5509" cy="102"/>
          </a:xfrm>
        </p:grpSpPr>
        <p:sp>
          <p:nvSpPr>
            <p:cNvPr id="14"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4270" name="Rectangle 14"/>
          <p:cNvSpPr>
            <a:spLocks noGrp="1" noChangeArrowheads="1"/>
          </p:cNvSpPr>
          <p:nvPr>
            <p:ph type="ctrTitle" sz="quarter"/>
          </p:nvPr>
        </p:nvSpPr>
        <p:spPr>
          <a:xfrm>
            <a:off x="685800" y="1981200"/>
            <a:ext cx="7772400" cy="1143000"/>
          </a:xfrm>
        </p:spPr>
        <p:txBody>
          <a:bodyPr anchor="ctr"/>
          <a:lstStyle>
            <a:lvl1pPr algn="ctr">
              <a:defRPr sz="6000"/>
            </a:lvl1pPr>
          </a:lstStyle>
          <a:p>
            <a:pPr lvl="0"/>
            <a:r>
              <a:rPr lang="en-US" noProof="0" smtClean="0"/>
              <a:t>Click to edit Master title style</a:t>
            </a:r>
          </a:p>
        </p:txBody>
      </p:sp>
      <p:sp>
        <p:nvSpPr>
          <p:cNvPr id="224271" name="Rectangle 15"/>
          <p:cNvSpPr>
            <a:spLocks noGrp="1" noChangeArrowheads="1"/>
          </p:cNvSpPr>
          <p:nvPr>
            <p:ph type="subTitle" sz="quarter" idx="1"/>
          </p:nvPr>
        </p:nvSpPr>
        <p:spPr>
          <a:xfrm>
            <a:off x="1371600" y="3886200"/>
            <a:ext cx="6400800" cy="1752600"/>
          </a:xfrm>
        </p:spPr>
        <p:txBody>
          <a:bodyPr/>
          <a:lstStyle>
            <a:lvl1pPr marL="0" indent="0" algn="ctr">
              <a:buFontTx/>
              <a:buNone/>
              <a:defRPr sz="2800"/>
            </a:lvl1pPr>
          </a:lstStyle>
          <a:p>
            <a:pPr lvl="0"/>
            <a:r>
              <a:rPr lang="en-US" noProof="0" smtClean="0"/>
              <a:t>Click to edit Master subtitle style</a:t>
            </a:r>
          </a:p>
        </p:txBody>
      </p:sp>
      <p:sp>
        <p:nvSpPr>
          <p:cNvPr id="16" name="Rectangle 19"/>
          <p:cNvSpPr>
            <a:spLocks noGrp="1" noChangeArrowheads="1"/>
          </p:cNvSpPr>
          <p:nvPr>
            <p:ph type="ftr" sz="quarter" idx="10"/>
          </p:nvPr>
        </p:nvSpPr>
        <p:spPr/>
        <p:txBody>
          <a:bodyPr/>
          <a:lstStyle>
            <a:lvl1pPr>
              <a:defRPr smtClean="0"/>
            </a:lvl1pPr>
          </a:lstStyle>
          <a:p>
            <a:pPr>
              <a:defRPr/>
            </a:pPr>
            <a:r>
              <a:rPr lang="en-US" dirty="0" smtClean="0"/>
              <a:t>copyright Penny McIntire, 2013</a:t>
            </a:r>
            <a:endParaRPr lang="en-US" dirty="0"/>
          </a:p>
        </p:txBody>
      </p:sp>
    </p:spTree>
    <p:extLst>
      <p:ext uri="{BB962C8B-B14F-4D97-AF65-F5344CB8AC3E}">
        <p14:creationId xmlns:p14="http://schemas.microsoft.com/office/powerpoint/2010/main" val="122741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0-#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1+#ppt_w/2"/>
                                          </p:val>
                                        </p:tav>
                                        <p:tav tm="100000">
                                          <p:val>
                                            <p:strVal val="#ppt_x"/>
                                          </p:val>
                                        </p:tav>
                                      </p:tavLst>
                                    </p:anim>
                                    <p:anim calcmode="lin" valueType="num">
                                      <p:cBhvr additive="base">
                                        <p:cTn id="23"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
          <p:cNvSpPr>
            <a:spLocks noGrp="1" noChangeArrowheads="1"/>
          </p:cNvSpPr>
          <p:nvPr>
            <p:ph type="sldNum" sz="quarter" idx="10"/>
          </p:nvPr>
        </p:nvSpPr>
        <p:spPr>
          <a:ln/>
        </p:spPr>
        <p:txBody>
          <a:bodyPr/>
          <a:lstStyle>
            <a:lvl1pPr>
              <a:defRPr/>
            </a:lvl1pPr>
          </a:lstStyle>
          <a:p>
            <a:pPr>
              <a:defRPr/>
            </a:pPr>
            <a:fld id="{74D28A48-289B-4A7D-8548-8D39928786BC}" type="slidenum">
              <a:rPr lang="en-US"/>
              <a:pPr>
                <a:defRPr/>
              </a:pPr>
              <a:t>‹#›</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dirty="0"/>
              <a:t>copyright Penny McIntire, </a:t>
            </a:r>
            <a:r>
              <a:rPr lang="en-US" dirty="0" smtClean="0"/>
              <a:t>2013</a:t>
            </a:r>
            <a:endParaRPr lang="en-US" dirty="0"/>
          </a:p>
        </p:txBody>
      </p:sp>
    </p:spTree>
    <p:extLst>
      <p:ext uri="{BB962C8B-B14F-4D97-AF65-F5344CB8AC3E}">
        <p14:creationId xmlns:p14="http://schemas.microsoft.com/office/powerpoint/2010/main" val="418577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
          <p:cNvSpPr>
            <a:spLocks noGrp="1" noChangeArrowheads="1"/>
          </p:cNvSpPr>
          <p:nvPr>
            <p:ph type="sldNum" sz="quarter" idx="10"/>
          </p:nvPr>
        </p:nvSpPr>
        <p:spPr>
          <a:ln/>
        </p:spPr>
        <p:txBody>
          <a:bodyPr/>
          <a:lstStyle>
            <a:lvl1pPr>
              <a:defRPr/>
            </a:lvl1pPr>
          </a:lstStyle>
          <a:p>
            <a:pPr>
              <a:defRPr/>
            </a:pPr>
            <a:fld id="{E59FD524-00B1-4500-AFCC-77B90DC8D6A9}" type="slidenum">
              <a:rPr lang="en-US"/>
              <a:pPr>
                <a:defRPr/>
              </a:pPr>
              <a:t>‹#›</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dirty="0"/>
              <a:t>copyright Penny McIntire, </a:t>
            </a:r>
            <a:r>
              <a:rPr lang="en-US" dirty="0" smtClean="0"/>
              <a:t>2013</a:t>
            </a:r>
            <a:endParaRPr lang="en-US" dirty="0"/>
          </a:p>
        </p:txBody>
      </p:sp>
    </p:spTree>
    <p:extLst>
      <p:ext uri="{BB962C8B-B14F-4D97-AF65-F5344CB8AC3E}">
        <p14:creationId xmlns:p14="http://schemas.microsoft.com/office/powerpoint/2010/main" val="3208591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
          <p:cNvSpPr>
            <a:spLocks noGrp="1" noChangeArrowheads="1"/>
          </p:cNvSpPr>
          <p:nvPr>
            <p:ph type="sldNum" sz="quarter" idx="10"/>
          </p:nvPr>
        </p:nvSpPr>
        <p:spPr>
          <a:ln/>
        </p:spPr>
        <p:txBody>
          <a:bodyPr/>
          <a:lstStyle>
            <a:lvl1pPr>
              <a:defRPr/>
            </a:lvl1pPr>
          </a:lstStyle>
          <a:p>
            <a:pPr>
              <a:defRPr/>
            </a:pPr>
            <a:fld id="{3221238E-3D09-4096-9187-729F0460B6F5}" type="slidenum">
              <a:rPr lang="en-US"/>
              <a:pPr>
                <a:defRPr/>
              </a:pPr>
              <a:t>‹#›</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dirty="0"/>
              <a:t>copyright Penny McIntire, </a:t>
            </a:r>
            <a:r>
              <a:rPr lang="en-US" dirty="0" smtClean="0"/>
              <a:t>2013</a:t>
            </a:r>
            <a:endParaRPr lang="en-US" dirty="0"/>
          </a:p>
        </p:txBody>
      </p:sp>
    </p:spTree>
    <p:extLst>
      <p:ext uri="{BB962C8B-B14F-4D97-AF65-F5344CB8AC3E}">
        <p14:creationId xmlns:p14="http://schemas.microsoft.com/office/powerpoint/2010/main" val="307647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1"/>
          <p:cNvSpPr>
            <a:spLocks noGrp="1" noChangeArrowheads="1"/>
          </p:cNvSpPr>
          <p:nvPr>
            <p:ph type="sldNum" sz="quarter" idx="10"/>
          </p:nvPr>
        </p:nvSpPr>
        <p:spPr>
          <a:ln/>
        </p:spPr>
        <p:txBody>
          <a:bodyPr/>
          <a:lstStyle>
            <a:lvl1pPr>
              <a:defRPr/>
            </a:lvl1pPr>
          </a:lstStyle>
          <a:p>
            <a:pPr>
              <a:defRPr/>
            </a:pPr>
            <a:fld id="{17898C5F-0B0F-492A-A187-9CBDDEBEB64B}" type="slidenum">
              <a:rPr lang="en-US"/>
              <a:pPr>
                <a:defRPr/>
              </a:pPr>
              <a:t>‹#›</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dirty="0"/>
              <a:t>copyright Penny McIntire, </a:t>
            </a:r>
            <a:r>
              <a:rPr lang="en-US" dirty="0" smtClean="0"/>
              <a:t>2013</a:t>
            </a:r>
            <a:endParaRPr lang="en-US" dirty="0"/>
          </a:p>
        </p:txBody>
      </p:sp>
    </p:spTree>
    <p:extLst>
      <p:ext uri="{BB962C8B-B14F-4D97-AF65-F5344CB8AC3E}">
        <p14:creationId xmlns:p14="http://schemas.microsoft.com/office/powerpoint/2010/main" val="17144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1"/>
          <p:cNvSpPr>
            <a:spLocks noGrp="1" noChangeArrowheads="1"/>
          </p:cNvSpPr>
          <p:nvPr>
            <p:ph type="sldNum" sz="quarter" idx="10"/>
          </p:nvPr>
        </p:nvSpPr>
        <p:spPr>
          <a:ln/>
        </p:spPr>
        <p:txBody>
          <a:bodyPr/>
          <a:lstStyle>
            <a:lvl1pPr>
              <a:defRPr/>
            </a:lvl1pPr>
          </a:lstStyle>
          <a:p>
            <a:pPr>
              <a:defRPr/>
            </a:pPr>
            <a:fld id="{3D3F8828-1659-408A-9786-2B11A961AB72}" type="slidenum">
              <a:rPr lang="en-US"/>
              <a:pPr>
                <a:defRPr/>
              </a:pPr>
              <a:t>‹#›</a:t>
            </a:fld>
            <a:endParaRPr lang="en-US"/>
          </a:p>
        </p:txBody>
      </p:sp>
      <p:sp>
        <p:nvSpPr>
          <p:cNvPr id="6" name="Rectangle 24"/>
          <p:cNvSpPr>
            <a:spLocks noGrp="1" noChangeArrowheads="1"/>
          </p:cNvSpPr>
          <p:nvPr>
            <p:ph type="ftr" sz="quarter" idx="11"/>
          </p:nvPr>
        </p:nvSpPr>
        <p:spPr>
          <a:ln/>
        </p:spPr>
        <p:txBody>
          <a:bodyPr/>
          <a:lstStyle>
            <a:lvl1pPr>
              <a:defRPr/>
            </a:lvl1pPr>
          </a:lstStyle>
          <a:p>
            <a:pPr>
              <a:defRPr/>
            </a:pPr>
            <a:r>
              <a:rPr lang="en-US" dirty="0"/>
              <a:t>copyright Penny McIntire, </a:t>
            </a:r>
            <a:r>
              <a:rPr lang="en-US" dirty="0" smtClean="0"/>
              <a:t>2013</a:t>
            </a:r>
            <a:endParaRPr lang="en-US" dirty="0"/>
          </a:p>
        </p:txBody>
      </p:sp>
    </p:spTree>
    <p:extLst>
      <p:ext uri="{BB962C8B-B14F-4D97-AF65-F5344CB8AC3E}">
        <p14:creationId xmlns:p14="http://schemas.microsoft.com/office/powerpoint/2010/main" val="1895298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1"/>
          <p:cNvSpPr>
            <a:spLocks noGrp="1" noChangeArrowheads="1"/>
          </p:cNvSpPr>
          <p:nvPr>
            <p:ph type="sldNum" sz="quarter" idx="10"/>
          </p:nvPr>
        </p:nvSpPr>
        <p:spPr>
          <a:ln/>
        </p:spPr>
        <p:txBody>
          <a:bodyPr/>
          <a:lstStyle>
            <a:lvl1pPr>
              <a:defRPr/>
            </a:lvl1pPr>
          </a:lstStyle>
          <a:p>
            <a:pPr>
              <a:defRPr/>
            </a:pPr>
            <a:fld id="{8271A504-6E60-4C5E-9A98-663E663359A2}" type="slidenum">
              <a:rPr lang="en-US"/>
              <a:pPr>
                <a:defRPr/>
              </a:pPr>
              <a:t>‹#›</a:t>
            </a:fld>
            <a:endParaRPr lang="en-US"/>
          </a:p>
        </p:txBody>
      </p:sp>
      <p:sp>
        <p:nvSpPr>
          <p:cNvPr id="8" name="Rectangle 24"/>
          <p:cNvSpPr>
            <a:spLocks noGrp="1" noChangeArrowheads="1"/>
          </p:cNvSpPr>
          <p:nvPr>
            <p:ph type="ftr" sz="quarter" idx="11"/>
          </p:nvPr>
        </p:nvSpPr>
        <p:spPr>
          <a:ln/>
        </p:spPr>
        <p:txBody>
          <a:bodyPr/>
          <a:lstStyle>
            <a:lvl1pPr>
              <a:defRPr/>
            </a:lvl1pPr>
          </a:lstStyle>
          <a:p>
            <a:pPr>
              <a:defRPr/>
            </a:pPr>
            <a:r>
              <a:rPr lang="en-US" dirty="0"/>
              <a:t>copyright Penny McIntire, </a:t>
            </a:r>
            <a:r>
              <a:rPr lang="en-US" dirty="0" smtClean="0"/>
              <a:t>2013</a:t>
            </a:r>
            <a:endParaRPr lang="en-US" dirty="0"/>
          </a:p>
        </p:txBody>
      </p:sp>
    </p:spTree>
    <p:extLst>
      <p:ext uri="{BB962C8B-B14F-4D97-AF65-F5344CB8AC3E}">
        <p14:creationId xmlns:p14="http://schemas.microsoft.com/office/powerpoint/2010/main" val="381380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1"/>
          <p:cNvSpPr>
            <a:spLocks noGrp="1" noChangeArrowheads="1"/>
          </p:cNvSpPr>
          <p:nvPr>
            <p:ph type="sldNum" sz="quarter" idx="10"/>
          </p:nvPr>
        </p:nvSpPr>
        <p:spPr>
          <a:ln/>
        </p:spPr>
        <p:txBody>
          <a:bodyPr/>
          <a:lstStyle>
            <a:lvl1pPr>
              <a:defRPr/>
            </a:lvl1pPr>
          </a:lstStyle>
          <a:p>
            <a:pPr>
              <a:defRPr/>
            </a:pPr>
            <a:fld id="{7F60B615-412A-4A0D-BCED-47A171E9F88C}" type="slidenum">
              <a:rPr lang="en-US"/>
              <a:pPr>
                <a:defRPr/>
              </a:pPr>
              <a:t>‹#›</a:t>
            </a:fld>
            <a:endParaRPr lang="en-US"/>
          </a:p>
        </p:txBody>
      </p:sp>
      <p:sp>
        <p:nvSpPr>
          <p:cNvPr id="4" name="Rectangle 24"/>
          <p:cNvSpPr>
            <a:spLocks noGrp="1" noChangeArrowheads="1"/>
          </p:cNvSpPr>
          <p:nvPr>
            <p:ph type="ftr" sz="quarter" idx="11"/>
          </p:nvPr>
        </p:nvSpPr>
        <p:spPr>
          <a:ln/>
        </p:spPr>
        <p:txBody>
          <a:bodyPr/>
          <a:lstStyle>
            <a:lvl1pPr>
              <a:defRPr/>
            </a:lvl1pPr>
          </a:lstStyle>
          <a:p>
            <a:pPr>
              <a:defRPr/>
            </a:pPr>
            <a:r>
              <a:rPr lang="en-US" dirty="0"/>
              <a:t>copyright Penny McIntire, </a:t>
            </a:r>
            <a:r>
              <a:rPr lang="en-US" dirty="0" smtClean="0"/>
              <a:t>2013</a:t>
            </a:r>
            <a:endParaRPr lang="en-US" dirty="0"/>
          </a:p>
        </p:txBody>
      </p:sp>
    </p:spTree>
    <p:extLst>
      <p:ext uri="{BB962C8B-B14F-4D97-AF65-F5344CB8AC3E}">
        <p14:creationId xmlns:p14="http://schemas.microsoft.com/office/powerpoint/2010/main" val="3546137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1"/>
          <p:cNvSpPr>
            <a:spLocks noGrp="1" noChangeArrowheads="1"/>
          </p:cNvSpPr>
          <p:nvPr>
            <p:ph type="sldNum" sz="quarter" idx="10"/>
          </p:nvPr>
        </p:nvSpPr>
        <p:spPr>
          <a:ln/>
        </p:spPr>
        <p:txBody>
          <a:bodyPr/>
          <a:lstStyle>
            <a:lvl1pPr>
              <a:defRPr/>
            </a:lvl1pPr>
          </a:lstStyle>
          <a:p>
            <a:pPr>
              <a:defRPr/>
            </a:pPr>
            <a:fld id="{F8ED7CB8-B415-4028-BD94-A5B67D5C2FE9}" type="slidenum">
              <a:rPr lang="en-US"/>
              <a:pPr>
                <a:defRPr/>
              </a:pPr>
              <a:t>‹#›</a:t>
            </a:fld>
            <a:endParaRPr lang="en-US"/>
          </a:p>
        </p:txBody>
      </p:sp>
      <p:sp>
        <p:nvSpPr>
          <p:cNvPr id="3" name="Rectangle 24"/>
          <p:cNvSpPr>
            <a:spLocks noGrp="1" noChangeArrowheads="1"/>
          </p:cNvSpPr>
          <p:nvPr>
            <p:ph type="ftr" sz="quarter" idx="11"/>
          </p:nvPr>
        </p:nvSpPr>
        <p:spPr>
          <a:ln/>
        </p:spPr>
        <p:txBody>
          <a:bodyPr/>
          <a:lstStyle>
            <a:lvl1pPr>
              <a:defRPr/>
            </a:lvl1pPr>
          </a:lstStyle>
          <a:p>
            <a:pPr>
              <a:defRPr/>
            </a:pPr>
            <a:r>
              <a:rPr lang="en-US" dirty="0"/>
              <a:t>copyright Penny McIntire, </a:t>
            </a:r>
            <a:r>
              <a:rPr lang="en-US" dirty="0" smtClean="0"/>
              <a:t>2013</a:t>
            </a:r>
            <a:endParaRPr lang="en-US" dirty="0"/>
          </a:p>
        </p:txBody>
      </p:sp>
    </p:spTree>
    <p:extLst>
      <p:ext uri="{BB962C8B-B14F-4D97-AF65-F5344CB8AC3E}">
        <p14:creationId xmlns:p14="http://schemas.microsoft.com/office/powerpoint/2010/main" val="1605801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
          <p:cNvSpPr>
            <a:spLocks noGrp="1" noChangeArrowheads="1"/>
          </p:cNvSpPr>
          <p:nvPr>
            <p:ph type="sldNum" sz="quarter" idx="10"/>
          </p:nvPr>
        </p:nvSpPr>
        <p:spPr>
          <a:ln/>
        </p:spPr>
        <p:txBody>
          <a:bodyPr/>
          <a:lstStyle>
            <a:lvl1pPr>
              <a:defRPr/>
            </a:lvl1pPr>
          </a:lstStyle>
          <a:p>
            <a:pPr>
              <a:defRPr/>
            </a:pPr>
            <a:fld id="{2A59EC04-E1F3-4975-A18A-F1FE9D30617C}" type="slidenum">
              <a:rPr lang="en-US"/>
              <a:pPr>
                <a:defRPr/>
              </a:pPr>
              <a:t>‹#›</a:t>
            </a:fld>
            <a:endParaRPr lang="en-US"/>
          </a:p>
        </p:txBody>
      </p:sp>
      <p:sp>
        <p:nvSpPr>
          <p:cNvPr id="6" name="Rectangle 24"/>
          <p:cNvSpPr>
            <a:spLocks noGrp="1" noChangeArrowheads="1"/>
          </p:cNvSpPr>
          <p:nvPr>
            <p:ph type="ftr" sz="quarter" idx="11"/>
          </p:nvPr>
        </p:nvSpPr>
        <p:spPr>
          <a:ln/>
        </p:spPr>
        <p:txBody>
          <a:bodyPr/>
          <a:lstStyle>
            <a:lvl1pPr>
              <a:defRPr/>
            </a:lvl1pPr>
          </a:lstStyle>
          <a:p>
            <a:pPr>
              <a:defRPr/>
            </a:pPr>
            <a:r>
              <a:rPr lang="en-US" dirty="0"/>
              <a:t>copyright Penny McIntire, </a:t>
            </a:r>
            <a:r>
              <a:rPr lang="en-US" dirty="0" smtClean="0"/>
              <a:t>2013</a:t>
            </a:r>
            <a:endParaRPr lang="en-US" dirty="0"/>
          </a:p>
        </p:txBody>
      </p:sp>
    </p:spTree>
    <p:extLst>
      <p:ext uri="{BB962C8B-B14F-4D97-AF65-F5344CB8AC3E}">
        <p14:creationId xmlns:p14="http://schemas.microsoft.com/office/powerpoint/2010/main" val="678975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
          <p:cNvSpPr>
            <a:spLocks noGrp="1" noChangeArrowheads="1"/>
          </p:cNvSpPr>
          <p:nvPr>
            <p:ph type="sldNum" sz="quarter" idx="10"/>
          </p:nvPr>
        </p:nvSpPr>
        <p:spPr>
          <a:ln/>
        </p:spPr>
        <p:txBody>
          <a:bodyPr/>
          <a:lstStyle>
            <a:lvl1pPr>
              <a:defRPr/>
            </a:lvl1pPr>
          </a:lstStyle>
          <a:p>
            <a:pPr>
              <a:defRPr/>
            </a:pPr>
            <a:fld id="{1C48E98F-D8B6-4449-B859-C3D5F36A61E5}" type="slidenum">
              <a:rPr lang="en-US"/>
              <a:pPr>
                <a:defRPr/>
              </a:pPr>
              <a:t>‹#›</a:t>
            </a:fld>
            <a:endParaRPr lang="en-US"/>
          </a:p>
        </p:txBody>
      </p:sp>
      <p:sp>
        <p:nvSpPr>
          <p:cNvPr id="6" name="Rectangle 24"/>
          <p:cNvSpPr>
            <a:spLocks noGrp="1" noChangeArrowheads="1"/>
          </p:cNvSpPr>
          <p:nvPr>
            <p:ph type="ftr" sz="quarter" idx="11"/>
          </p:nvPr>
        </p:nvSpPr>
        <p:spPr>
          <a:ln/>
        </p:spPr>
        <p:txBody>
          <a:bodyPr/>
          <a:lstStyle>
            <a:lvl1pPr>
              <a:defRPr/>
            </a:lvl1pPr>
          </a:lstStyle>
          <a:p>
            <a:pPr>
              <a:defRPr/>
            </a:pPr>
            <a:r>
              <a:rPr lang="en-US" dirty="0"/>
              <a:t>copyright Penny McIntire, </a:t>
            </a:r>
            <a:r>
              <a:rPr lang="en-US" dirty="0" smtClean="0"/>
              <a:t>2013</a:t>
            </a:r>
            <a:endParaRPr lang="en-US" dirty="0"/>
          </a:p>
        </p:txBody>
      </p:sp>
    </p:spTree>
    <p:extLst>
      <p:ext uri="{BB962C8B-B14F-4D97-AF65-F5344CB8AC3E}">
        <p14:creationId xmlns:p14="http://schemas.microsoft.com/office/powerpoint/2010/main" val="502068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77800" y="230188"/>
            <a:ext cx="203200" cy="6503987"/>
            <a:chOff x="112" y="145"/>
            <a:chExt cx="128" cy="4097"/>
          </a:xfrm>
        </p:grpSpPr>
        <p:sp>
          <p:nvSpPr>
            <p:cNvPr id="1044"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27" name="Group 5"/>
          <p:cNvGrpSpPr>
            <a:grpSpLocks/>
          </p:cNvGrpSpPr>
          <p:nvPr/>
        </p:nvGrpSpPr>
        <p:grpSpPr bwMode="auto">
          <a:xfrm>
            <a:off x="8793163" y="220663"/>
            <a:ext cx="198437" cy="6408737"/>
            <a:chOff x="5539" y="139"/>
            <a:chExt cx="125" cy="4037"/>
          </a:xfrm>
        </p:grpSpPr>
        <p:sp>
          <p:nvSpPr>
            <p:cNvPr id="1042"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3"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28" name="Group 8"/>
          <p:cNvGrpSpPr>
            <a:grpSpLocks/>
          </p:cNvGrpSpPr>
          <p:nvPr/>
        </p:nvGrpSpPr>
        <p:grpSpPr bwMode="auto">
          <a:xfrm>
            <a:off x="412750" y="6477000"/>
            <a:ext cx="8686800" cy="228600"/>
            <a:chOff x="260" y="4080"/>
            <a:chExt cx="5472" cy="144"/>
          </a:xfrm>
        </p:grpSpPr>
        <p:sp>
          <p:nvSpPr>
            <p:cNvPr id="1040"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1"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29" name="Group 11"/>
          <p:cNvGrpSpPr>
            <a:grpSpLocks/>
          </p:cNvGrpSpPr>
          <p:nvPr/>
        </p:nvGrpSpPr>
        <p:grpSpPr bwMode="auto">
          <a:xfrm>
            <a:off x="76200" y="176213"/>
            <a:ext cx="8745538" cy="161925"/>
            <a:chOff x="48" y="111"/>
            <a:chExt cx="5509" cy="102"/>
          </a:xfrm>
        </p:grpSpPr>
        <p:sp>
          <p:nvSpPr>
            <p:cNvPr id="1038"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9"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30" name="Group 14"/>
          <p:cNvGrpSpPr>
            <a:grpSpLocks/>
          </p:cNvGrpSpPr>
          <p:nvPr/>
        </p:nvGrpSpPr>
        <p:grpSpPr bwMode="auto">
          <a:xfrm>
            <a:off x="71438" y="176213"/>
            <a:ext cx="8745537" cy="161925"/>
            <a:chOff x="45" y="111"/>
            <a:chExt cx="5509" cy="102"/>
          </a:xfrm>
        </p:grpSpPr>
        <p:sp>
          <p:nvSpPr>
            <p:cNvPr id="1036" name="Rectangle 15"/>
            <p:cNvSpPr>
              <a:spLocks noChangeArrowheads="1"/>
            </p:cNvSpPr>
            <p:nvPr/>
          </p:nvSpPr>
          <p:spPr bwMode="auto">
            <a:xfrm rot="5400000" flipV="1">
              <a:off x="2850"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7" name="Rectangle 16"/>
            <p:cNvSpPr>
              <a:spLocks noChangeArrowheads="1"/>
            </p:cNvSpPr>
            <p:nvPr/>
          </p:nvSpPr>
          <p:spPr bwMode="auto">
            <a:xfrm rot="5400000" flipV="1">
              <a:off x="2781"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3249" name="Rectangle 17"/>
          <p:cNvSpPr>
            <a:spLocks noGrp="1" noChangeArrowheads="1"/>
          </p:cNvSpPr>
          <p:nvPr>
            <p:ph type="title"/>
          </p:nvPr>
        </p:nvSpPr>
        <p:spPr bwMode="auto">
          <a:xfrm>
            <a:off x="685800" y="4572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223250" name="Rectangle 18"/>
          <p:cNvSpPr>
            <a:spLocks noGrp="1" noChangeArrowheads="1"/>
          </p:cNvSpPr>
          <p:nvPr>
            <p:ph type="body" idx="1"/>
          </p:nvPr>
        </p:nvSpPr>
        <p:spPr bwMode="auto">
          <a:xfrm>
            <a:off x="685800" y="1752600"/>
            <a:ext cx="77724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3253" name="Rectangle 21"/>
          <p:cNvSpPr>
            <a:spLocks noGrp="1" noChangeArrowheads="1"/>
          </p:cNvSpPr>
          <p:nvPr>
            <p:ph type="sldNum" sz="quarter" idx="4"/>
          </p:nvPr>
        </p:nvSpPr>
        <p:spPr bwMode="auto">
          <a:xfrm>
            <a:off x="6858000" y="6019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80A964CB-E02E-4D5F-AED8-D711F34170D3}" type="slidenum">
              <a:rPr lang="en-US"/>
              <a:pPr>
                <a:defRPr/>
              </a:pPr>
              <a:t>‹#›</a:t>
            </a:fld>
            <a:endParaRPr lang="en-US"/>
          </a:p>
        </p:txBody>
      </p:sp>
      <p:sp>
        <p:nvSpPr>
          <p:cNvPr id="1034" name="Line 23"/>
          <p:cNvSpPr>
            <a:spLocks noChangeShapeType="1"/>
          </p:cNvSpPr>
          <p:nvPr/>
        </p:nvSpPr>
        <p:spPr bwMode="auto">
          <a:xfrm>
            <a:off x="685800" y="1676400"/>
            <a:ext cx="7772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56" name="Rectangle 24"/>
          <p:cNvSpPr>
            <a:spLocks noGrp="1" noChangeArrowheads="1"/>
          </p:cNvSpPr>
          <p:nvPr>
            <p:ph type="ftr" sz="quarter" idx="3"/>
          </p:nvPr>
        </p:nvSpPr>
        <p:spPr bwMode="auto">
          <a:xfrm>
            <a:off x="5867400" y="6477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smtClean="0"/>
            </a:lvl1pPr>
          </a:lstStyle>
          <a:p>
            <a:pPr>
              <a:defRPr/>
            </a:pPr>
            <a:r>
              <a:rPr lang="en-US" dirty="0" smtClean="0"/>
              <a:t>copyright Penny McIntire, 2013</a:t>
            </a:r>
            <a:endParaRPr lang="en-US" dirty="0"/>
          </a:p>
        </p:txBody>
      </p:sp>
    </p:spTree>
  </p:cSld>
  <p:clrMap bg1="dk2" tx1="lt1" bg2="dk1" tx2="lt2" accent1="accent1" accent2="accent2" accent3="accent3" accent4="accent4" accent5="accent5" accent6="accent6" hlink="hlink" folHlink="folHlink"/>
  <p:sldLayoutIdLst>
    <p:sldLayoutId id="2147483688"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223250">
                                            <p:txEl>
                                              <p:pRg st="0" end="0"/>
                                            </p:txEl>
                                          </p:spTgt>
                                        </p:tgtEl>
                                        <p:attrNameLst>
                                          <p:attrName>style.visibility</p:attrName>
                                        </p:attrNameLst>
                                      </p:cBhvr>
                                      <p:to>
                                        <p:strVal val="visible"/>
                                      </p:to>
                                    </p:set>
                                    <p:anim calcmode="lin" valueType="num">
                                      <p:cBhvr>
                                        <p:cTn id="7" dur="500" fill="hold"/>
                                        <p:tgtEl>
                                          <p:spTgt spid="223250">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223250">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223250">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223250">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223250">
                                            <p:txEl>
                                              <p:pRg st="1" end="1"/>
                                            </p:txEl>
                                          </p:spTgt>
                                        </p:tgtEl>
                                        <p:attrNameLst>
                                          <p:attrName>style.visibility</p:attrName>
                                        </p:attrNameLst>
                                      </p:cBhvr>
                                      <p:to>
                                        <p:strVal val="visible"/>
                                      </p:to>
                                    </p:set>
                                    <p:anim calcmode="lin" valueType="num">
                                      <p:cBhvr>
                                        <p:cTn id="15" dur="500" fill="hold"/>
                                        <p:tgtEl>
                                          <p:spTgt spid="223250">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223250">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223250">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223250">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223250">
                                            <p:txEl>
                                              <p:pRg st="2" end="2"/>
                                            </p:txEl>
                                          </p:spTgt>
                                        </p:tgtEl>
                                        <p:attrNameLst>
                                          <p:attrName>style.visibility</p:attrName>
                                        </p:attrNameLst>
                                      </p:cBhvr>
                                      <p:to>
                                        <p:strVal val="visible"/>
                                      </p:to>
                                    </p:set>
                                    <p:anim calcmode="lin" valueType="num">
                                      <p:cBhvr>
                                        <p:cTn id="23" dur="500" fill="hold"/>
                                        <p:tgtEl>
                                          <p:spTgt spid="223250">
                                            <p:txEl>
                                              <p:pRg st="2" end="2"/>
                                            </p:txEl>
                                          </p:spTgt>
                                        </p:tgtEl>
                                        <p:attrNameLst>
                                          <p:attrName>ppt_x</p:attrName>
                                        </p:attrNameLst>
                                      </p:cBhvr>
                                      <p:tavLst>
                                        <p:tav tm="0">
                                          <p:val>
                                            <p:strVal val="#ppt_x-#ppt_w/2"/>
                                          </p:val>
                                        </p:tav>
                                        <p:tav tm="100000">
                                          <p:val>
                                            <p:strVal val="#ppt_x"/>
                                          </p:val>
                                        </p:tav>
                                      </p:tavLst>
                                    </p:anim>
                                    <p:anim calcmode="lin" valueType="num">
                                      <p:cBhvr>
                                        <p:cTn id="24" dur="500" fill="hold"/>
                                        <p:tgtEl>
                                          <p:spTgt spid="223250">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223250">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223250">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223250">
                                            <p:txEl>
                                              <p:pRg st="3" end="3"/>
                                            </p:txEl>
                                          </p:spTgt>
                                        </p:tgtEl>
                                        <p:attrNameLst>
                                          <p:attrName>style.visibility</p:attrName>
                                        </p:attrNameLst>
                                      </p:cBhvr>
                                      <p:to>
                                        <p:strVal val="visible"/>
                                      </p:to>
                                    </p:set>
                                    <p:anim calcmode="lin" valueType="num">
                                      <p:cBhvr>
                                        <p:cTn id="31" dur="500" fill="hold"/>
                                        <p:tgtEl>
                                          <p:spTgt spid="223250">
                                            <p:txEl>
                                              <p:pRg st="3" end="3"/>
                                            </p:txEl>
                                          </p:spTgt>
                                        </p:tgtEl>
                                        <p:attrNameLst>
                                          <p:attrName>ppt_x</p:attrName>
                                        </p:attrNameLst>
                                      </p:cBhvr>
                                      <p:tavLst>
                                        <p:tav tm="0">
                                          <p:val>
                                            <p:strVal val="#ppt_x-#ppt_w/2"/>
                                          </p:val>
                                        </p:tav>
                                        <p:tav tm="100000">
                                          <p:val>
                                            <p:strVal val="#ppt_x"/>
                                          </p:val>
                                        </p:tav>
                                      </p:tavLst>
                                    </p:anim>
                                    <p:anim calcmode="lin" valueType="num">
                                      <p:cBhvr>
                                        <p:cTn id="32" dur="500" fill="hold"/>
                                        <p:tgtEl>
                                          <p:spTgt spid="223250">
                                            <p:txEl>
                                              <p:pRg st="3" end="3"/>
                                            </p:txEl>
                                          </p:spTgt>
                                        </p:tgtEl>
                                        <p:attrNameLst>
                                          <p:attrName>ppt_y</p:attrName>
                                        </p:attrNameLst>
                                      </p:cBhvr>
                                      <p:tavLst>
                                        <p:tav tm="0">
                                          <p:val>
                                            <p:strVal val="#ppt_y"/>
                                          </p:val>
                                        </p:tav>
                                        <p:tav tm="100000">
                                          <p:val>
                                            <p:strVal val="#ppt_y"/>
                                          </p:val>
                                        </p:tav>
                                      </p:tavLst>
                                    </p:anim>
                                    <p:anim calcmode="lin" valueType="num">
                                      <p:cBhvr>
                                        <p:cTn id="33" dur="500" fill="hold"/>
                                        <p:tgtEl>
                                          <p:spTgt spid="223250">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223250">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223250">
                                            <p:txEl>
                                              <p:pRg st="4" end="4"/>
                                            </p:txEl>
                                          </p:spTgt>
                                        </p:tgtEl>
                                        <p:attrNameLst>
                                          <p:attrName>style.visibility</p:attrName>
                                        </p:attrNameLst>
                                      </p:cBhvr>
                                      <p:to>
                                        <p:strVal val="visible"/>
                                      </p:to>
                                    </p:set>
                                    <p:anim calcmode="lin" valueType="num">
                                      <p:cBhvr>
                                        <p:cTn id="39" dur="500" fill="hold"/>
                                        <p:tgtEl>
                                          <p:spTgt spid="223250">
                                            <p:txEl>
                                              <p:pRg st="4" end="4"/>
                                            </p:txEl>
                                          </p:spTgt>
                                        </p:tgtEl>
                                        <p:attrNameLst>
                                          <p:attrName>ppt_x</p:attrName>
                                        </p:attrNameLst>
                                      </p:cBhvr>
                                      <p:tavLst>
                                        <p:tav tm="0">
                                          <p:val>
                                            <p:strVal val="#ppt_x-#ppt_w/2"/>
                                          </p:val>
                                        </p:tav>
                                        <p:tav tm="100000">
                                          <p:val>
                                            <p:strVal val="#ppt_x"/>
                                          </p:val>
                                        </p:tav>
                                      </p:tavLst>
                                    </p:anim>
                                    <p:anim calcmode="lin" valueType="num">
                                      <p:cBhvr>
                                        <p:cTn id="40" dur="500" fill="hold"/>
                                        <p:tgtEl>
                                          <p:spTgt spid="223250">
                                            <p:txEl>
                                              <p:pRg st="4" end="4"/>
                                            </p:txEl>
                                          </p:spTgt>
                                        </p:tgtEl>
                                        <p:attrNameLst>
                                          <p:attrName>ppt_y</p:attrName>
                                        </p:attrNameLst>
                                      </p:cBhvr>
                                      <p:tavLst>
                                        <p:tav tm="0">
                                          <p:val>
                                            <p:strVal val="#ppt_y"/>
                                          </p:val>
                                        </p:tav>
                                        <p:tav tm="100000">
                                          <p:val>
                                            <p:strVal val="#ppt_y"/>
                                          </p:val>
                                        </p:tav>
                                      </p:tavLst>
                                    </p:anim>
                                    <p:anim calcmode="lin" valueType="num">
                                      <p:cBhvr>
                                        <p:cTn id="41" dur="500" fill="hold"/>
                                        <p:tgtEl>
                                          <p:spTgt spid="223250">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223250">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50" grpId="0" build="p" bldLvl="5" autoUpdateAnimBg="0">
        <p:tmplLst>
          <p:tmpl lvl="1">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2">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3">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4">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5">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Lst>
      </p:bldP>
    </p:bldLst>
  </p:timing>
  <p:hf hdr="0" dt="0"/>
  <p:txStyles>
    <p:titleStyle>
      <a:lvl1pPr algn="r" rtl="0" eaLnBrk="0" fontAlgn="base" hangingPunct="0">
        <a:spcBef>
          <a:spcPct val="0"/>
        </a:spcBef>
        <a:spcAft>
          <a:spcPct val="0"/>
        </a:spcAft>
        <a:defRPr sz="3600" b="1">
          <a:solidFill>
            <a:schemeClr val="accent2"/>
          </a:solidFill>
          <a:latin typeface="+mj-lt"/>
          <a:ea typeface="+mj-ea"/>
          <a:cs typeface="+mj-cs"/>
        </a:defRPr>
      </a:lvl1pPr>
      <a:lvl2pPr algn="r" rtl="0" eaLnBrk="0" fontAlgn="base" hangingPunct="0">
        <a:spcBef>
          <a:spcPct val="0"/>
        </a:spcBef>
        <a:spcAft>
          <a:spcPct val="0"/>
        </a:spcAft>
        <a:defRPr sz="3600" b="1">
          <a:solidFill>
            <a:schemeClr val="accent2"/>
          </a:solidFill>
          <a:latin typeface="Tahoma" pitchFamily="34" charset="0"/>
        </a:defRPr>
      </a:lvl2pPr>
      <a:lvl3pPr algn="r" rtl="0" eaLnBrk="0" fontAlgn="base" hangingPunct="0">
        <a:spcBef>
          <a:spcPct val="0"/>
        </a:spcBef>
        <a:spcAft>
          <a:spcPct val="0"/>
        </a:spcAft>
        <a:defRPr sz="3600" b="1">
          <a:solidFill>
            <a:schemeClr val="accent2"/>
          </a:solidFill>
          <a:latin typeface="Tahoma" pitchFamily="34" charset="0"/>
        </a:defRPr>
      </a:lvl3pPr>
      <a:lvl4pPr algn="r" rtl="0" eaLnBrk="0" fontAlgn="base" hangingPunct="0">
        <a:spcBef>
          <a:spcPct val="0"/>
        </a:spcBef>
        <a:spcAft>
          <a:spcPct val="0"/>
        </a:spcAft>
        <a:defRPr sz="3600" b="1">
          <a:solidFill>
            <a:schemeClr val="accent2"/>
          </a:solidFill>
          <a:latin typeface="Tahoma" pitchFamily="34" charset="0"/>
        </a:defRPr>
      </a:lvl4pPr>
      <a:lvl5pPr algn="r" rtl="0" eaLnBrk="0" fontAlgn="base" hangingPunct="0">
        <a:spcBef>
          <a:spcPct val="0"/>
        </a:spcBef>
        <a:spcAft>
          <a:spcPct val="0"/>
        </a:spcAft>
        <a:defRPr sz="3600" b="1">
          <a:solidFill>
            <a:schemeClr val="accent2"/>
          </a:solidFill>
          <a:latin typeface="Tahoma" pitchFamily="34" charset="0"/>
        </a:defRPr>
      </a:lvl5pPr>
      <a:lvl6pPr marL="457200" algn="r" rtl="0" fontAlgn="base">
        <a:spcBef>
          <a:spcPct val="0"/>
        </a:spcBef>
        <a:spcAft>
          <a:spcPct val="0"/>
        </a:spcAft>
        <a:defRPr sz="3600" b="1">
          <a:solidFill>
            <a:schemeClr val="accent2"/>
          </a:solidFill>
          <a:latin typeface="Tahoma" pitchFamily="34" charset="0"/>
        </a:defRPr>
      </a:lvl6pPr>
      <a:lvl7pPr marL="914400" algn="r" rtl="0" fontAlgn="base">
        <a:spcBef>
          <a:spcPct val="0"/>
        </a:spcBef>
        <a:spcAft>
          <a:spcPct val="0"/>
        </a:spcAft>
        <a:defRPr sz="3600" b="1">
          <a:solidFill>
            <a:schemeClr val="accent2"/>
          </a:solidFill>
          <a:latin typeface="Tahoma" pitchFamily="34" charset="0"/>
        </a:defRPr>
      </a:lvl7pPr>
      <a:lvl8pPr marL="1371600" algn="r" rtl="0" fontAlgn="base">
        <a:spcBef>
          <a:spcPct val="0"/>
        </a:spcBef>
        <a:spcAft>
          <a:spcPct val="0"/>
        </a:spcAft>
        <a:defRPr sz="3600" b="1">
          <a:solidFill>
            <a:schemeClr val="accent2"/>
          </a:solidFill>
          <a:latin typeface="Tahoma" pitchFamily="34" charset="0"/>
        </a:defRPr>
      </a:lvl8pPr>
      <a:lvl9pPr marL="1828800" algn="r" rtl="0" fontAlgn="base">
        <a:spcBef>
          <a:spcPct val="0"/>
        </a:spcBef>
        <a:spcAft>
          <a:spcPct val="0"/>
        </a:spcAft>
        <a:defRPr sz="3600" b="1">
          <a:solidFill>
            <a:schemeClr val="accent2"/>
          </a:solidFill>
          <a:latin typeface="Tahoma" pitchFamily="34" charset="0"/>
        </a:defRPr>
      </a:lvl9pPr>
    </p:titleStyle>
    <p:bodyStyle>
      <a:lvl1pPr marL="342900" indent="-342900" algn="l" rtl="0" eaLnBrk="0" fontAlgn="base" hangingPunct="0">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sz="2400">
          <a:solidFill>
            <a:schemeClr val="tx1"/>
          </a:solidFill>
          <a:latin typeface="+mn-lt"/>
        </a:defRPr>
      </a:lvl3pPr>
      <a:lvl4pPr marL="1600200" indent="-228600" algn="l" rtl="0" eaLnBrk="0" fontAlgn="base" hangingPunct="0">
        <a:spcBef>
          <a:spcPct val="20000"/>
        </a:spcBef>
        <a:spcAft>
          <a:spcPct val="0"/>
        </a:spcAft>
        <a:buClr>
          <a:schemeClr val="fo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3" Type="http://schemas.openxmlformats.org/officeDocument/2006/relationships/hyperlink" Target="http://www.csszengarden.com/" TargetMode="Externa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net.tutsplus.com/tutorials/html-css-techniques/9-most-common-ie-bugs-and-how-to-fix-them/"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jigsaw.w3.org/css-validator" TargetMode="External"/><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hyperlink" Target="http://www.meyerweb.com/" TargetMode="External"/><Relationship Id="rId4" Type="http://schemas.openxmlformats.org/officeDocument/2006/relationships/hyperlink" Target="http://caniuse.com/#cats=CSS" TargetMode="External"/></Relationships>
</file>

<file path=ppt/slides/_rels/slide133.xml.rels><?xml version="1.0" encoding="UTF-8" standalone="yes"?>
<Relationships xmlns="http://schemas.openxmlformats.org/package/2006/relationships"><Relationship Id="rId2" Type="http://schemas.openxmlformats.org/officeDocument/2006/relationships/hyperlink" Target="http://www.adobe.com/newsletters/edge/august2010/articles/article5/index.html?trackingid=HRTD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www.elated.com/articles/css-rollover-buttons/" TargetMode="External"/><Relationship Id="rId2" Type="http://schemas.openxmlformats.org/officeDocument/2006/relationships/hyperlink" Target="http://www.csszengarden.com/"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www.webdesignschoolreview.com/css-printing.html"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www.adobe.com/devnet/dreamweaver/articles/introducing-media-queries.html"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css-tricks.com/resolution-specific-stylesheets/"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meyerweb.com/eric/tools/css/reset/"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19"/>
          <p:cNvSpPr>
            <a:spLocks noGrp="1" noChangeArrowheads="1"/>
          </p:cNvSpPr>
          <p:nvPr>
            <p:ph type="ftr"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018882" name="Rectangle 2"/>
          <p:cNvSpPr>
            <a:spLocks noGrp="1" noChangeArrowheads="1"/>
          </p:cNvSpPr>
          <p:nvPr>
            <p:ph type="ctrTitle"/>
          </p:nvPr>
        </p:nvSpPr>
        <p:spPr/>
        <p:txBody>
          <a:bodyPr/>
          <a:lstStyle/>
          <a:p>
            <a:pPr eaLnBrk="1" hangingPunct="1"/>
            <a:r>
              <a:rPr lang="en-US" smtClean="0"/>
              <a:t>Style Sheets</a:t>
            </a:r>
          </a:p>
        </p:txBody>
      </p:sp>
      <p:sp>
        <p:nvSpPr>
          <p:cNvPr id="3076" name="Rectangle 4"/>
          <p:cNvSpPr>
            <a:spLocks noGrp="1" noChangeArrowheads="1"/>
          </p:cNvSpPr>
          <p:nvPr>
            <p:ph type="subTitle" idx="1"/>
          </p:nvPr>
        </p:nvSpPr>
        <p:spPr/>
        <p:txBody>
          <a:bodyPr/>
          <a:lstStyle/>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018882"/>
                                        </p:tgtEl>
                                        <p:attrNameLst>
                                          <p:attrName>style.visibility</p:attrName>
                                        </p:attrNameLst>
                                      </p:cBhvr>
                                      <p:to>
                                        <p:strVal val="visible"/>
                                      </p:to>
                                    </p:set>
                                    <p:anim calcmode="lin" valueType="num">
                                      <p:cBhvr>
                                        <p:cTn id="7" dur="1000" fill="hold"/>
                                        <p:tgtEl>
                                          <p:spTgt spid="1018882"/>
                                        </p:tgtEl>
                                        <p:attrNameLst>
                                          <p:attrName>ppt_w</p:attrName>
                                        </p:attrNameLst>
                                      </p:cBhvr>
                                      <p:tavLst>
                                        <p:tav tm="0">
                                          <p:val>
                                            <p:fltVal val="0"/>
                                          </p:val>
                                        </p:tav>
                                        <p:tav tm="100000">
                                          <p:val>
                                            <p:strVal val="#ppt_w"/>
                                          </p:val>
                                        </p:tav>
                                      </p:tavLst>
                                    </p:anim>
                                    <p:anim calcmode="lin" valueType="num">
                                      <p:cBhvr>
                                        <p:cTn id="8" dur="1000" fill="hold"/>
                                        <p:tgtEl>
                                          <p:spTgt spid="1018882"/>
                                        </p:tgtEl>
                                        <p:attrNameLst>
                                          <p:attrName>ppt_h</p:attrName>
                                        </p:attrNameLst>
                                      </p:cBhvr>
                                      <p:tavLst>
                                        <p:tav tm="0">
                                          <p:val>
                                            <p:fltVal val="0"/>
                                          </p:val>
                                        </p:tav>
                                        <p:tav tm="100000">
                                          <p:val>
                                            <p:strVal val="#ppt_h"/>
                                          </p:val>
                                        </p:tav>
                                      </p:tavLst>
                                    </p:anim>
                                    <p:anim calcmode="lin" valueType="num">
                                      <p:cBhvr>
                                        <p:cTn id="9" dur="1000" fill="hold"/>
                                        <p:tgtEl>
                                          <p:spTgt spid="101888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1888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8882"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438AC351-8CE8-4CB6-9FBE-DCC7E8173B25}" type="slidenum">
              <a:rPr lang="en-US" smtClean="0"/>
              <a:pPr/>
              <a:t>10</a:t>
            </a:fld>
            <a:endParaRPr lang="en-US" smtClean="0"/>
          </a:p>
        </p:txBody>
      </p:sp>
      <p:sp>
        <p:nvSpPr>
          <p:cNvPr id="1229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2292" name="Rectangle 2"/>
          <p:cNvSpPr>
            <a:spLocks noGrp="1" noChangeArrowheads="1"/>
          </p:cNvSpPr>
          <p:nvPr>
            <p:ph type="title"/>
          </p:nvPr>
        </p:nvSpPr>
        <p:spPr/>
        <p:txBody>
          <a:bodyPr/>
          <a:lstStyle/>
          <a:p>
            <a:pPr eaLnBrk="1" hangingPunct="1"/>
            <a:r>
              <a:rPr lang="en-US" dirty="0" smtClean="0"/>
              <a:t>CSS Properties</a:t>
            </a:r>
          </a:p>
        </p:txBody>
      </p:sp>
      <p:sp>
        <p:nvSpPr>
          <p:cNvPr id="12293" name="Rectangle 3"/>
          <p:cNvSpPr>
            <a:spLocks noGrp="1" noChangeArrowheads="1"/>
          </p:cNvSpPr>
          <p:nvPr>
            <p:ph type="body" idx="1"/>
          </p:nvPr>
        </p:nvSpPr>
        <p:spPr>
          <a:xfrm>
            <a:off x="457200" y="1752600"/>
            <a:ext cx="8382000" cy="5105400"/>
          </a:xfrm>
        </p:spPr>
        <p:txBody>
          <a:bodyPr/>
          <a:lstStyle/>
          <a:p>
            <a:pPr lvl="1" eaLnBrk="1" hangingPunct="1"/>
            <a:r>
              <a:rPr lang="en-US" dirty="0" smtClean="0"/>
              <a:t>Example:</a:t>
            </a:r>
          </a:p>
          <a:p>
            <a:pPr lvl="1" eaLnBrk="1" hangingPunct="1">
              <a:buFontTx/>
              <a:buNone/>
            </a:pPr>
            <a:r>
              <a:rPr lang="en-US" dirty="0" smtClean="0">
                <a:solidFill>
                  <a:srgbClr val="99FF99"/>
                </a:solidFill>
              </a:rPr>
              <a:t>	&lt;body  style=</a:t>
            </a:r>
            <a:r>
              <a:rPr lang="en-US" dirty="0" smtClean="0">
                <a:solidFill>
                  <a:srgbClr val="99FF99"/>
                </a:solidFill>
                <a:cs typeface="Tahoma" charset="0"/>
              </a:rPr>
              <a:t>"</a:t>
            </a:r>
            <a:r>
              <a:rPr lang="en-US" dirty="0" smtClean="0">
                <a:solidFill>
                  <a:srgbClr val="99FF99"/>
                </a:solidFill>
              </a:rPr>
              <a:t>background-color:#ff0000;  </a:t>
            </a:r>
          </a:p>
          <a:p>
            <a:pPr lvl="1" eaLnBrk="1" hangingPunct="1">
              <a:buFontTx/>
              <a:buNone/>
            </a:pPr>
            <a:r>
              <a:rPr lang="en-US" dirty="0" smtClean="0">
                <a:solidFill>
                  <a:srgbClr val="99FF99"/>
                </a:solidFill>
              </a:rPr>
              <a:t>		background-image: </a:t>
            </a:r>
            <a:r>
              <a:rPr lang="en-US" dirty="0" err="1" smtClean="0">
                <a:solidFill>
                  <a:srgbClr val="99FF99"/>
                </a:solidFill>
              </a:rPr>
              <a:t>url</a:t>
            </a:r>
            <a:r>
              <a:rPr lang="en-US" dirty="0" smtClean="0">
                <a:solidFill>
                  <a:srgbClr val="99FF99"/>
                </a:solidFill>
              </a:rPr>
              <a:t>(‘myimage.gif’);</a:t>
            </a:r>
          </a:p>
          <a:p>
            <a:pPr lvl="1" eaLnBrk="1" hangingPunct="1">
              <a:buFontTx/>
              <a:buNone/>
            </a:pPr>
            <a:r>
              <a:rPr lang="en-US" dirty="0" smtClean="0">
                <a:solidFill>
                  <a:srgbClr val="99FF99"/>
                </a:solidFill>
              </a:rPr>
              <a:t>		background-attachment: fixed; </a:t>
            </a:r>
          </a:p>
          <a:p>
            <a:pPr lvl="1" eaLnBrk="1" hangingPunct="1">
              <a:buFontTx/>
              <a:buNone/>
            </a:pPr>
            <a:r>
              <a:rPr lang="en-US" dirty="0" smtClean="0">
                <a:solidFill>
                  <a:srgbClr val="99FF99"/>
                </a:solidFill>
              </a:rPr>
              <a:t>		background-position: top left;</a:t>
            </a:r>
          </a:p>
          <a:p>
            <a:pPr lvl="1" eaLnBrk="1" hangingPunct="1">
              <a:buFontTx/>
              <a:buNone/>
            </a:pPr>
            <a:r>
              <a:rPr lang="en-US" dirty="0" smtClean="0">
                <a:solidFill>
                  <a:srgbClr val="99FF99"/>
                </a:solidFill>
              </a:rPr>
              <a:t>		background-repeat: repeat-x; </a:t>
            </a:r>
            <a:r>
              <a:rPr lang="en-US" dirty="0" smtClean="0">
                <a:solidFill>
                  <a:srgbClr val="99FF99"/>
                </a:solidFill>
                <a:cs typeface="Tahoma" charset="0"/>
              </a:rPr>
              <a:t>"</a:t>
            </a:r>
            <a:r>
              <a:rPr lang="en-US" dirty="0" smtClean="0">
                <a:solidFill>
                  <a:srgbClr val="99FF99"/>
                </a:solidFill>
              </a:rPr>
              <a:t>&gt;</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6258" name="Picture 3" descr="bd07270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828800"/>
            <a:ext cx="8458200"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259" name="Picture 13"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9200" y="2286000"/>
            <a:ext cx="154146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260" name="Picture 15"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6400" y="2743200"/>
            <a:ext cx="154146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261" name="Picture 22"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7000" y="2971800"/>
            <a:ext cx="154146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262" name="Picture 27"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1400" y="3200400"/>
            <a:ext cx="154146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263" name="Picture 28"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2667000"/>
            <a:ext cx="154146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264" name="Picture 35"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3276600"/>
            <a:ext cx="154146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265" name="Picture 36"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2895600"/>
            <a:ext cx="154146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7282" name="Picture 3" descr="bd07270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828800"/>
            <a:ext cx="8458200"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1405" name="Picture 13"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9200" y="2286000"/>
            <a:ext cx="154146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1407" name="Picture 15"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6400" y="2743200"/>
            <a:ext cx="154146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1414" name="Picture 22"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7000" y="2971800"/>
            <a:ext cx="154146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1419" name="Picture 27"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1400" y="3200400"/>
            <a:ext cx="154146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1420" name="Picture 28"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2667000"/>
            <a:ext cx="154146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1427" name="Picture 35"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3276600"/>
            <a:ext cx="154146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1428" name="Picture 36"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2895600"/>
            <a:ext cx="154146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1211405"/>
                                        </p:tgtEl>
                                        <p:attrNameLst>
                                          <p:attrName>style.visibility</p:attrName>
                                        </p:attrNameLst>
                                      </p:cBhvr>
                                      <p:to>
                                        <p:strVal val="visible"/>
                                      </p:to>
                                    </p:set>
                                  </p:childTnLst>
                                  <p:subTnLst>
                                    <p:set>
                                      <p:cBhvr override="childStyle">
                                        <p:cTn dur="1" fill="hold" display="0" masterRel="sameClick" afterEffect="1">
                                          <p:stCondLst>
                                            <p:cond evt="end" delay="0">
                                              <p:tn val="5"/>
                                            </p:cond>
                                          </p:stCondLst>
                                        </p:cTn>
                                        <p:tgtEl>
                                          <p:spTgt spid="1211405"/>
                                        </p:tgtEl>
                                        <p:attrNameLst>
                                          <p:attrName>style.visibility</p:attrName>
                                        </p:attrNameLst>
                                      </p:cBhvr>
                                      <p:to>
                                        <p:strVal val="hidden"/>
                                      </p:to>
                                    </p:set>
                                  </p:subTnLst>
                                </p:cTn>
                              </p:par>
                            </p:childTnLst>
                          </p:cTn>
                        </p:par>
                        <p:par>
                          <p:cTn id="7" fill="hold" nodeType="afterGroup">
                            <p:stCondLst>
                              <p:cond delay="500"/>
                            </p:stCondLst>
                            <p:childTnLst>
                              <p:par>
                                <p:cTn id="8" presetID="1" presetClass="entr" presetSubtype="0" fill="hold" nodeType="afterEffect">
                                  <p:stCondLst>
                                    <p:cond delay="500"/>
                                  </p:stCondLst>
                                  <p:childTnLst>
                                    <p:set>
                                      <p:cBhvr>
                                        <p:cTn id="9" dur="1" fill="hold">
                                          <p:stCondLst>
                                            <p:cond delay="499"/>
                                          </p:stCondLst>
                                        </p:cTn>
                                        <p:tgtEl>
                                          <p:spTgt spid="1211407"/>
                                        </p:tgtEl>
                                        <p:attrNameLst>
                                          <p:attrName>style.visibility</p:attrName>
                                        </p:attrNameLst>
                                      </p:cBhvr>
                                      <p:to>
                                        <p:strVal val="visible"/>
                                      </p:to>
                                    </p:set>
                                  </p:childTnLst>
                                  <p:subTnLst>
                                    <p:set>
                                      <p:cBhvr override="childStyle">
                                        <p:cTn dur="1" fill="hold" display="0" masterRel="sameClick" afterEffect="1">
                                          <p:stCondLst>
                                            <p:cond evt="end" delay="0">
                                              <p:tn val="8"/>
                                            </p:cond>
                                          </p:stCondLst>
                                        </p:cTn>
                                        <p:tgtEl>
                                          <p:spTgt spid="1211407"/>
                                        </p:tgtEl>
                                        <p:attrNameLst>
                                          <p:attrName>style.visibility</p:attrName>
                                        </p:attrNameLst>
                                      </p:cBhvr>
                                      <p:to>
                                        <p:strVal val="hidden"/>
                                      </p:to>
                                    </p:set>
                                  </p:subTnLst>
                                </p:cTn>
                              </p:par>
                            </p:childTnLst>
                          </p:cTn>
                        </p:par>
                        <p:par>
                          <p:cTn id="10" fill="hold" nodeType="afterGroup">
                            <p:stCondLst>
                              <p:cond delay="1500"/>
                            </p:stCondLst>
                            <p:childTnLst>
                              <p:par>
                                <p:cTn id="11" presetID="1" presetClass="entr" presetSubtype="0" fill="hold" nodeType="afterEffect">
                                  <p:stCondLst>
                                    <p:cond delay="500"/>
                                  </p:stCondLst>
                                  <p:childTnLst>
                                    <p:set>
                                      <p:cBhvr>
                                        <p:cTn id="12" dur="1" fill="hold">
                                          <p:stCondLst>
                                            <p:cond delay="499"/>
                                          </p:stCondLst>
                                        </p:cTn>
                                        <p:tgtEl>
                                          <p:spTgt spid="1211414"/>
                                        </p:tgtEl>
                                        <p:attrNameLst>
                                          <p:attrName>style.visibility</p:attrName>
                                        </p:attrNameLst>
                                      </p:cBhvr>
                                      <p:to>
                                        <p:strVal val="visible"/>
                                      </p:to>
                                    </p:set>
                                  </p:childTnLst>
                                  <p:subTnLst>
                                    <p:set>
                                      <p:cBhvr override="childStyle">
                                        <p:cTn dur="1" fill="hold" display="0" masterRel="sameClick" afterEffect="1">
                                          <p:stCondLst>
                                            <p:cond evt="end" delay="0">
                                              <p:tn val="11"/>
                                            </p:cond>
                                          </p:stCondLst>
                                        </p:cTn>
                                        <p:tgtEl>
                                          <p:spTgt spid="1211414"/>
                                        </p:tgtEl>
                                        <p:attrNameLst>
                                          <p:attrName>style.visibility</p:attrName>
                                        </p:attrNameLst>
                                      </p:cBhvr>
                                      <p:to>
                                        <p:strVal val="hidden"/>
                                      </p:to>
                                    </p:set>
                                  </p:subTnLst>
                                </p:cTn>
                              </p:par>
                            </p:childTnLst>
                          </p:cTn>
                        </p:par>
                        <p:par>
                          <p:cTn id="13" fill="hold" nodeType="afterGroup">
                            <p:stCondLst>
                              <p:cond delay="2500"/>
                            </p:stCondLst>
                            <p:childTnLst>
                              <p:par>
                                <p:cTn id="14" presetID="1" presetClass="entr" presetSubtype="0" fill="hold" nodeType="afterEffect">
                                  <p:stCondLst>
                                    <p:cond delay="500"/>
                                  </p:stCondLst>
                                  <p:childTnLst>
                                    <p:set>
                                      <p:cBhvr>
                                        <p:cTn id="15" dur="1" fill="hold">
                                          <p:stCondLst>
                                            <p:cond delay="499"/>
                                          </p:stCondLst>
                                        </p:cTn>
                                        <p:tgtEl>
                                          <p:spTgt spid="1211419"/>
                                        </p:tgtEl>
                                        <p:attrNameLst>
                                          <p:attrName>style.visibility</p:attrName>
                                        </p:attrNameLst>
                                      </p:cBhvr>
                                      <p:to>
                                        <p:strVal val="visible"/>
                                      </p:to>
                                    </p:set>
                                  </p:childTnLst>
                                  <p:subTnLst>
                                    <p:set>
                                      <p:cBhvr override="childStyle">
                                        <p:cTn dur="1" fill="hold" display="0" masterRel="sameClick" afterEffect="1">
                                          <p:stCondLst>
                                            <p:cond evt="end" delay="0">
                                              <p:tn val="14"/>
                                            </p:cond>
                                          </p:stCondLst>
                                        </p:cTn>
                                        <p:tgtEl>
                                          <p:spTgt spid="1211419"/>
                                        </p:tgtEl>
                                        <p:attrNameLst>
                                          <p:attrName>style.visibility</p:attrName>
                                        </p:attrNameLst>
                                      </p:cBhvr>
                                      <p:to>
                                        <p:strVal val="hidden"/>
                                      </p:to>
                                    </p:set>
                                  </p:subTnLst>
                                </p:cTn>
                              </p:par>
                            </p:childTnLst>
                          </p:cTn>
                        </p:par>
                        <p:par>
                          <p:cTn id="16" fill="hold" nodeType="afterGroup">
                            <p:stCondLst>
                              <p:cond delay="3500"/>
                            </p:stCondLst>
                            <p:childTnLst>
                              <p:par>
                                <p:cTn id="17" presetID="1" presetClass="entr" presetSubtype="0" fill="hold" nodeType="afterEffect">
                                  <p:stCondLst>
                                    <p:cond delay="500"/>
                                  </p:stCondLst>
                                  <p:childTnLst>
                                    <p:set>
                                      <p:cBhvr>
                                        <p:cTn id="18" dur="1" fill="hold">
                                          <p:stCondLst>
                                            <p:cond delay="499"/>
                                          </p:stCondLst>
                                        </p:cTn>
                                        <p:tgtEl>
                                          <p:spTgt spid="1211427"/>
                                        </p:tgtEl>
                                        <p:attrNameLst>
                                          <p:attrName>style.visibility</p:attrName>
                                        </p:attrNameLst>
                                      </p:cBhvr>
                                      <p:to>
                                        <p:strVal val="visible"/>
                                      </p:to>
                                    </p:set>
                                  </p:childTnLst>
                                  <p:subTnLst>
                                    <p:set>
                                      <p:cBhvr override="childStyle">
                                        <p:cTn dur="1" fill="hold" display="0" masterRel="sameClick" afterEffect="1">
                                          <p:stCondLst>
                                            <p:cond evt="end" delay="0">
                                              <p:tn val="17"/>
                                            </p:cond>
                                          </p:stCondLst>
                                        </p:cTn>
                                        <p:tgtEl>
                                          <p:spTgt spid="1211427"/>
                                        </p:tgtEl>
                                        <p:attrNameLst>
                                          <p:attrName>style.visibility</p:attrName>
                                        </p:attrNameLst>
                                      </p:cBhvr>
                                      <p:to>
                                        <p:strVal val="hidden"/>
                                      </p:to>
                                    </p:set>
                                  </p:subTnLst>
                                </p:cTn>
                              </p:par>
                            </p:childTnLst>
                          </p:cTn>
                        </p:par>
                        <p:par>
                          <p:cTn id="19" fill="hold" nodeType="afterGroup">
                            <p:stCondLst>
                              <p:cond delay="4500"/>
                            </p:stCondLst>
                            <p:childTnLst>
                              <p:par>
                                <p:cTn id="20" presetID="1" presetClass="entr" presetSubtype="0" fill="hold" nodeType="afterEffect">
                                  <p:stCondLst>
                                    <p:cond delay="500"/>
                                  </p:stCondLst>
                                  <p:childTnLst>
                                    <p:set>
                                      <p:cBhvr>
                                        <p:cTn id="21" dur="1" fill="hold">
                                          <p:stCondLst>
                                            <p:cond delay="499"/>
                                          </p:stCondLst>
                                        </p:cTn>
                                        <p:tgtEl>
                                          <p:spTgt spid="1211428"/>
                                        </p:tgtEl>
                                        <p:attrNameLst>
                                          <p:attrName>style.visibility</p:attrName>
                                        </p:attrNameLst>
                                      </p:cBhvr>
                                      <p:to>
                                        <p:strVal val="visible"/>
                                      </p:to>
                                    </p:set>
                                  </p:childTnLst>
                                  <p:subTnLst>
                                    <p:set>
                                      <p:cBhvr override="childStyle">
                                        <p:cTn dur="1" fill="hold" display="0" masterRel="sameClick" afterEffect="1">
                                          <p:stCondLst>
                                            <p:cond evt="end" delay="0">
                                              <p:tn val="20"/>
                                            </p:cond>
                                          </p:stCondLst>
                                        </p:cTn>
                                        <p:tgtEl>
                                          <p:spTgt spid="1211428"/>
                                        </p:tgtEl>
                                        <p:attrNameLst>
                                          <p:attrName>style.visibility</p:attrName>
                                        </p:attrNameLst>
                                      </p:cBhvr>
                                      <p:to>
                                        <p:strVal val="hidden"/>
                                      </p:to>
                                    </p:set>
                                  </p:subTnLst>
                                </p:cTn>
                              </p:par>
                            </p:childTnLst>
                          </p:cTn>
                        </p:par>
                        <p:par>
                          <p:cTn id="22" fill="hold" nodeType="afterGroup">
                            <p:stCondLst>
                              <p:cond delay="5500"/>
                            </p:stCondLst>
                            <p:childTnLst>
                              <p:par>
                                <p:cTn id="23" presetID="1" presetClass="entr" presetSubtype="0" fill="hold" nodeType="afterEffect">
                                  <p:stCondLst>
                                    <p:cond delay="500"/>
                                  </p:stCondLst>
                                  <p:childTnLst>
                                    <p:set>
                                      <p:cBhvr>
                                        <p:cTn id="24" dur="1" fill="hold">
                                          <p:stCondLst>
                                            <p:cond delay="499"/>
                                          </p:stCondLst>
                                        </p:cTn>
                                        <p:tgtEl>
                                          <p:spTgt spid="1211420"/>
                                        </p:tgtEl>
                                        <p:attrNameLst>
                                          <p:attrName>style.visibility</p:attrName>
                                        </p:attrNameLst>
                                      </p:cBhvr>
                                      <p:to>
                                        <p:strVal val="visible"/>
                                      </p:to>
                                    </p:set>
                                  </p:childTnLst>
                                  <p:subTnLst>
                                    <p:set>
                                      <p:cBhvr override="childStyle">
                                        <p:cTn dur="1" fill="hold" display="0" masterRel="sameClick" afterEffect="1">
                                          <p:stCondLst>
                                            <p:cond evt="end" delay="0">
                                              <p:tn val="23"/>
                                            </p:cond>
                                          </p:stCondLst>
                                        </p:cTn>
                                        <p:tgtEl>
                                          <p:spTgt spid="1211420"/>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12465" name="Picture 49" descr="bd07270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828800"/>
            <a:ext cx="8458200"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12480" name="AutoShape 64"/>
          <p:cNvSpPr>
            <a:spLocks noChangeArrowheads="1"/>
          </p:cNvSpPr>
          <p:nvPr/>
        </p:nvSpPr>
        <p:spPr bwMode="auto">
          <a:xfrm>
            <a:off x="5410200" y="533400"/>
            <a:ext cx="2895600" cy="914400"/>
          </a:xfrm>
          <a:prstGeom prst="wedgeRoundRectCallout">
            <a:avLst>
              <a:gd name="adj1" fmla="val -20616"/>
              <a:gd name="adj2" fmla="val 139931"/>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a layer</a:t>
            </a:r>
          </a:p>
        </p:txBody>
      </p:sp>
      <p:grpSp>
        <p:nvGrpSpPr>
          <p:cNvPr id="1212467" name="Group 51"/>
          <p:cNvGrpSpPr>
            <a:grpSpLocks/>
          </p:cNvGrpSpPr>
          <p:nvPr/>
        </p:nvGrpSpPr>
        <p:grpSpPr bwMode="auto">
          <a:xfrm>
            <a:off x="1371600" y="2057400"/>
            <a:ext cx="1828800" cy="1981200"/>
            <a:chOff x="1632" y="1728"/>
            <a:chExt cx="1152" cy="1248"/>
          </a:xfrm>
          <a:noFill/>
        </p:grpSpPr>
        <p:sp>
          <p:nvSpPr>
            <p:cNvPr id="98324" name="Rectangle 48"/>
            <p:cNvSpPr>
              <a:spLocks noChangeArrowheads="1"/>
            </p:cNvSpPr>
            <p:nvPr/>
          </p:nvSpPr>
          <p:spPr bwMode="auto">
            <a:xfrm>
              <a:off x="1632" y="1728"/>
              <a:ext cx="1152" cy="1248"/>
            </a:xfrm>
            <a:prstGeom prst="rect">
              <a:avLst/>
            </a:prstGeom>
            <a:grpFill/>
            <a:ln w="381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8325" name="Picture 15"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7" y="1776"/>
              <a:ext cx="971" cy="1129"/>
            </a:xfrm>
            <a:prstGeom prst="rect">
              <a:avLst/>
            </a:prstGeom>
            <a:grpFill/>
            <a:ln w="38100">
              <a:noFill/>
              <a:miter lim="800000"/>
              <a:headEnd/>
              <a:tailEnd/>
            </a:ln>
            <a:extLst/>
          </p:spPr>
        </p:pic>
      </p:grpSp>
      <p:grpSp>
        <p:nvGrpSpPr>
          <p:cNvPr id="1212468" name="Group 52"/>
          <p:cNvGrpSpPr>
            <a:grpSpLocks/>
          </p:cNvGrpSpPr>
          <p:nvPr/>
        </p:nvGrpSpPr>
        <p:grpSpPr bwMode="auto">
          <a:xfrm>
            <a:off x="1828800" y="2514600"/>
            <a:ext cx="1828800" cy="1981200"/>
            <a:chOff x="1632" y="1728"/>
            <a:chExt cx="1152" cy="1248"/>
          </a:xfrm>
          <a:noFill/>
        </p:grpSpPr>
        <p:sp>
          <p:nvSpPr>
            <p:cNvPr id="98322" name="Rectangle 53"/>
            <p:cNvSpPr>
              <a:spLocks noChangeArrowheads="1"/>
            </p:cNvSpPr>
            <p:nvPr/>
          </p:nvSpPr>
          <p:spPr bwMode="auto">
            <a:xfrm>
              <a:off x="1632" y="1728"/>
              <a:ext cx="1152" cy="1248"/>
            </a:xfrm>
            <a:prstGeom prst="rect">
              <a:avLst/>
            </a:prstGeom>
            <a:grpFill/>
            <a:ln w="381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8323" name="Picture 54"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7" y="1776"/>
              <a:ext cx="971" cy="1129"/>
            </a:xfrm>
            <a:prstGeom prst="rect">
              <a:avLst/>
            </a:prstGeom>
            <a:grpFill/>
            <a:ln w="38100">
              <a:noFill/>
              <a:miter lim="800000"/>
              <a:headEnd/>
              <a:tailEnd/>
            </a:ln>
            <a:extLst/>
          </p:spPr>
        </p:pic>
      </p:grpSp>
      <p:grpSp>
        <p:nvGrpSpPr>
          <p:cNvPr id="1212471" name="Group 55"/>
          <p:cNvGrpSpPr>
            <a:grpSpLocks/>
          </p:cNvGrpSpPr>
          <p:nvPr/>
        </p:nvGrpSpPr>
        <p:grpSpPr bwMode="auto">
          <a:xfrm>
            <a:off x="2590800" y="2971800"/>
            <a:ext cx="1828800" cy="1981200"/>
            <a:chOff x="1632" y="1728"/>
            <a:chExt cx="1152" cy="1248"/>
          </a:xfrm>
          <a:noFill/>
        </p:grpSpPr>
        <p:sp>
          <p:nvSpPr>
            <p:cNvPr id="98320" name="Rectangle 56"/>
            <p:cNvSpPr>
              <a:spLocks noChangeArrowheads="1"/>
            </p:cNvSpPr>
            <p:nvPr/>
          </p:nvSpPr>
          <p:spPr bwMode="auto">
            <a:xfrm>
              <a:off x="1632" y="1728"/>
              <a:ext cx="1152" cy="1248"/>
            </a:xfrm>
            <a:prstGeom prst="rect">
              <a:avLst/>
            </a:prstGeom>
            <a:grpFill/>
            <a:ln w="381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8321" name="Picture 57"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7" y="1776"/>
              <a:ext cx="971" cy="1129"/>
            </a:xfrm>
            <a:prstGeom prst="rect">
              <a:avLst/>
            </a:prstGeom>
            <a:grpFill/>
            <a:ln w="38100">
              <a:noFill/>
              <a:miter lim="800000"/>
              <a:headEnd/>
              <a:tailEnd/>
            </a:ln>
            <a:extLst/>
          </p:spPr>
        </p:pic>
      </p:grpSp>
      <p:grpSp>
        <p:nvGrpSpPr>
          <p:cNvPr id="1212474" name="Group 58"/>
          <p:cNvGrpSpPr>
            <a:grpSpLocks/>
          </p:cNvGrpSpPr>
          <p:nvPr/>
        </p:nvGrpSpPr>
        <p:grpSpPr bwMode="auto">
          <a:xfrm>
            <a:off x="3352800" y="3124200"/>
            <a:ext cx="1828800" cy="1981200"/>
            <a:chOff x="1632" y="1728"/>
            <a:chExt cx="1152" cy="1248"/>
          </a:xfrm>
          <a:noFill/>
        </p:grpSpPr>
        <p:sp>
          <p:nvSpPr>
            <p:cNvPr id="98318" name="Rectangle 59"/>
            <p:cNvSpPr>
              <a:spLocks noChangeArrowheads="1"/>
            </p:cNvSpPr>
            <p:nvPr/>
          </p:nvSpPr>
          <p:spPr bwMode="auto">
            <a:xfrm>
              <a:off x="1632" y="1728"/>
              <a:ext cx="1152" cy="1248"/>
            </a:xfrm>
            <a:prstGeom prst="rect">
              <a:avLst/>
            </a:prstGeom>
            <a:grpFill/>
            <a:ln w="381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8319" name="Picture 60"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7" y="1776"/>
              <a:ext cx="971" cy="1129"/>
            </a:xfrm>
            <a:prstGeom prst="rect">
              <a:avLst/>
            </a:prstGeom>
            <a:grpFill/>
            <a:ln w="38100">
              <a:noFill/>
              <a:miter lim="800000"/>
              <a:headEnd/>
              <a:tailEnd/>
            </a:ln>
            <a:extLst/>
          </p:spPr>
        </p:pic>
      </p:grpSp>
      <p:grpSp>
        <p:nvGrpSpPr>
          <p:cNvPr id="1212477" name="Group 61"/>
          <p:cNvGrpSpPr>
            <a:grpSpLocks/>
          </p:cNvGrpSpPr>
          <p:nvPr/>
        </p:nvGrpSpPr>
        <p:grpSpPr bwMode="auto">
          <a:xfrm>
            <a:off x="4114800" y="3124200"/>
            <a:ext cx="1828800" cy="1981200"/>
            <a:chOff x="1632" y="1728"/>
            <a:chExt cx="1152" cy="1248"/>
          </a:xfrm>
          <a:noFill/>
        </p:grpSpPr>
        <p:sp>
          <p:nvSpPr>
            <p:cNvPr id="98316" name="Rectangle 62"/>
            <p:cNvSpPr>
              <a:spLocks noChangeArrowheads="1"/>
            </p:cNvSpPr>
            <p:nvPr/>
          </p:nvSpPr>
          <p:spPr bwMode="auto">
            <a:xfrm>
              <a:off x="1632" y="1728"/>
              <a:ext cx="1152" cy="1248"/>
            </a:xfrm>
            <a:prstGeom prst="rect">
              <a:avLst/>
            </a:prstGeom>
            <a:grpFill/>
            <a:ln w="381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8317" name="Picture 63"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7" y="1776"/>
              <a:ext cx="971" cy="1129"/>
            </a:xfrm>
            <a:prstGeom prst="rect">
              <a:avLst/>
            </a:prstGeom>
            <a:grpFill/>
            <a:ln w="38100">
              <a:noFill/>
              <a:miter lim="800000"/>
              <a:headEnd/>
              <a:tailEnd/>
            </a:ln>
            <a:extLst/>
          </p:spPr>
        </p:pic>
      </p:grpSp>
      <p:sp>
        <p:nvSpPr>
          <p:cNvPr id="1212484" name="AutoShape 68"/>
          <p:cNvSpPr>
            <a:spLocks noChangeArrowheads="1"/>
          </p:cNvSpPr>
          <p:nvPr/>
        </p:nvSpPr>
        <p:spPr bwMode="auto">
          <a:xfrm>
            <a:off x="6019800" y="2971800"/>
            <a:ext cx="2895600" cy="1905000"/>
          </a:xfrm>
          <a:prstGeom prst="wedgeRoundRectCallout">
            <a:avLst>
              <a:gd name="adj1" fmla="val -49693"/>
              <a:gd name="adj2" fmla="val -10101"/>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Each airplane could be a separate layer that appears and is then hidden.</a:t>
            </a:r>
          </a:p>
        </p:txBody>
      </p:sp>
      <p:sp>
        <p:nvSpPr>
          <p:cNvPr id="1212485" name="Rectangle 69"/>
          <p:cNvSpPr>
            <a:spLocks noChangeArrowheads="1"/>
          </p:cNvSpPr>
          <p:nvPr/>
        </p:nvSpPr>
        <p:spPr bwMode="auto">
          <a:xfrm>
            <a:off x="152400" y="304800"/>
            <a:ext cx="8839200" cy="6248400"/>
          </a:xfrm>
          <a:prstGeom prst="rect">
            <a:avLst/>
          </a:prstGeom>
          <a:noFill/>
          <a:ln w="5715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2486" name="AutoShape 70"/>
          <p:cNvSpPr>
            <a:spLocks noChangeArrowheads="1"/>
          </p:cNvSpPr>
          <p:nvPr/>
        </p:nvSpPr>
        <p:spPr bwMode="auto">
          <a:xfrm>
            <a:off x="762000" y="685800"/>
            <a:ext cx="2895600" cy="914400"/>
          </a:xfrm>
          <a:prstGeom prst="wedgeRoundRectCallout">
            <a:avLst>
              <a:gd name="adj1" fmla="val -70616"/>
              <a:gd name="adj2" fmla="val -38542"/>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Browser window</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212485"/>
                                        </p:tgtEl>
                                        <p:attrNameLst>
                                          <p:attrName>style.visibility</p:attrName>
                                        </p:attrNameLst>
                                      </p:cBhvr>
                                      <p:to>
                                        <p:strVal val="visible"/>
                                      </p:to>
                                    </p:set>
                                    <p:animEffect transition="in" filter="blinds(vertical)">
                                      <p:cBhvr>
                                        <p:cTn id="7" dur="500"/>
                                        <p:tgtEl>
                                          <p:spTgt spid="1212485"/>
                                        </p:tgtEl>
                                      </p:cBhvr>
                                    </p:animEffect>
                                  </p:childTnLst>
                                </p:cTn>
                              </p:par>
                            </p:childTnLst>
                          </p:cTn>
                        </p:par>
                        <p:par>
                          <p:cTn id="8" fill="hold" nodeType="afterGroup">
                            <p:stCondLst>
                              <p:cond delay="500"/>
                            </p:stCondLst>
                            <p:childTnLst>
                              <p:par>
                                <p:cTn id="9" presetID="3" presetClass="entr" presetSubtype="5" fill="hold" grpId="0" nodeType="afterEffect">
                                  <p:stCondLst>
                                    <p:cond delay="0"/>
                                  </p:stCondLst>
                                  <p:childTnLst>
                                    <p:set>
                                      <p:cBhvr>
                                        <p:cTn id="10" dur="1" fill="hold">
                                          <p:stCondLst>
                                            <p:cond delay="0"/>
                                          </p:stCondLst>
                                        </p:cTn>
                                        <p:tgtEl>
                                          <p:spTgt spid="1212486"/>
                                        </p:tgtEl>
                                        <p:attrNameLst>
                                          <p:attrName>style.visibility</p:attrName>
                                        </p:attrNameLst>
                                      </p:cBhvr>
                                      <p:to>
                                        <p:strVal val="visible"/>
                                      </p:to>
                                    </p:set>
                                    <p:animEffect transition="in" filter="blinds(vertical)">
                                      <p:cBhvr>
                                        <p:cTn id="11" dur="500"/>
                                        <p:tgtEl>
                                          <p:spTgt spid="1212486"/>
                                        </p:tgtEl>
                                      </p:cBhvr>
                                    </p:animEffect>
                                  </p:childTnLst>
                                </p:cTn>
                              </p:par>
                            </p:childTnLst>
                          </p:cTn>
                        </p:par>
                        <p:par>
                          <p:cTn id="12" fill="hold" nodeType="afterGroup">
                            <p:stCondLst>
                              <p:cond delay="1000"/>
                            </p:stCondLst>
                            <p:childTnLst>
                              <p:par>
                                <p:cTn id="13" presetID="1" presetClass="entr" presetSubtype="0" fill="hold" nodeType="afterEffect">
                                  <p:stCondLst>
                                    <p:cond delay="0"/>
                                  </p:stCondLst>
                                  <p:childTnLst>
                                    <p:set>
                                      <p:cBhvr>
                                        <p:cTn id="14" dur="1" fill="hold">
                                          <p:stCondLst>
                                            <p:cond delay="499"/>
                                          </p:stCondLst>
                                        </p:cTn>
                                        <p:tgtEl>
                                          <p:spTgt spid="1212465"/>
                                        </p:tgtEl>
                                        <p:attrNameLst>
                                          <p:attrName>style.visibility</p:attrName>
                                        </p:attrNameLst>
                                      </p:cBhvr>
                                      <p:to>
                                        <p:strVal val="visible"/>
                                      </p:to>
                                    </p:set>
                                  </p:childTnLst>
                                </p:cTn>
                              </p:par>
                            </p:childTnLst>
                          </p:cTn>
                        </p:par>
                        <p:par>
                          <p:cTn id="15" fill="hold" nodeType="afterGroup">
                            <p:stCondLst>
                              <p:cond delay="1500"/>
                            </p:stCondLst>
                            <p:childTnLst>
                              <p:par>
                                <p:cTn id="16" presetID="1" presetClass="entr" presetSubtype="0" fill="hold" grpId="0" nodeType="afterEffect">
                                  <p:stCondLst>
                                    <p:cond delay="0"/>
                                  </p:stCondLst>
                                  <p:childTnLst>
                                    <p:set>
                                      <p:cBhvr>
                                        <p:cTn id="17" dur="1" fill="hold">
                                          <p:stCondLst>
                                            <p:cond delay="499"/>
                                          </p:stCondLst>
                                        </p:cTn>
                                        <p:tgtEl>
                                          <p:spTgt spid="1212480"/>
                                        </p:tgtEl>
                                        <p:attrNameLst>
                                          <p:attrName>style.visibility</p:attrName>
                                        </p:attrNameLst>
                                      </p:cBhvr>
                                      <p:to>
                                        <p:strVal val="visible"/>
                                      </p:to>
                                    </p:set>
                                  </p:childTnLst>
                                </p:cTn>
                              </p:par>
                            </p:childTnLst>
                          </p:cTn>
                        </p:par>
                      </p:childTnLst>
                    </p:cTn>
                  </p:par>
                  <p:par>
                    <p:cTn id="18" fill="hold">
                      <p:stCondLst>
                        <p:cond delay="indefinite"/>
                      </p:stCondLst>
                      <p:childTnLst>
                        <p:par>
                          <p:cTn id="19" fill="hold" nodeType="afterGroup">
                            <p:stCondLst>
                              <p:cond delay="0"/>
                            </p:stCondLst>
                            <p:childTnLst>
                              <p:par>
                                <p:cTn id="20" presetID="1" presetClass="entr" presetSubtype="0" fill="hold" nodeType="clickEffect">
                                  <p:stCondLst>
                                    <p:cond delay="0"/>
                                  </p:stCondLst>
                                  <p:childTnLst>
                                    <p:set>
                                      <p:cBhvr>
                                        <p:cTn id="21" dur="1" fill="hold">
                                          <p:stCondLst>
                                            <p:cond delay="499"/>
                                          </p:stCondLst>
                                        </p:cTn>
                                        <p:tgtEl>
                                          <p:spTgt spid="1212467"/>
                                        </p:tgtEl>
                                        <p:attrNameLst>
                                          <p:attrName>style.visibility</p:attrName>
                                        </p:attrNameLst>
                                      </p:cBhvr>
                                      <p:to>
                                        <p:strVal val="visible"/>
                                      </p:to>
                                    </p:set>
                                  </p:childTnLst>
                                  <p:subTnLst>
                                    <p:set>
                                      <p:cBhvr override="childStyle">
                                        <p:cTn dur="1" fill="hold" display="0" masterRel="nextClick" afterEffect="1"/>
                                        <p:tgtEl>
                                          <p:spTgt spid="1212467"/>
                                        </p:tgtEl>
                                        <p:attrNameLst>
                                          <p:attrName>style.visibility</p:attrName>
                                        </p:attrNameLst>
                                      </p:cBhvr>
                                      <p:to>
                                        <p:strVal val="hidden"/>
                                      </p:to>
                                    </p:set>
                                  </p:sub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499"/>
                                          </p:stCondLst>
                                        </p:cTn>
                                        <p:tgtEl>
                                          <p:spTgt spid="1212468"/>
                                        </p:tgtEl>
                                        <p:attrNameLst>
                                          <p:attrName>style.visibility</p:attrName>
                                        </p:attrNameLst>
                                      </p:cBhvr>
                                      <p:to>
                                        <p:strVal val="visible"/>
                                      </p:to>
                                    </p:set>
                                  </p:childTnLst>
                                  <p:subTnLst>
                                    <p:set>
                                      <p:cBhvr override="childStyle">
                                        <p:cTn dur="1" fill="hold" display="0" masterRel="nextClick" afterEffect="1"/>
                                        <p:tgtEl>
                                          <p:spTgt spid="1212468"/>
                                        </p:tgtEl>
                                        <p:attrNameLst>
                                          <p:attrName>style.visibility</p:attrName>
                                        </p:attrNameLst>
                                      </p:cBhvr>
                                      <p:to>
                                        <p:strVal val="hidden"/>
                                      </p:to>
                                    </p:set>
                                  </p:sub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499"/>
                                          </p:stCondLst>
                                        </p:cTn>
                                        <p:tgtEl>
                                          <p:spTgt spid="1212471"/>
                                        </p:tgtEl>
                                        <p:attrNameLst>
                                          <p:attrName>style.visibility</p:attrName>
                                        </p:attrNameLst>
                                      </p:cBhvr>
                                      <p:to>
                                        <p:strVal val="visible"/>
                                      </p:to>
                                    </p:set>
                                  </p:childTnLst>
                                  <p:subTnLst>
                                    <p:set>
                                      <p:cBhvr override="childStyle">
                                        <p:cTn dur="1" fill="hold" display="0" masterRel="nextClick" afterEffect="1"/>
                                        <p:tgtEl>
                                          <p:spTgt spid="1212471"/>
                                        </p:tgtEl>
                                        <p:attrNameLst>
                                          <p:attrName>style.visibility</p:attrName>
                                        </p:attrNameLst>
                                      </p:cBhvr>
                                      <p:to>
                                        <p:strVal val="hidden"/>
                                      </p:to>
                                    </p:set>
                                  </p:sub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499"/>
                                          </p:stCondLst>
                                        </p:cTn>
                                        <p:tgtEl>
                                          <p:spTgt spid="1212474"/>
                                        </p:tgtEl>
                                        <p:attrNameLst>
                                          <p:attrName>style.visibility</p:attrName>
                                        </p:attrNameLst>
                                      </p:cBhvr>
                                      <p:to>
                                        <p:strVal val="visible"/>
                                      </p:to>
                                    </p:set>
                                  </p:childTnLst>
                                  <p:subTnLst>
                                    <p:set>
                                      <p:cBhvr override="childStyle">
                                        <p:cTn dur="1" fill="hold" display="0" masterRel="nextClick" afterEffect="1"/>
                                        <p:tgtEl>
                                          <p:spTgt spid="1212474"/>
                                        </p:tgtEl>
                                        <p:attrNameLst>
                                          <p:attrName>style.visibility</p:attrName>
                                        </p:attrNameLst>
                                      </p:cBhvr>
                                      <p:to>
                                        <p:strVal val="hidden"/>
                                      </p:to>
                                    </p:set>
                                  </p:sub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499"/>
                                          </p:stCondLst>
                                        </p:cTn>
                                        <p:tgtEl>
                                          <p:spTgt spid="1212477"/>
                                        </p:tgtEl>
                                        <p:attrNameLst>
                                          <p:attrName>style.visibility</p:attrName>
                                        </p:attrNameLst>
                                      </p:cBhvr>
                                      <p:to>
                                        <p:strVal val="visible"/>
                                      </p:to>
                                    </p:set>
                                  </p:childTnLst>
                                  <p:subTnLst>
                                    <p:set>
                                      <p:cBhvr override="childStyle">
                                        <p:cTn dur="1" fill="hold" display="0" masterRel="nextClick" afterEffect="1"/>
                                        <p:tgtEl>
                                          <p:spTgt spid="1212477"/>
                                        </p:tgtEl>
                                        <p:attrNameLst>
                                          <p:attrName>style.visibility</p:attrName>
                                        </p:attrNameLst>
                                      </p:cBhvr>
                                      <p:to>
                                        <p:strVal val="hidden"/>
                                      </p:to>
                                    </p:set>
                                  </p:subTnLst>
                                </p:cTn>
                              </p:par>
                            </p:childTnLst>
                          </p:cTn>
                        </p:par>
                        <p:par>
                          <p:cTn id="38" fill="hold">
                            <p:stCondLst>
                              <p:cond delay="500"/>
                            </p:stCondLst>
                            <p:childTnLst>
                              <p:par>
                                <p:cTn id="39" presetID="3" presetClass="entr" presetSubtype="5" fill="hold" grpId="0" nodeType="afterEffect">
                                  <p:stCondLst>
                                    <p:cond delay="1000"/>
                                  </p:stCondLst>
                                  <p:childTnLst>
                                    <p:set>
                                      <p:cBhvr>
                                        <p:cTn id="40" dur="1" fill="hold">
                                          <p:stCondLst>
                                            <p:cond delay="0"/>
                                          </p:stCondLst>
                                        </p:cTn>
                                        <p:tgtEl>
                                          <p:spTgt spid="1212484"/>
                                        </p:tgtEl>
                                        <p:attrNameLst>
                                          <p:attrName>style.visibility</p:attrName>
                                        </p:attrNameLst>
                                      </p:cBhvr>
                                      <p:to>
                                        <p:strVal val="visible"/>
                                      </p:to>
                                    </p:set>
                                    <p:animEffect transition="in" filter="blinds(vertical)">
                                      <p:cBhvr>
                                        <p:cTn id="41" dur="500"/>
                                        <p:tgtEl>
                                          <p:spTgt spid="12124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2480" grpId="0" animBg="1" autoUpdateAnimBg="0"/>
      <p:bldP spid="1212484" grpId="0" animBg="1" autoUpdateAnimBg="0"/>
      <p:bldP spid="1212485" grpId="0" animBg="1"/>
      <p:bldP spid="1212486" grpId="0" animBg="1" autoUpdateAnimBg="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59076347-E555-414D-ACB3-E416C26DBC58}" type="slidenum">
              <a:rPr lang="en-US" smtClean="0"/>
              <a:pPr/>
              <a:t>103</a:t>
            </a:fld>
            <a:endParaRPr lang="en-US" smtClean="0"/>
          </a:p>
        </p:txBody>
      </p:sp>
      <p:sp>
        <p:nvSpPr>
          <p:cNvPr id="9933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99332" name="Rectangle 2"/>
          <p:cNvSpPr>
            <a:spLocks noGrp="1" noChangeArrowheads="1"/>
          </p:cNvSpPr>
          <p:nvPr>
            <p:ph type="title"/>
          </p:nvPr>
        </p:nvSpPr>
        <p:spPr/>
        <p:txBody>
          <a:bodyPr/>
          <a:lstStyle/>
          <a:p>
            <a:pPr eaLnBrk="1" hangingPunct="1"/>
            <a:r>
              <a:rPr lang="en-US" smtClean="0"/>
              <a:t>Dynamic Positioning</a:t>
            </a:r>
          </a:p>
        </p:txBody>
      </p:sp>
      <p:sp>
        <p:nvSpPr>
          <p:cNvPr id="99333" name="Rectangle 3"/>
          <p:cNvSpPr>
            <a:spLocks noGrp="1" noChangeArrowheads="1"/>
          </p:cNvSpPr>
          <p:nvPr>
            <p:ph type="body" idx="1"/>
          </p:nvPr>
        </p:nvSpPr>
        <p:spPr/>
        <p:txBody>
          <a:bodyPr/>
          <a:lstStyle/>
          <a:p>
            <a:pPr eaLnBrk="1" hangingPunct="1">
              <a:lnSpc>
                <a:spcPct val="90000"/>
              </a:lnSpc>
            </a:pPr>
            <a:r>
              <a:rPr lang="en-US" smtClean="0"/>
              <a:t>An object must be in a container (something with start and end tags) in order to be positionable.</a:t>
            </a:r>
          </a:p>
          <a:p>
            <a:pPr eaLnBrk="1" hangingPunct="1">
              <a:lnSpc>
                <a:spcPct val="90000"/>
              </a:lnSpc>
            </a:pPr>
            <a:r>
              <a:rPr lang="en-US" smtClean="0"/>
              <a:t>This is when we might wrap an object like an image in a </a:t>
            </a:r>
            <a:r>
              <a:rPr lang="en-US" smtClean="0">
                <a:solidFill>
                  <a:srgbClr val="99FF99"/>
                </a:solidFill>
              </a:rPr>
              <a:t>&lt;div&gt;...&lt;/div&gt;</a:t>
            </a:r>
            <a:r>
              <a:rPr lang="en-US" smtClean="0"/>
              <a:t> tag, just so that it is in a container.</a:t>
            </a:r>
          </a:p>
          <a:p>
            <a:pPr eaLnBrk="1" hangingPunct="1">
              <a:lnSpc>
                <a:spcPct val="90000"/>
              </a:lnSpc>
            </a:pPr>
            <a:r>
              <a:rPr lang="en-US" smtClean="0"/>
              <a:t>Positioning an object depends upon its context; that is, the container it is in and what has been displayed just before this object.</a:t>
            </a: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E3E00936-6877-4902-9998-B8B55D4AB49D}" type="slidenum">
              <a:rPr lang="en-US" smtClean="0"/>
              <a:pPr/>
              <a:t>104</a:t>
            </a:fld>
            <a:endParaRPr lang="en-US" smtClean="0"/>
          </a:p>
        </p:txBody>
      </p:sp>
      <p:sp>
        <p:nvSpPr>
          <p:cNvPr id="10035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00356" name="Rectangle 2"/>
          <p:cNvSpPr>
            <a:spLocks noGrp="1" noChangeArrowheads="1"/>
          </p:cNvSpPr>
          <p:nvPr>
            <p:ph type="title"/>
          </p:nvPr>
        </p:nvSpPr>
        <p:spPr/>
        <p:txBody>
          <a:bodyPr/>
          <a:lstStyle/>
          <a:p>
            <a:pPr eaLnBrk="1" hangingPunct="1"/>
            <a:r>
              <a:rPr lang="en-US" smtClean="0"/>
              <a:t>Dynamic Positioning</a:t>
            </a:r>
          </a:p>
        </p:txBody>
      </p:sp>
      <p:sp>
        <p:nvSpPr>
          <p:cNvPr id="100357" name="Rectangle 3"/>
          <p:cNvSpPr>
            <a:spLocks noGrp="1" noChangeArrowheads="1"/>
          </p:cNvSpPr>
          <p:nvPr>
            <p:ph type="body" idx="1"/>
          </p:nvPr>
        </p:nvSpPr>
        <p:spPr/>
        <p:txBody>
          <a:bodyPr/>
          <a:lstStyle/>
          <a:p>
            <a:pPr eaLnBrk="1" hangingPunct="1"/>
            <a:r>
              <a:rPr lang="en-US" smtClean="0"/>
              <a:t>Positioning of objects can be </a:t>
            </a:r>
            <a:r>
              <a:rPr lang="en-US" i="1" smtClean="0"/>
              <a:t>absolute</a:t>
            </a:r>
            <a:r>
              <a:rPr lang="en-US" smtClean="0"/>
              <a:t> or </a:t>
            </a:r>
            <a:r>
              <a:rPr lang="en-US" i="1" smtClean="0"/>
              <a:t>relative</a:t>
            </a:r>
            <a:r>
              <a:rPr lang="en-US" smtClean="0"/>
              <a:t>. A simplified view, for the moment:</a:t>
            </a:r>
          </a:p>
          <a:p>
            <a:pPr lvl="1" eaLnBrk="1" hangingPunct="1"/>
            <a:r>
              <a:rPr lang="en-US" i="1" smtClean="0">
                <a:solidFill>
                  <a:schemeClr val="accent1"/>
                </a:solidFill>
              </a:rPr>
              <a:t>Absolute positioning</a:t>
            </a:r>
            <a:r>
              <a:rPr lang="en-US" smtClean="0"/>
              <a:t> places an object an exact number pixels (x,y coordinates) from the upper left corner of the </a:t>
            </a:r>
            <a:r>
              <a:rPr lang="en-US" i="1" smtClean="0"/>
              <a:t>object’s container</a:t>
            </a:r>
            <a:r>
              <a:rPr lang="en-US" smtClean="0"/>
              <a:t>.</a:t>
            </a:r>
          </a:p>
          <a:p>
            <a:pPr lvl="1" eaLnBrk="1" hangingPunct="1"/>
            <a:r>
              <a:rPr lang="en-US" i="1" smtClean="0">
                <a:solidFill>
                  <a:schemeClr val="accent1"/>
                </a:solidFill>
              </a:rPr>
              <a:t>Relative positioning</a:t>
            </a:r>
            <a:r>
              <a:rPr lang="en-US" smtClean="0"/>
              <a:t> places an object an exact number of pixels from the </a:t>
            </a:r>
            <a:r>
              <a:rPr lang="en-US" i="1" smtClean="0"/>
              <a:t>where it would have displayed without positioning</a:t>
            </a:r>
            <a:r>
              <a:rPr lang="en-US" smtClean="0"/>
              <a:t>.</a:t>
            </a: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1378" name="Picture 2" descr="bd07270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828800"/>
            <a:ext cx="8458200"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1379" name="Group 7"/>
          <p:cNvGrpSpPr>
            <a:grpSpLocks/>
          </p:cNvGrpSpPr>
          <p:nvPr/>
        </p:nvGrpSpPr>
        <p:grpSpPr bwMode="auto">
          <a:xfrm>
            <a:off x="1066800" y="2514600"/>
            <a:ext cx="1828800" cy="1981200"/>
            <a:chOff x="1632" y="1728"/>
            <a:chExt cx="1152" cy="1248"/>
          </a:xfrm>
        </p:grpSpPr>
        <p:sp>
          <p:nvSpPr>
            <p:cNvPr id="101392" name="Rectangle 8"/>
            <p:cNvSpPr>
              <a:spLocks noChangeArrowheads="1"/>
            </p:cNvSpPr>
            <p:nvPr/>
          </p:nvSpPr>
          <p:spPr bwMode="auto">
            <a:xfrm>
              <a:off x="1632" y="1728"/>
              <a:ext cx="1152"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01393" name="Picture 9"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7" y="1776"/>
              <a:ext cx="971" cy="1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1380" name="Group 21"/>
          <p:cNvGrpSpPr>
            <a:grpSpLocks/>
          </p:cNvGrpSpPr>
          <p:nvPr/>
        </p:nvGrpSpPr>
        <p:grpSpPr bwMode="auto">
          <a:xfrm>
            <a:off x="3962400" y="3200400"/>
            <a:ext cx="1828800" cy="1981200"/>
            <a:chOff x="1632" y="1728"/>
            <a:chExt cx="1152" cy="1248"/>
          </a:xfrm>
        </p:grpSpPr>
        <p:sp>
          <p:nvSpPr>
            <p:cNvPr id="101390" name="Rectangle 22"/>
            <p:cNvSpPr>
              <a:spLocks noChangeArrowheads="1"/>
            </p:cNvSpPr>
            <p:nvPr/>
          </p:nvSpPr>
          <p:spPr bwMode="auto">
            <a:xfrm>
              <a:off x="1632" y="1728"/>
              <a:ext cx="1152"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01391" name="Picture 23" descr="tn0068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7" y="1776"/>
              <a:ext cx="971" cy="1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14493" name="AutoShape 29"/>
          <p:cNvSpPr>
            <a:spLocks noChangeArrowheads="1"/>
          </p:cNvSpPr>
          <p:nvPr/>
        </p:nvSpPr>
        <p:spPr bwMode="auto">
          <a:xfrm>
            <a:off x="685800" y="152400"/>
            <a:ext cx="3106738" cy="1219200"/>
          </a:xfrm>
          <a:prstGeom prst="wedgeRoundRectCallout">
            <a:avLst>
              <a:gd name="adj1" fmla="val -14588"/>
              <a:gd name="adj2" fmla="val 92579"/>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Background container</a:t>
            </a:r>
          </a:p>
        </p:txBody>
      </p:sp>
      <p:sp>
        <p:nvSpPr>
          <p:cNvPr id="1214503" name="AutoShape 39"/>
          <p:cNvSpPr>
            <a:spLocks noChangeArrowheads="1"/>
          </p:cNvSpPr>
          <p:nvPr/>
        </p:nvSpPr>
        <p:spPr bwMode="auto">
          <a:xfrm>
            <a:off x="4572000" y="152400"/>
            <a:ext cx="3505200" cy="1447800"/>
          </a:xfrm>
          <a:prstGeom prst="wedgeRoundRectCallout">
            <a:avLst>
              <a:gd name="adj1" fmla="val -74273"/>
              <a:gd name="adj2" fmla="val 71273"/>
              <a:gd name="adj3" fmla="val 16667"/>
            </a:avLst>
          </a:prstGeom>
          <a:solidFill>
            <a:schemeClr val="tx1"/>
          </a:solidFill>
          <a:ln w="28575">
            <a:solidFill>
              <a:srgbClr val="CC00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absolute positioning </a:t>
            </a:r>
            <a:r>
              <a:rPr lang="en-US" b="1" i="1">
                <a:solidFill>
                  <a:schemeClr val="bg1"/>
                </a:solidFill>
              </a:rPr>
              <a:t>relative to </a:t>
            </a:r>
            <a:r>
              <a:rPr lang="en-US">
                <a:solidFill>
                  <a:schemeClr val="bg1"/>
                </a:solidFill>
              </a:rPr>
              <a:t>top left of background container.</a:t>
            </a:r>
          </a:p>
        </p:txBody>
      </p:sp>
      <p:sp>
        <p:nvSpPr>
          <p:cNvPr id="1214504" name="Freeform 40"/>
          <p:cNvSpPr>
            <a:spLocks/>
          </p:cNvSpPr>
          <p:nvPr/>
        </p:nvSpPr>
        <p:spPr bwMode="auto">
          <a:xfrm>
            <a:off x="533400" y="1905000"/>
            <a:ext cx="3429000" cy="1371600"/>
          </a:xfrm>
          <a:custGeom>
            <a:avLst/>
            <a:gdLst>
              <a:gd name="T0" fmla="*/ 0 w 336"/>
              <a:gd name="T1" fmla="*/ 0 h 384"/>
              <a:gd name="T2" fmla="*/ 2147483647 w 336"/>
              <a:gd name="T3" fmla="*/ 0 h 384"/>
              <a:gd name="T4" fmla="*/ 2147483647 w 336"/>
              <a:gd name="T5" fmla="*/ 2147483647 h 384"/>
              <a:gd name="T6" fmla="*/ 0 60000 65536"/>
              <a:gd name="T7" fmla="*/ 0 60000 65536"/>
              <a:gd name="T8" fmla="*/ 0 60000 65536"/>
            </a:gdLst>
            <a:ahLst/>
            <a:cxnLst>
              <a:cxn ang="T6">
                <a:pos x="T0" y="T1"/>
              </a:cxn>
              <a:cxn ang="T7">
                <a:pos x="T2" y="T3"/>
              </a:cxn>
              <a:cxn ang="T8">
                <a:pos x="T4" y="T5"/>
              </a:cxn>
            </a:cxnLst>
            <a:rect l="0" t="0" r="r" b="b"/>
            <a:pathLst>
              <a:path w="336" h="384">
                <a:moveTo>
                  <a:pt x="0" y="0"/>
                </a:moveTo>
                <a:lnTo>
                  <a:pt x="336" y="0"/>
                </a:lnTo>
                <a:lnTo>
                  <a:pt x="336" y="384"/>
                </a:lnTo>
              </a:path>
            </a:pathLst>
          </a:custGeom>
          <a:noFill/>
          <a:ln w="76200" cap="flat" cmpd="sng">
            <a:solidFill>
              <a:srgbClr val="CC00CC"/>
            </a:solidFill>
            <a:prstDash val="solid"/>
            <a:round/>
            <a:headEnd type="none" w="med" len="med"/>
            <a:tailEnd type="triangle" w="med" len="me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1214505" name="Freeform 41"/>
          <p:cNvSpPr>
            <a:spLocks/>
          </p:cNvSpPr>
          <p:nvPr/>
        </p:nvSpPr>
        <p:spPr bwMode="auto">
          <a:xfrm>
            <a:off x="457200" y="1905000"/>
            <a:ext cx="3505200" cy="1295400"/>
          </a:xfrm>
          <a:custGeom>
            <a:avLst/>
            <a:gdLst>
              <a:gd name="T0" fmla="*/ 0 w 384"/>
              <a:gd name="T1" fmla="*/ 0 h 384"/>
              <a:gd name="T2" fmla="*/ 0 w 384"/>
              <a:gd name="T3" fmla="*/ 2147483647 h 384"/>
              <a:gd name="T4" fmla="*/ 2147483647 w 384"/>
              <a:gd name="T5" fmla="*/ 2147483647 h 384"/>
              <a:gd name="T6" fmla="*/ 0 60000 65536"/>
              <a:gd name="T7" fmla="*/ 0 60000 65536"/>
              <a:gd name="T8" fmla="*/ 0 60000 65536"/>
            </a:gdLst>
            <a:ahLst/>
            <a:cxnLst>
              <a:cxn ang="T6">
                <a:pos x="T0" y="T1"/>
              </a:cxn>
              <a:cxn ang="T7">
                <a:pos x="T2" y="T3"/>
              </a:cxn>
              <a:cxn ang="T8">
                <a:pos x="T4" y="T5"/>
              </a:cxn>
            </a:cxnLst>
            <a:rect l="0" t="0" r="r" b="b"/>
            <a:pathLst>
              <a:path w="384" h="384">
                <a:moveTo>
                  <a:pt x="0" y="0"/>
                </a:moveTo>
                <a:lnTo>
                  <a:pt x="0" y="384"/>
                </a:lnTo>
                <a:lnTo>
                  <a:pt x="384" y="384"/>
                </a:lnTo>
              </a:path>
            </a:pathLst>
          </a:custGeom>
          <a:noFill/>
          <a:ln w="76200" cap="flat" cmpd="sng">
            <a:solidFill>
              <a:srgbClr val="CC00CC"/>
            </a:solidFill>
            <a:prstDash val="solid"/>
            <a:round/>
            <a:headEnd type="none" w="med" len="med"/>
            <a:tailEnd type="triangle" w="med" len="me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grpSp>
        <p:nvGrpSpPr>
          <p:cNvPr id="1214512" name="Group 48"/>
          <p:cNvGrpSpPr>
            <a:grpSpLocks/>
          </p:cNvGrpSpPr>
          <p:nvPr/>
        </p:nvGrpSpPr>
        <p:grpSpPr bwMode="auto">
          <a:xfrm>
            <a:off x="2895600" y="2514600"/>
            <a:ext cx="1066800" cy="685800"/>
            <a:chOff x="1824" y="1584"/>
            <a:chExt cx="672" cy="432"/>
          </a:xfrm>
        </p:grpSpPr>
        <p:sp>
          <p:nvSpPr>
            <p:cNvPr id="101388" name="Freeform 43"/>
            <p:cNvSpPr>
              <a:spLocks/>
            </p:cNvSpPr>
            <p:nvPr/>
          </p:nvSpPr>
          <p:spPr bwMode="auto">
            <a:xfrm>
              <a:off x="1824" y="1584"/>
              <a:ext cx="672" cy="432"/>
            </a:xfrm>
            <a:custGeom>
              <a:avLst/>
              <a:gdLst>
                <a:gd name="T0" fmla="*/ 0 w 672"/>
                <a:gd name="T1" fmla="*/ 0 h 432"/>
                <a:gd name="T2" fmla="*/ 672 w 672"/>
                <a:gd name="T3" fmla="*/ 0 h 432"/>
                <a:gd name="T4" fmla="*/ 672 w 672"/>
                <a:gd name="T5" fmla="*/ 432 h 432"/>
                <a:gd name="T6" fmla="*/ 0 60000 65536"/>
                <a:gd name="T7" fmla="*/ 0 60000 65536"/>
                <a:gd name="T8" fmla="*/ 0 60000 65536"/>
              </a:gdLst>
              <a:ahLst/>
              <a:cxnLst>
                <a:cxn ang="T6">
                  <a:pos x="T0" y="T1"/>
                </a:cxn>
                <a:cxn ang="T7">
                  <a:pos x="T2" y="T3"/>
                </a:cxn>
                <a:cxn ang="T8">
                  <a:pos x="T4" y="T5"/>
                </a:cxn>
              </a:cxnLst>
              <a:rect l="0" t="0" r="r" b="b"/>
              <a:pathLst>
                <a:path w="672" h="432">
                  <a:moveTo>
                    <a:pt x="0" y="0"/>
                  </a:moveTo>
                  <a:lnTo>
                    <a:pt x="672" y="0"/>
                  </a:lnTo>
                  <a:lnTo>
                    <a:pt x="672" y="432"/>
                  </a:lnTo>
                </a:path>
              </a:pathLst>
            </a:custGeom>
            <a:noFill/>
            <a:ln w="76200" cap="flat" cmpd="sng">
              <a:solidFill>
                <a:srgbClr val="00FF00"/>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101389" name="Freeform 42"/>
            <p:cNvSpPr>
              <a:spLocks/>
            </p:cNvSpPr>
            <p:nvPr/>
          </p:nvSpPr>
          <p:spPr bwMode="auto">
            <a:xfrm>
              <a:off x="1824" y="1584"/>
              <a:ext cx="672" cy="432"/>
            </a:xfrm>
            <a:custGeom>
              <a:avLst/>
              <a:gdLst>
                <a:gd name="T0" fmla="*/ 0 w 672"/>
                <a:gd name="T1" fmla="*/ 0 h 432"/>
                <a:gd name="T2" fmla="*/ 0 w 672"/>
                <a:gd name="T3" fmla="*/ 432 h 432"/>
                <a:gd name="T4" fmla="*/ 672 w 672"/>
                <a:gd name="T5" fmla="*/ 432 h 432"/>
                <a:gd name="T6" fmla="*/ 0 60000 65536"/>
                <a:gd name="T7" fmla="*/ 0 60000 65536"/>
                <a:gd name="T8" fmla="*/ 0 60000 65536"/>
              </a:gdLst>
              <a:ahLst/>
              <a:cxnLst>
                <a:cxn ang="T6">
                  <a:pos x="T0" y="T1"/>
                </a:cxn>
                <a:cxn ang="T7">
                  <a:pos x="T2" y="T3"/>
                </a:cxn>
                <a:cxn ang="T8">
                  <a:pos x="T4" y="T5"/>
                </a:cxn>
              </a:cxnLst>
              <a:rect l="0" t="0" r="r" b="b"/>
              <a:pathLst>
                <a:path w="672" h="432">
                  <a:moveTo>
                    <a:pt x="0" y="0"/>
                  </a:moveTo>
                  <a:lnTo>
                    <a:pt x="0" y="432"/>
                  </a:lnTo>
                  <a:lnTo>
                    <a:pt x="672" y="432"/>
                  </a:lnTo>
                </a:path>
              </a:pathLst>
            </a:custGeom>
            <a:noFill/>
            <a:ln w="76200" cap="flat" cmpd="sng">
              <a:solidFill>
                <a:srgbClr val="00FF00"/>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grpSp>
      <p:sp>
        <p:nvSpPr>
          <p:cNvPr id="1214508" name="AutoShape 44"/>
          <p:cNvSpPr>
            <a:spLocks noChangeArrowheads="1"/>
          </p:cNvSpPr>
          <p:nvPr/>
        </p:nvSpPr>
        <p:spPr bwMode="auto">
          <a:xfrm>
            <a:off x="5580063" y="1600200"/>
            <a:ext cx="3106737" cy="1354138"/>
          </a:xfrm>
          <a:prstGeom prst="wedgeRoundRectCallout">
            <a:avLst>
              <a:gd name="adj1" fmla="val -100944"/>
              <a:gd name="adj2" fmla="val 40153"/>
              <a:gd name="adj3" fmla="val 16667"/>
            </a:avLst>
          </a:prstGeom>
          <a:solidFill>
            <a:schemeClr val="tx1"/>
          </a:solidFill>
          <a:ln w="28575">
            <a:solidFill>
              <a:srgbClr val="00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Relative positioning to</a:t>
            </a:r>
            <a:r>
              <a:rPr lang="en-US" b="1" i="1">
                <a:solidFill>
                  <a:schemeClr val="bg1"/>
                </a:solidFill>
              </a:rPr>
              <a:t> </a:t>
            </a:r>
            <a:r>
              <a:rPr lang="en-US">
                <a:solidFill>
                  <a:schemeClr val="bg1"/>
                </a:solidFill>
              </a:rPr>
              <a:t>previous layer.</a:t>
            </a:r>
          </a:p>
        </p:txBody>
      </p:sp>
      <p:sp>
        <p:nvSpPr>
          <p:cNvPr id="101387" name="Rectangle 56"/>
          <p:cNvSpPr>
            <a:spLocks noChangeArrowheads="1"/>
          </p:cNvSpPr>
          <p:nvPr/>
        </p:nvSpPr>
        <p:spPr bwMode="auto">
          <a:xfrm>
            <a:off x="3962400" y="3200400"/>
            <a:ext cx="1828800" cy="1981200"/>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214493"/>
                                        </p:tgtEl>
                                        <p:attrNameLst>
                                          <p:attrName>style.visibility</p:attrName>
                                        </p:attrNameLst>
                                      </p:cBhvr>
                                      <p:to>
                                        <p:strVal val="visible"/>
                                      </p:to>
                                    </p:set>
                                    <p:animEffect transition="in" filter="blinds(vertical)">
                                      <p:cBhvr>
                                        <p:cTn id="7" dur="500"/>
                                        <p:tgtEl>
                                          <p:spTgt spid="12144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 fill="hold" grpId="0" nodeType="clickEffect">
                                  <p:stCondLst>
                                    <p:cond delay="0"/>
                                  </p:stCondLst>
                                  <p:childTnLst>
                                    <p:set>
                                      <p:cBhvr>
                                        <p:cTn id="11" dur="1" fill="hold">
                                          <p:stCondLst>
                                            <p:cond delay="0"/>
                                          </p:stCondLst>
                                        </p:cTn>
                                        <p:tgtEl>
                                          <p:spTgt spid="1214504"/>
                                        </p:tgtEl>
                                        <p:attrNameLst>
                                          <p:attrName>style.visibility</p:attrName>
                                        </p:attrNameLst>
                                      </p:cBhvr>
                                      <p:to>
                                        <p:strVal val="visible"/>
                                      </p:to>
                                    </p:set>
                                    <p:anim calcmode="lin" valueType="num">
                                      <p:cBhvr>
                                        <p:cTn id="12" dur="500" fill="hold"/>
                                        <p:tgtEl>
                                          <p:spTgt spid="1214504"/>
                                        </p:tgtEl>
                                        <p:attrNameLst>
                                          <p:attrName>ppt_x</p:attrName>
                                        </p:attrNameLst>
                                      </p:cBhvr>
                                      <p:tavLst>
                                        <p:tav tm="0">
                                          <p:val>
                                            <p:strVal val="#ppt_x"/>
                                          </p:val>
                                        </p:tav>
                                        <p:tav tm="100000">
                                          <p:val>
                                            <p:strVal val="#ppt_x"/>
                                          </p:val>
                                        </p:tav>
                                      </p:tavLst>
                                    </p:anim>
                                    <p:anim calcmode="lin" valueType="num">
                                      <p:cBhvr>
                                        <p:cTn id="13" dur="500" fill="hold"/>
                                        <p:tgtEl>
                                          <p:spTgt spid="1214504"/>
                                        </p:tgtEl>
                                        <p:attrNameLst>
                                          <p:attrName>ppt_y</p:attrName>
                                        </p:attrNameLst>
                                      </p:cBhvr>
                                      <p:tavLst>
                                        <p:tav tm="0">
                                          <p:val>
                                            <p:strVal val="#ppt_y-#ppt_h/2"/>
                                          </p:val>
                                        </p:tav>
                                        <p:tav tm="100000">
                                          <p:val>
                                            <p:strVal val="#ppt_y"/>
                                          </p:val>
                                        </p:tav>
                                      </p:tavLst>
                                    </p:anim>
                                    <p:anim calcmode="lin" valueType="num">
                                      <p:cBhvr>
                                        <p:cTn id="14" dur="500" fill="hold"/>
                                        <p:tgtEl>
                                          <p:spTgt spid="1214504"/>
                                        </p:tgtEl>
                                        <p:attrNameLst>
                                          <p:attrName>ppt_w</p:attrName>
                                        </p:attrNameLst>
                                      </p:cBhvr>
                                      <p:tavLst>
                                        <p:tav tm="0">
                                          <p:val>
                                            <p:strVal val="#ppt_w"/>
                                          </p:val>
                                        </p:tav>
                                        <p:tav tm="100000">
                                          <p:val>
                                            <p:strVal val="#ppt_w"/>
                                          </p:val>
                                        </p:tav>
                                      </p:tavLst>
                                    </p:anim>
                                    <p:anim calcmode="lin" valueType="num">
                                      <p:cBhvr>
                                        <p:cTn id="15" dur="500" fill="hold"/>
                                        <p:tgtEl>
                                          <p:spTgt spid="1214504"/>
                                        </p:tgtEl>
                                        <p:attrNameLst>
                                          <p:attrName>ppt_h</p:attrName>
                                        </p:attrNameLst>
                                      </p:cBhvr>
                                      <p:tavLst>
                                        <p:tav tm="0">
                                          <p:val>
                                            <p:fltVal val="0"/>
                                          </p:val>
                                        </p:tav>
                                        <p:tav tm="100000">
                                          <p:val>
                                            <p:strVal val="#ppt_h"/>
                                          </p:val>
                                        </p:tav>
                                      </p:tavLst>
                                    </p:anim>
                                  </p:childTnLst>
                                </p:cTn>
                              </p:par>
                            </p:childTnLst>
                          </p:cTn>
                        </p:par>
                        <p:par>
                          <p:cTn id="16" fill="hold" nodeType="afterGroup">
                            <p:stCondLst>
                              <p:cond delay="500"/>
                            </p:stCondLst>
                            <p:childTnLst>
                              <p:par>
                                <p:cTn id="17" presetID="17" presetClass="entr" presetSubtype="1" fill="hold" grpId="0" nodeType="afterEffect">
                                  <p:stCondLst>
                                    <p:cond delay="0"/>
                                  </p:stCondLst>
                                  <p:childTnLst>
                                    <p:set>
                                      <p:cBhvr>
                                        <p:cTn id="18" dur="1" fill="hold">
                                          <p:stCondLst>
                                            <p:cond delay="0"/>
                                          </p:stCondLst>
                                        </p:cTn>
                                        <p:tgtEl>
                                          <p:spTgt spid="1214505"/>
                                        </p:tgtEl>
                                        <p:attrNameLst>
                                          <p:attrName>style.visibility</p:attrName>
                                        </p:attrNameLst>
                                      </p:cBhvr>
                                      <p:to>
                                        <p:strVal val="visible"/>
                                      </p:to>
                                    </p:set>
                                    <p:anim calcmode="lin" valueType="num">
                                      <p:cBhvr>
                                        <p:cTn id="19" dur="500" fill="hold"/>
                                        <p:tgtEl>
                                          <p:spTgt spid="1214505"/>
                                        </p:tgtEl>
                                        <p:attrNameLst>
                                          <p:attrName>ppt_x</p:attrName>
                                        </p:attrNameLst>
                                      </p:cBhvr>
                                      <p:tavLst>
                                        <p:tav tm="0">
                                          <p:val>
                                            <p:strVal val="#ppt_x"/>
                                          </p:val>
                                        </p:tav>
                                        <p:tav tm="100000">
                                          <p:val>
                                            <p:strVal val="#ppt_x"/>
                                          </p:val>
                                        </p:tav>
                                      </p:tavLst>
                                    </p:anim>
                                    <p:anim calcmode="lin" valueType="num">
                                      <p:cBhvr>
                                        <p:cTn id="20" dur="500" fill="hold"/>
                                        <p:tgtEl>
                                          <p:spTgt spid="1214505"/>
                                        </p:tgtEl>
                                        <p:attrNameLst>
                                          <p:attrName>ppt_y</p:attrName>
                                        </p:attrNameLst>
                                      </p:cBhvr>
                                      <p:tavLst>
                                        <p:tav tm="0">
                                          <p:val>
                                            <p:strVal val="#ppt_y-#ppt_h/2"/>
                                          </p:val>
                                        </p:tav>
                                        <p:tav tm="100000">
                                          <p:val>
                                            <p:strVal val="#ppt_y"/>
                                          </p:val>
                                        </p:tav>
                                      </p:tavLst>
                                    </p:anim>
                                    <p:anim calcmode="lin" valueType="num">
                                      <p:cBhvr>
                                        <p:cTn id="21" dur="500" fill="hold"/>
                                        <p:tgtEl>
                                          <p:spTgt spid="1214505"/>
                                        </p:tgtEl>
                                        <p:attrNameLst>
                                          <p:attrName>ppt_w</p:attrName>
                                        </p:attrNameLst>
                                      </p:cBhvr>
                                      <p:tavLst>
                                        <p:tav tm="0">
                                          <p:val>
                                            <p:strVal val="#ppt_w"/>
                                          </p:val>
                                        </p:tav>
                                        <p:tav tm="100000">
                                          <p:val>
                                            <p:strVal val="#ppt_w"/>
                                          </p:val>
                                        </p:tav>
                                      </p:tavLst>
                                    </p:anim>
                                    <p:anim calcmode="lin" valueType="num">
                                      <p:cBhvr>
                                        <p:cTn id="22" dur="500" fill="hold"/>
                                        <p:tgtEl>
                                          <p:spTgt spid="1214505"/>
                                        </p:tgtEl>
                                        <p:attrNameLst>
                                          <p:attrName>ppt_h</p:attrName>
                                        </p:attrNameLst>
                                      </p:cBhvr>
                                      <p:tavLst>
                                        <p:tav tm="0">
                                          <p:val>
                                            <p:fltVal val="0"/>
                                          </p:val>
                                        </p:tav>
                                        <p:tav tm="100000">
                                          <p:val>
                                            <p:strVal val="#ppt_h"/>
                                          </p:val>
                                        </p:tav>
                                      </p:tavLst>
                                    </p:anim>
                                  </p:childTnLst>
                                </p:cTn>
                              </p:par>
                            </p:childTnLst>
                          </p:cTn>
                        </p:par>
                        <p:par>
                          <p:cTn id="23" fill="hold" nodeType="afterGroup">
                            <p:stCondLst>
                              <p:cond delay="1000"/>
                            </p:stCondLst>
                            <p:childTnLst>
                              <p:par>
                                <p:cTn id="24" presetID="3" presetClass="entr" presetSubtype="5" fill="hold" grpId="0" nodeType="afterEffect">
                                  <p:stCondLst>
                                    <p:cond delay="0"/>
                                  </p:stCondLst>
                                  <p:childTnLst>
                                    <p:set>
                                      <p:cBhvr>
                                        <p:cTn id="25" dur="1" fill="hold">
                                          <p:stCondLst>
                                            <p:cond delay="0"/>
                                          </p:stCondLst>
                                        </p:cTn>
                                        <p:tgtEl>
                                          <p:spTgt spid="1214503"/>
                                        </p:tgtEl>
                                        <p:attrNameLst>
                                          <p:attrName>style.visibility</p:attrName>
                                        </p:attrNameLst>
                                      </p:cBhvr>
                                      <p:to>
                                        <p:strVal val="visible"/>
                                      </p:to>
                                    </p:set>
                                    <p:animEffect transition="in" filter="blinds(vertical)">
                                      <p:cBhvr>
                                        <p:cTn id="26" dur="500"/>
                                        <p:tgtEl>
                                          <p:spTgt spid="121450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1" fill="hold" nodeType="clickEffect">
                                  <p:stCondLst>
                                    <p:cond delay="0"/>
                                  </p:stCondLst>
                                  <p:childTnLst>
                                    <p:set>
                                      <p:cBhvr>
                                        <p:cTn id="30" dur="1" fill="hold">
                                          <p:stCondLst>
                                            <p:cond delay="0"/>
                                          </p:stCondLst>
                                        </p:cTn>
                                        <p:tgtEl>
                                          <p:spTgt spid="1214512"/>
                                        </p:tgtEl>
                                        <p:attrNameLst>
                                          <p:attrName>style.visibility</p:attrName>
                                        </p:attrNameLst>
                                      </p:cBhvr>
                                      <p:to>
                                        <p:strVal val="visible"/>
                                      </p:to>
                                    </p:set>
                                    <p:anim calcmode="lin" valueType="num">
                                      <p:cBhvr>
                                        <p:cTn id="31" dur="500" fill="hold"/>
                                        <p:tgtEl>
                                          <p:spTgt spid="1214512"/>
                                        </p:tgtEl>
                                        <p:attrNameLst>
                                          <p:attrName>ppt_x</p:attrName>
                                        </p:attrNameLst>
                                      </p:cBhvr>
                                      <p:tavLst>
                                        <p:tav tm="0">
                                          <p:val>
                                            <p:strVal val="#ppt_x"/>
                                          </p:val>
                                        </p:tav>
                                        <p:tav tm="100000">
                                          <p:val>
                                            <p:strVal val="#ppt_x"/>
                                          </p:val>
                                        </p:tav>
                                      </p:tavLst>
                                    </p:anim>
                                    <p:anim calcmode="lin" valueType="num">
                                      <p:cBhvr>
                                        <p:cTn id="32" dur="500" fill="hold"/>
                                        <p:tgtEl>
                                          <p:spTgt spid="1214512"/>
                                        </p:tgtEl>
                                        <p:attrNameLst>
                                          <p:attrName>ppt_y</p:attrName>
                                        </p:attrNameLst>
                                      </p:cBhvr>
                                      <p:tavLst>
                                        <p:tav tm="0">
                                          <p:val>
                                            <p:strVal val="#ppt_y-#ppt_h/2"/>
                                          </p:val>
                                        </p:tav>
                                        <p:tav tm="100000">
                                          <p:val>
                                            <p:strVal val="#ppt_y"/>
                                          </p:val>
                                        </p:tav>
                                      </p:tavLst>
                                    </p:anim>
                                    <p:anim calcmode="lin" valueType="num">
                                      <p:cBhvr>
                                        <p:cTn id="33" dur="500" fill="hold"/>
                                        <p:tgtEl>
                                          <p:spTgt spid="1214512"/>
                                        </p:tgtEl>
                                        <p:attrNameLst>
                                          <p:attrName>ppt_w</p:attrName>
                                        </p:attrNameLst>
                                      </p:cBhvr>
                                      <p:tavLst>
                                        <p:tav tm="0">
                                          <p:val>
                                            <p:strVal val="#ppt_w"/>
                                          </p:val>
                                        </p:tav>
                                        <p:tav tm="100000">
                                          <p:val>
                                            <p:strVal val="#ppt_w"/>
                                          </p:val>
                                        </p:tav>
                                      </p:tavLst>
                                    </p:anim>
                                    <p:anim calcmode="lin" valueType="num">
                                      <p:cBhvr>
                                        <p:cTn id="34" dur="500" fill="hold"/>
                                        <p:tgtEl>
                                          <p:spTgt spid="1214512"/>
                                        </p:tgtEl>
                                        <p:attrNameLst>
                                          <p:attrName>ppt_h</p:attrName>
                                        </p:attrNameLst>
                                      </p:cBhvr>
                                      <p:tavLst>
                                        <p:tav tm="0">
                                          <p:val>
                                            <p:fltVal val="0"/>
                                          </p:val>
                                        </p:tav>
                                        <p:tav tm="100000">
                                          <p:val>
                                            <p:strVal val="#ppt_h"/>
                                          </p:val>
                                        </p:tav>
                                      </p:tavLst>
                                    </p:anim>
                                  </p:childTnLst>
                                </p:cTn>
                              </p:par>
                            </p:childTnLst>
                          </p:cTn>
                        </p:par>
                        <p:par>
                          <p:cTn id="35" fill="hold" nodeType="afterGroup">
                            <p:stCondLst>
                              <p:cond delay="500"/>
                            </p:stCondLst>
                            <p:childTnLst>
                              <p:par>
                                <p:cTn id="36" presetID="3" presetClass="entr" presetSubtype="5" fill="hold" grpId="0" nodeType="afterEffect">
                                  <p:stCondLst>
                                    <p:cond delay="0"/>
                                  </p:stCondLst>
                                  <p:childTnLst>
                                    <p:set>
                                      <p:cBhvr>
                                        <p:cTn id="37" dur="1" fill="hold">
                                          <p:stCondLst>
                                            <p:cond delay="0"/>
                                          </p:stCondLst>
                                        </p:cTn>
                                        <p:tgtEl>
                                          <p:spTgt spid="1214508"/>
                                        </p:tgtEl>
                                        <p:attrNameLst>
                                          <p:attrName>style.visibility</p:attrName>
                                        </p:attrNameLst>
                                      </p:cBhvr>
                                      <p:to>
                                        <p:strVal val="visible"/>
                                      </p:to>
                                    </p:set>
                                    <p:animEffect transition="in" filter="blinds(vertical)">
                                      <p:cBhvr>
                                        <p:cTn id="38" dur="500"/>
                                        <p:tgtEl>
                                          <p:spTgt spid="1214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4493" grpId="0" animBg="1" autoUpdateAnimBg="0"/>
      <p:bldP spid="1214503" grpId="0" animBg="1" autoUpdateAnimBg="0"/>
      <p:bldP spid="1214504" grpId="0" animBg="1"/>
      <p:bldP spid="1214505" grpId="0" animBg="1"/>
      <p:bldP spid="1214508" grpId="0" animBg="1" autoUpdateAnimBg="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95FFDAA5-90AA-4EC0-8967-84D194540105}" type="slidenum">
              <a:rPr lang="en-US" smtClean="0"/>
              <a:pPr/>
              <a:t>106</a:t>
            </a:fld>
            <a:endParaRPr lang="en-US" smtClean="0"/>
          </a:p>
        </p:txBody>
      </p:sp>
      <p:sp>
        <p:nvSpPr>
          <p:cNvPr id="10240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02404" name="Rectangle 4"/>
          <p:cNvSpPr>
            <a:spLocks noGrp="1" noChangeArrowheads="1"/>
          </p:cNvSpPr>
          <p:nvPr>
            <p:ph type="title"/>
          </p:nvPr>
        </p:nvSpPr>
        <p:spPr/>
        <p:txBody>
          <a:bodyPr/>
          <a:lstStyle/>
          <a:p>
            <a:pPr eaLnBrk="1" hangingPunct="1"/>
            <a:r>
              <a:rPr lang="en-US" smtClean="0"/>
              <a:t> Dynamic Positioning</a:t>
            </a:r>
          </a:p>
        </p:txBody>
      </p:sp>
      <p:sp>
        <p:nvSpPr>
          <p:cNvPr id="102405" name="Rectangle 5"/>
          <p:cNvSpPr>
            <a:spLocks noGrp="1" noChangeArrowheads="1"/>
          </p:cNvSpPr>
          <p:nvPr>
            <p:ph type="body" idx="1"/>
          </p:nvPr>
        </p:nvSpPr>
        <p:spPr/>
        <p:txBody>
          <a:bodyPr/>
          <a:lstStyle/>
          <a:p>
            <a:pPr eaLnBrk="1" hangingPunct="1"/>
            <a:r>
              <a:rPr lang="en-US" smtClean="0"/>
              <a:t>Now, let’s look in more depth at the two types of dynamic positioning …</a:t>
            </a: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0F9B7D2C-86D7-4A13-98E2-EC74883E5BF7}" type="slidenum">
              <a:rPr lang="en-US" smtClean="0"/>
              <a:pPr/>
              <a:t>107</a:t>
            </a:fld>
            <a:endParaRPr lang="en-US" smtClean="0"/>
          </a:p>
        </p:txBody>
      </p:sp>
      <p:sp>
        <p:nvSpPr>
          <p:cNvPr id="10342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03428" name="Rectangle 2"/>
          <p:cNvSpPr>
            <a:spLocks noGrp="1" noChangeArrowheads="1"/>
          </p:cNvSpPr>
          <p:nvPr>
            <p:ph type="title"/>
          </p:nvPr>
        </p:nvSpPr>
        <p:spPr/>
        <p:txBody>
          <a:bodyPr/>
          <a:lstStyle/>
          <a:p>
            <a:pPr eaLnBrk="1" hangingPunct="1"/>
            <a:r>
              <a:rPr lang="en-US" smtClean="0"/>
              <a:t>Absolute Positioning</a:t>
            </a:r>
          </a:p>
        </p:txBody>
      </p:sp>
      <p:sp>
        <p:nvSpPr>
          <p:cNvPr id="103429" name="Rectangle 3"/>
          <p:cNvSpPr>
            <a:spLocks noGrp="1" noChangeArrowheads="1"/>
          </p:cNvSpPr>
          <p:nvPr>
            <p:ph type="body" idx="1"/>
          </p:nvPr>
        </p:nvSpPr>
        <p:spPr/>
        <p:txBody>
          <a:bodyPr/>
          <a:lstStyle/>
          <a:p>
            <a:pPr eaLnBrk="1" hangingPunct="1"/>
            <a:r>
              <a:rPr lang="en-US" i="1" smtClean="0">
                <a:solidFill>
                  <a:schemeClr val="accent1"/>
                </a:solidFill>
              </a:rPr>
              <a:t>Absolute positioning:</a:t>
            </a:r>
            <a:r>
              <a:rPr lang="en-US" smtClean="0"/>
              <a:t> setting the precise location of an element within the coordinate system of the next outermost container.</a:t>
            </a: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34AE09DD-C6A7-45EE-9AB6-9D3FC9D84365}" type="slidenum">
              <a:rPr lang="en-US" smtClean="0"/>
              <a:pPr/>
              <a:t>108</a:t>
            </a:fld>
            <a:endParaRPr lang="en-US" smtClean="0"/>
          </a:p>
        </p:txBody>
      </p:sp>
      <p:sp>
        <p:nvSpPr>
          <p:cNvPr id="10445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04452" name="Rectangle 2"/>
          <p:cNvSpPr>
            <a:spLocks noGrp="1" noChangeArrowheads="1"/>
          </p:cNvSpPr>
          <p:nvPr>
            <p:ph type="title"/>
          </p:nvPr>
        </p:nvSpPr>
        <p:spPr/>
        <p:txBody>
          <a:bodyPr/>
          <a:lstStyle/>
          <a:p>
            <a:pPr eaLnBrk="1" hangingPunct="1"/>
            <a:r>
              <a:rPr lang="en-US" smtClean="0"/>
              <a:t>Absolute Positioning</a:t>
            </a:r>
          </a:p>
        </p:txBody>
      </p:sp>
      <p:sp>
        <p:nvSpPr>
          <p:cNvPr id="104453" name="Rectangle 3"/>
          <p:cNvSpPr>
            <a:spLocks noGrp="1" noChangeArrowheads="1"/>
          </p:cNvSpPr>
          <p:nvPr>
            <p:ph type="body" idx="1"/>
          </p:nvPr>
        </p:nvSpPr>
        <p:spPr/>
        <p:txBody>
          <a:bodyPr/>
          <a:lstStyle/>
          <a:p>
            <a:pPr eaLnBrk="1" hangingPunct="1"/>
            <a:r>
              <a:rPr lang="en-US" smtClean="0"/>
              <a:t>An absolute-positioned element exists in its own transparent layer and is isolated from the flow of content that surrounds it.</a:t>
            </a:r>
          </a:p>
          <a:p>
            <a:pPr lvl="1" eaLnBrk="1" hangingPunct="1"/>
            <a:r>
              <a:rPr lang="en-US" smtClean="0"/>
              <a:t>That means the content that follows the absolute-positioned object moves in to fill the vacated space.</a:t>
            </a: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A89925F0-DB41-4207-85F3-4A333A07D0AE}" type="slidenum">
              <a:rPr lang="en-US" smtClean="0"/>
              <a:pPr/>
              <a:t>109</a:t>
            </a:fld>
            <a:endParaRPr lang="en-US" dirty="0" smtClean="0"/>
          </a:p>
        </p:txBody>
      </p:sp>
      <p:sp>
        <p:nvSpPr>
          <p:cNvPr id="10547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05476" name="Rectangle 2"/>
          <p:cNvSpPr>
            <a:spLocks noGrp="1" noChangeArrowheads="1"/>
          </p:cNvSpPr>
          <p:nvPr>
            <p:ph type="title"/>
          </p:nvPr>
        </p:nvSpPr>
        <p:spPr/>
        <p:txBody>
          <a:bodyPr/>
          <a:lstStyle/>
          <a:p>
            <a:pPr eaLnBrk="1" hangingPunct="1"/>
            <a:r>
              <a:rPr lang="en-US" smtClean="0"/>
              <a:t>Absolute Positioning</a:t>
            </a:r>
          </a:p>
        </p:txBody>
      </p:sp>
      <p:sp>
        <p:nvSpPr>
          <p:cNvPr id="105477" name="Rectangle 3"/>
          <p:cNvSpPr>
            <a:spLocks noGrp="1" noChangeArrowheads="1"/>
          </p:cNvSpPr>
          <p:nvPr>
            <p:ph type="body" idx="1"/>
          </p:nvPr>
        </p:nvSpPr>
        <p:spPr>
          <a:xfrm>
            <a:off x="685800" y="1752600"/>
            <a:ext cx="7924800" cy="838200"/>
          </a:xfrm>
        </p:spPr>
        <p:txBody>
          <a:bodyPr/>
          <a:lstStyle/>
          <a:p>
            <a:pPr eaLnBrk="1" hangingPunct="1"/>
            <a:r>
              <a:rPr lang="en-US" smtClean="0"/>
              <a:t>Original:</a:t>
            </a:r>
          </a:p>
        </p:txBody>
      </p:sp>
      <p:sp>
        <p:nvSpPr>
          <p:cNvPr id="105478" name="Rectangle 9"/>
          <p:cNvSpPr>
            <a:spLocks noChangeArrowheads="1"/>
          </p:cNvSpPr>
          <p:nvPr/>
        </p:nvSpPr>
        <p:spPr bwMode="auto">
          <a:xfrm>
            <a:off x="1143000" y="3124200"/>
            <a:ext cx="7010400" cy="2057400"/>
          </a:xfrm>
          <a:prstGeom prst="rect">
            <a:avLst/>
          </a:prstGeom>
          <a:noFill/>
          <a:ln w="28575">
            <a:solidFill>
              <a:schemeClr val="accent1"/>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eaLnBrk="1" hangingPunct="1">
              <a:lnSpc>
                <a:spcPct val="130000"/>
              </a:lnSpc>
              <a:spcBef>
                <a:spcPct val="100000"/>
              </a:spcBef>
              <a:buClr>
                <a:schemeClr val="accent1"/>
              </a:buClr>
            </a:pPr>
            <a:r>
              <a:rPr lang="en-US" sz="3200" dirty="0">
                <a:latin typeface="Tahoma" charset="0"/>
              </a:rPr>
              <a:t>Four score and seven years ago,</a:t>
            </a:r>
          </a:p>
          <a:p>
            <a:pPr algn="l"/>
            <a:endParaRPr lang="en-US" dirty="0"/>
          </a:p>
        </p:txBody>
      </p:sp>
      <p:sp>
        <p:nvSpPr>
          <p:cNvPr id="105479" name="AutoShape 10"/>
          <p:cNvSpPr>
            <a:spLocks noChangeArrowheads="1"/>
          </p:cNvSpPr>
          <p:nvPr/>
        </p:nvSpPr>
        <p:spPr bwMode="auto">
          <a:xfrm>
            <a:off x="2743200" y="5791200"/>
            <a:ext cx="3429000" cy="838200"/>
          </a:xfrm>
          <a:prstGeom prst="wedgeRoundRectCallout">
            <a:avLst>
              <a:gd name="adj1" fmla="val -31713"/>
              <a:gd name="adj2" fmla="val -117236"/>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Container</a:t>
            </a:r>
          </a:p>
        </p:txBody>
      </p:sp>
      <p:grpSp>
        <p:nvGrpSpPr>
          <p:cNvPr id="1217556" name="Group 20"/>
          <p:cNvGrpSpPr>
            <a:grpSpLocks/>
          </p:cNvGrpSpPr>
          <p:nvPr/>
        </p:nvGrpSpPr>
        <p:grpSpPr bwMode="auto">
          <a:xfrm>
            <a:off x="1219200" y="3276600"/>
            <a:ext cx="6019800" cy="609600"/>
            <a:chOff x="768" y="2064"/>
            <a:chExt cx="3792" cy="384"/>
          </a:xfrm>
        </p:grpSpPr>
        <p:sp>
          <p:nvSpPr>
            <p:cNvPr id="105485" name="Rectangle 12"/>
            <p:cNvSpPr>
              <a:spLocks noChangeArrowheads="1"/>
            </p:cNvSpPr>
            <p:nvPr/>
          </p:nvSpPr>
          <p:spPr bwMode="auto">
            <a:xfrm>
              <a:off x="768" y="2064"/>
              <a:ext cx="1728" cy="384"/>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486" name="Rectangle 13"/>
            <p:cNvSpPr>
              <a:spLocks noChangeArrowheads="1"/>
            </p:cNvSpPr>
            <p:nvPr/>
          </p:nvSpPr>
          <p:spPr bwMode="auto">
            <a:xfrm>
              <a:off x="2544" y="2064"/>
              <a:ext cx="672" cy="384"/>
            </a:xfrm>
            <a:prstGeom prst="rect">
              <a:avLst/>
            </a:prstGeom>
            <a:noFill/>
            <a:ln w="28575">
              <a:solidFill>
                <a:srgbClr val="99FF99"/>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487" name="Rectangle 14"/>
            <p:cNvSpPr>
              <a:spLocks noChangeArrowheads="1"/>
            </p:cNvSpPr>
            <p:nvPr/>
          </p:nvSpPr>
          <p:spPr bwMode="auto">
            <a:xfrm>
              <a:off x="3264" y="2064"/>
              <a:ext cx="1296" cy="384"/>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17554" name="Group 18"/>
          <p:cNvGrpSpPr>
            <a:grpSpLocks/>
          </p:cNvGrpSpPr>
          <p:nvPr/>
        </p:nvGrpSpPr>
        <p:grpSpPr bwMode="auto">
          <a:xfrm>
            <a:off x="3200400" y="4343400"/>
            <a:ext cx="2667000" cy="533400"/>
            <a:chOff x="2016" y="2736"/>
            <a:chExt cx="1680" cy="336"/>
          </a:xfrm>
        </p:grpSpPr>
        <p:sp>
          <p:nvSpPr>
            <p:cNvPr id="105482" name="AutoShape 15"/>
            <p:cNvSpPr>
              <a:spLocks noChangeArrowheads="1"/>
            </p:cNvSpPr>
            <p:nvPr/>
          </p:nvSpPr>
          <p:spPr bwMode="auto">
            <a:xfrm>
              <a:off x="2016" y="2736"/>
              <a:ext cx="1680" cy="336"/>
            </a:xfrm>
            <a:prstGeom prst="wedgeRoundRectCallout">
              <a:avLst>
                <a:gd name="adj1" fmla="val -59167"/>
                <a:gd name="adj2" fmla="val -121431"/>
                <a:gd name="adj3" fmla="val 16667"/>
              </a:avLst>
            </a:prstGeom>
            <a:solidFill>
              <a:schemeClr val="tx1"/>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solidFill>
                  <a:schemeClr val="bg1"/>
                </a:solidFill>
              </a:endParaRPr>
            </a:p>
          </p:txBody>
        </p:sp>
        <p:sp>
          <p:nvSpPr>
            <p:cNvPr id="105483" name="AutoShape 16"/>
            <p:cNvSpPr>
              <a:spLocks noChangeArrowheads="1"/>
            </p:cNvSpPr>
            <p:nvPr/>
          </p:nvSpPr>
          <p:spPr bwMode="auto">
            <a:xfrm>
              <a:off x="2016" y="2736"/>
              <a:ext cx="1680" cy="336"/>
            </a:xfrm>
            <a:prstGeom prst="wedgeRoundRectCallout">
              <a:avLst>
                <a:gd name="adj1" fmla="val -3750"/>
                <a:gd name="adj2" fmla="val -130060"/>
                <a:gd name="adj3" fmla="val 16667"/>
              </a:avLst>
            </a:prstGeom>
            <a:solidFill>
              <a:schemeClr val="tx1"/>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solidFill>
                  <a:schemeClr val="bg1"/>
                </a:solidFill>
              </a:endParaRPr>
            </a:p>
          </p:txBody>
        </p:sp>
        <p:sp>
          <p:nvSpPr>
            <p:cNvPr id="105484" name="AutoShape 17"/>
            <p:cNvSpPr>
              <a:spLocks noChangeArrowheads="1"/>
            </p:cNvSpPr>
            <p:nvPr/>
          </p:nvSpPr>
          <p:spPr bwMode="auto">
            <a:xfrm>
              <a:off x="2016" y="2736"/>
              <a:ext cx="1680" cy="336"/>
            </a:xfrm>
            <a:prstGeom prst="wedgeRoundRectCallout">
              <a:avLst>
                <a:gd name="adj1" fmla="val 51667"/>
                <a:gd name="adj2" fmla="val -124106"/>
                <a:gd name="adj3" fmla="val 16667"/>
              </a:avLst>
            </a:prstGeom>
            <a:solidFill>
              <a:schemeClr val="tx1"/>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Three layers</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nodeType="clickEffect">
                                  <p:stCondLst>
                                    <p:cond delay="0"/>
                                  </p:stCondLst>
                                  <p:childTnLst>
                                    <p:set>
                                      <p:cBhvr>
                                        <p:cTn id="6" dur="1" fill="hold">
                                          <p:stCondLst>
                                            <p:cond delay="0"/>
                                          </p:stCondLst>
                                        </p:cTn>
                                        <p:tgtEl>
                                          <p:spTgt spid="1217556"/>
                                        </p:tgtEl>
                                        <p:attrNameLst>
                                          <p:attrName>style.visibility</p:attrName>
                                        </p:attrNameLst>
                                      </p:cBhvr>
                                      <p:to>
                                        <p:strVal val="visible"/>
                                      </p:to>
                                    </p:set>
                                    <p:animEffect transition="in" filter="blinds(vertical)">
                                      <p:cBhvr>
                                        <p:cTn id="7" dur="500"/>
                                        <p:tgtEl>
                                          <p:spTgt spid="1217556"/>
                                        </p:tgtEl>
                                      </p:cBhvr>
                                    </p:animEffect>
                                  </p:childTnLst>
                                </p:cTn>
                              </p:par>
                            </p:childTnLst>
                          </p:cTn>
                        </p:par>
                        <p:par>
                          <p:cTn id="8" fill="hold" nodeType="afterGroup">
                            <p:stCondLst>
                              <p:cond delay="500"/>
                            </p:stCondLst>
                            <p:childTnLst>
                              <p:par>
                                <p:cTn id="9" presetID="3" presetClass="entr" presetSubtype="5" fill="hold" nodeType="afterEffect">
                                  <p:stCondLst>
                                    <p:cond delay="0"/>
                                  </p:stCondLst>
                                  <p:childTnLst>
                                    <p:set>
                                      <p:cBhvr>
                                        <p:cTn id="10" dur="1" fill="hold">
                                          <p:stCondLst>
                                            <p:cond delay="0"/>
                                          </p:stCondLst>
                                        </p:cTn>
                                        <p:tgtEl>
                                          <p:spTgt spid="1217554"/>
                                        </p:tgtEl>
                                        <p:attrNameLst>
                                          <p:attrName>style.visibility</p:attrName>
                                        </p:attrNameLst>
                                      </p:cBhvr>
                                      <p:to>
                                        <p:strVal val="visible"/>
                                      </p:to>
                                    </p:set>
                                    <p:animEffect transition="in" filter="blinds(vertical)">
                                      <p:cBhvr>
                                        <p:cTn id="11" dur="500"/>
                                        <p:tgtEl>
                                          <p:spTgt spid="1217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F26EA95F-B97C-4B17-B348-F351935DA302}" type="slidenum">
              <a:rPr lang="en-US" smtClean="0"/>
              <a:pPr/>
              <a:t>11</a:t>
            </a:fld>
            <a:endParaRPr lang="en-US" smtClean="0"/>
          </a:p>
        </p:txBody>
      </p:sp>
      <p:sp>
        <p:nvSpPr>
          <p:cNvPr id="1433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4340" name="Rectangle 2"/>
          <p:cNvSpPr>
            <a:spLocks noGrp="1" noChangeArrowheads="1"/>
          </p:cNvSpPr>
          <p:nvPr>
            <p:ph type="title"/>
          </p:nvPr>
        </p:nvSpPr>
        <p:spPr/>
        <p:txBody>
          <a:bodyPr/>
          <a:lstStyle/>
          <a:p>
            <a:pPr eaLnBrk="1" hangingPunct="1"/>
            <a:r>
              <a:rPr lang="en-US" smtClean="0"/>
              <a:t>CSS Properties</a:t>
            </a:r>
          </a:p>
        </p:txBody>
      </p:sp>
      <p:sp>
        <p:nvSpPr>
          <p:cNvPr id="14341" name="Rectangle 3"/>
          <p:cNvSpPr>
            <a:spLocks noGrp="1" noChangeArrowheads="1"/>
          </p:cNvSpPr>
          <p:nvPr>
            <p:ph type="body" idx="1"/>
          </p:nvPr>
        </p:nvSpPr>
        <p:spPr>
          <a:xfrm>
            <a:off x="457200" y="1752600"/>
            <a:ext cx="8382000" cy="5105400"/>
          </a:xfrm>
        </p:spPr>
        <p:txBody>
          <a:bodyPr/>
          <a:lstStyle/>
          <a:p>
            <a:pPr eaLnBrk="1" hangingPunct="1"/>
            <a:r>
              <a:rPr lang="en-US" dirty="0" smtClean="0"/>
              <a:t>Many properties, including</a:t>
            </a:r>
            <a:r>
              <a:rPr lang="en-US" dirty="0" smtClean="0">
                <a:solidFill>
                  <a:srgbClr val="99FF99"/>
                </a:solidFill>
              </a:rPr>
              <a:t> background,</a:t>
            </a:r>
            <a:r>
              <a:rPr lang="en-US" dirty="0" smtClean="0"/>
              <a:t> allow </a:t>
            </a:r>
            <a:r>
              <a:rPr lang="en-US" i="1" dirty="0" smtClean="0">
                <a:solidFill>
                  <a:srgbClr val="00B0F0"/>
                </a:solidFill>
              </a:rPr>
              <a:t>shorthand</a:t>
            </a:r>
            <a:r>
              <a:rPr lang="en-US" dirty="0" smtClean="0">
                <a:solidFill>
                  <a:srgbClr val="00B0F0"/>
                </a:solidFill>
              </a:rPr>
              <a:t> </a:t>
            </a:r>
            <a:r>
              <a:rPr lang="en-US" dirty="0" smtClean="0"/>
              <a:t>for multiple attributes. Example: </a:t>
            </a:r>
          </a:p>
          <a:p>
            <a:pPr eaLnBrk="1" hangingPunct="1">
              <a:buFontTx/>
              <a:buNone/>
            </a:pPr>
            <a:r>
              <a:rPr lang="en-US" dirty="0" smtClean="0">
                <a:solidFill>
                  <a:srgbClr val="99FF99"/>
                </a:solidFill>
              </a:rPr>
              <a:t>	&lt;table style=</a:t>
            </a:r>
            <a:r>
              <a:rPr lang="en-US" dirty="0" smtClean="0">
                <a:solidFill>
                  <a:srgbClr val="99FF99"/>
                </a:solidFill>
                <a:cs typeface="Tahoma" charset="0"/>
              </a:rPr>
              <a:t>"</a:t>
            </a:r>
            <a:r>
              <a:rPr lang="en-US" dirty="0" smtClean="0">
                <a:solidFill>
                  <a:srgbClr val="99FF99"/>
                </a:solidFill>
              </a:rPr>
              <a:t>background: #ff0000  </a:t>
            </a:r>
          </a:p>
          <a:p>
            <a:pPr eaLnBrk="1" hangingPunct="1">
              <a:buFontTx/>
              <a:buNone/>
            </a:pPr>
            <a:r>
              <a:rPr lang="en-US" dirty="0" smtClean="0">
                <a:solidFill>
                  <a:srgbClr val="99FF99"/>
                </a:solidFill>
              </a:rPr>
              <a:t>		         </a:t>
            </a:r>
            <a:r>
              <a:rPr lang="en-US" dirty="0" err="1" smtClean="0">
                <a:solidFill>
                  <a:srgbClr val="99FF99"/>
                </a:solidFill>
              </a:rPr>
              <a:t>url</a:t>
            </a:r>
            <a:r>
              <a:rPr lang="en-US" dirty="0" smtClean="0">
                <a:solidFill>
                  <a:srgbClr val="99FF99"/>
                </a:solidFill>
              </a:rPr>
              <a:t>(‘myimage.gif’) fixed; </a:t>
            </a:r>
            <a:r>
              <a:rPr lang="en-US" dirty="0" smtClean="0">
                <a:solidFill>
                  <a:srgbClr val="99FF99"/>
                </a:solidFill>
                <a:cs typeface="Tahoma" charset="0"/>
              </a:rPr>
              <a:t>"</a:t>
            </a:r>
            <a:r>
              <a:rPr lang="en-US" dirty="0" smtClean="0">
                <a:solidFill>
                  <a:srgbClr val="99FF99"/>
                </a:solidFill>
              </a:rPr>
              <a:t>&gt;</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9B9A253A-6C2D-41AC-A2D8-9F3CCB3C0616}" type="slidenum">
              <a:rPr lang="en-US" smtClean="0"/>
              <a:pPr/>
              <a:t>110</a:t>
            </a:fld>
            <a:endParaRPr lang="en-US" smtClean="0"/>
          </a:p>
        </p:txBody>
      </p:sp>
      <p:sp>
        <p:nvSpPr>
          <p:cNvPr id="10649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06500" name="Rectangle 2"/>
          <p:cNvSpPr>
            <a:spLocks noGrp="1" noChangeArrowheads="1"/>
          </p:cNvSpPr>
          <p:nvPr>
            <p:ph type="title"/>
          </p:nvPr>
        </p:nvSpPr>
        <p:spPr/>
        <p:txBody>
          <a:bodyPr/>
          <a:lstStyle/>
          <a:p>
            <a:pPr eaLnBrk="1" hangingPunct="1"/>
            <a:r>
              <a:rPr lang="en-US" smtClean="0"/>
              <a:t>Absolute Positioning</a:t>
            </a:r>
          </a:p>
        </p:txBody>
      </p:sp>
      <p:sp>
        <p:nvSpPr>
          <p:cNvPr id="106501" name="Rectangle 3"/>
          <p:cNvSpPr>
            <a:spLocks noGrp="1" noChangeArrowheads="1"/>
          </p:cNvSpPr>
          <p:nvPr>
            <p:ph type="body" idx="1"/>
          </p:nvPr>
        </p:nvSpPr>
        <p:spPr>
          <a:xfrm>
            <a:off x="685800" y="1752600"/>
            <a:ext cx="7924800" cy="1066800"/>
          </a:xfrm>
        </p:spPr>
        <p:txBody>
          <a:bodyPr/>
          <a:lstStyle/>
          <a:p>
            <a:pPr eaLnBrk="1" hangingPunct="1"/>
            <a:r>
              <a:rPr lang="en-US" sz="2800" smtClean="0"/>
              <a:t>Absolute positioning on the layer that contains “seven” to move it down and to the right:	</a:t>
            </a:r>
          </a:p>
        </p:txBody>
      </p:sp>
      <p:sp>
        <p:nvSpPr>
          <p:cNvPr id="106502" name="Rectangle 4"/>
          <p:cNvSpPr>
            <a:spLocks noChangeArrowheads="1"/>
          </p:cNvSpPr>
          <p:nvPr/>
        </p:nvSpPr>
        <p:spPr bwMode="auto">
          <a:xfrm>
            <a:off x="1143000" y="3657600"/>
            <a:ext cx="7010400" cy="2057400"/>
          </a:xfrm>
          <a:prstGeom prst="rect">
            <a:avLst/>
          </a:prstGeom>
          <a:noFill/>
          <a:ln w="28575">
            <a:solidFill>
              <a:schemeClr val="accent1"/>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eaLnBrk="1" hangingPunct="1">
              <a:lnSpc>
                <a:spcPct val="130000"/>
              </a:lnSpc>
              <a:spcBef>
                <a:spcPct val="20000"/>
              </a:spcBef>
              <a:buClr>
                <a:schemeClr val="accent1"/>
              </a:buClr>
            </a:pPr>
            <a:r>
              <a:rPr lang="en-US" sz="3200">
                <a:latin typeface="Tahoma" charset="0"/>
              </a:rPr>
              <a:t>Four score and years ago,</a:t>
            </a:r>
          </a:p>
          <a:p>
            <a:pPr algn="l"/>
            <a:endParaRPr lang="en-US"/>
          </a:p>
        </p:txBody>
      </p:sp>
      <p:sp>
        <p:nvSpPr>
          <p:cNvPr id="106503" name="AutoShape 5"/>
          <p:cNvSpPr>
            <a:spLocks noChangeArrowheads="1"/>
          </p:cNvSpPr>
          <p:nvPr/>
        </p:nvSpPr>
        <p:spPr bwMode="auto">
          <a:xfrm>
            <a:off x="2895600" y="6019800"/>
            <a:ext cx="3429000" cy="533400"/>
          </a:xfrm>
          <a:prstGeom prst="wedgeRoundRectCallout">
            <a:avLst>
              <a:gd name="adj1" fmla="val -40185"/>
              <a:gd name="adj2" fmla="val -104167"/>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Container</a:t>
            </a:r>
          </a:p>
        </p:txBody>
      </p:sp>
      <p:grpSp>
        <p:nvGrpSpPr>
          <p:cNvPr id="1231887" name="Group 15"/>
          <p:cNvGrpSpPr>
            <a:grpSpLocks/>
          </p:cNvGrpSpPr>
          <p:nvPr/>
        </p:nvGrpSpPr>
        <p:grpSpPr bwMode="auto">
          <a:xfrm>
            <a:off x="914400" y="3327400"/>
            <a:ext cx="5105400" cy="1854200"/>
            <a:chOff x="576" y="1760"/>
            <a:chExt cx="3216" cy="1168"/>
          </a:xfrm>
        </p:grpSpPr>
        <p:grpSp>
          <p:nvGrpSpPr>
            <p:cNvPr id="106507" name="Group 14"/>
            <p:cNvGrpSpPr>
              <a:grpSpLocks/>
            </p:cNvGrpSpPr>
            <p:nvPr/>
          </p:nvGrpSpPr>
          <p:grpSpPr bwMode="auto">
            <a:xfrm>
              <a:off x="720" y="1981"/>
              <a:ext cx="3072" cy="947"/>
              <a:chOff x="720" y="1981"/>
              <a:chExt cx="3072" cy="947"/>
            </a:xfrm>
          </p:grpSpPr>
          <p:sp>
            <p:nvSpPr>
              <p:cNvPr id="106510" name="Rectangle 6"/>
              <p:cNvSpPr>
                <a:spLocks noChangeArrowheads="1"/>
              </p:cNvSpPr>
              <p:nvPr/>
            </p:nvSpPr>
            <p:spPr bwMode="auto">
              <a:xfrm>
                <a:off x="2880" y="2544"/>
                <a:ext cx="912" cy="384"/>
              </a:xfrm>
              <a:prstGeom prst="rect">
                <a:avLst/>
              </a:prstGeom>
              <a:noFill/>
              <a:ln w="28575">
                <a:solidFill>
                  <a:srgbClr val="99FF99"/>
                </a:solidFill>
                <a:prstDash val="sysDot"/>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eaLnBrk="1" hangingPunct="1">
                  <a:lnSpc>
                    <a:spcPct val="90000"/>
                  </a:lnSpc>
                  <a:spcBef>
                    <a:spcPct val="20000"/>
                  </a:spcBef>
                  <a:buClr>
                    <a:schemeClr val="accent1"/>
                  </a:buClr>
                </a:pPr>
                <a:r>
                  <a:rPr lang="en-US" sz="3200">
                    <a:latin typeface="Tahoma" charset="0"/>
                  </a:rPr>
                  <a:t>seven</a:t>
                </a:r>
                <a:endParaRPr lang="en-US"/>
              </a:p>
            </p:txBody>
          </p:sp>
          <p:sp>
            <p:nvSpPr>
              <p:cNvPr id="106511" name="Freeform 8"/>
              <p:cNvSpPr>
                <a:spLocks/>
              </p:cNvSpPr>
              <p:nvPr/>
            </p:nvSpPr>
            <p:spPr bwMode="auto">
              <a:xfrm>
                <a:off x="720" y="1981"/>
                <a:ext cx="2160" cy="563"/>
              </a:xfrm>
              <a:custGeom>
                <a:avLst/>
                <a:gdLst>
                  <a:gd name="T0" fmla="*/ 0 w 384"/>
                  <a:gd name="T1" fmla="*/ 0 h 528"/>
                  <a:gd name="T2" fmla="*/ 0 w 384"/>
                  <a:gd name="T3" fmla="*/ 600 h 528"/>
                  <a:gd name="T4" fmla="*/ 12150 w 384"/>
                  <a:gd name="T5" fmla="*/ 600 h 528"/>
                  <a:gd name="T6" fmla="*/ 0 60000 65536"/>
                  <a:gd name="T7" fmla="*/ 0 60000 65536"/>
                  <a:gd name="T8" fmla="*/ 0 60000 65536"/>
                </a:gdLst>
                <a:ahLst/>
                <a:cxnLst>
                  <a:cxn ang="T6">
                    <a:pos x="T0" y="T1"/>
                  </a:cxn>
                  <a:cxn ang="T7">
                    <a:pos x="T2" y="T3"/>
                  </a:cxn>
                  <a:cxn ang="T8">
                    <a:pos x="T4" y="T5"/>
                  </a:cxn>
                </a:cxnLst>
                <a:rect l="0" t="0" r="r" b="b"/>
                <a:pathLst>
                  <a:path w="384" h="528">
                    <a:moveTo>
                      <a:pt x="0" y="0"/>
                    </a:moveTo>
                    <a:lnTo>
                      <a:pt x="0" y="528"/>
                    </a:lnTo>
                    <a:lnTo>
                      <a:pt x="384" y="528"/>
                    </a:lnTo>
                  </a:path>
                </a:pathLst>
              </a:custGeom>
              <a:noFill/>
              <a:ln w="76200" cap="flat" cmpd="sng">
                <a:solidFill>
                  <a:srgbClr val="99FF99"/>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6508" name="Freeform 9"/>
            <p:cNvSpPr>
              <a:spLocks/>
            </p:cNvSpPr>
            <p:nvPr/>
          </p:nvSpPr>
          <p:spPr bwMode="auto">
            <a:xfrm>
              <a:off x="720" y="1981"/>
              <a:ext cx="2160" cy="563"/>
            </a:xfrm>
            <a:custGeom>
              <a:avLst/>
              <a:gdLst>
                <a:gd name="T0" fmla="*/ 0 w 336"/>
                <a:gd name="T1" fmla="*/ 0 h 528"/>
                <a:gd name="T2" fmla="*/ 13886 w 336"/>
                <a:gd name="T3" fmla="*/ 0 h 528"/>
                <a:gd name="T4" fmla="*/ 13886 w 336"/>
                <a:gd name="T5" fmla="*/ 600 h 528"/>
                <a:gd name="T6" fmla="*/ 0 60000 65536"/>
                <a:gd name="T7" fmla="*/ 0 60000 65536"/>
                <a:gd name="T8" fmla="*/ 0 60000 65536"/>
              </a:gdLst>
              <a:ahLst/>
              <a:cxnLst>
                <a:cxn ang="T6">
                  <a:pos x="T0" y="T1"/>
                </a:cxn>
                <a:cxn ang="T7">
                  <a:pos x="T2" y="T3"/>
                </a:cxn>
                <a:cxn ang="T8">
                  <a:pos x="T4" y="T5"/>
                </a:cxn>
              </a:cxnLst>
              <a:rect l="0" t="0" r="r" b="b"/>
              <a:pathLst>
                <a:path w="336" h="528">
                  <a:moveTo>
                    <a:pt x="0" y="0"/>
                  </a:moveTo>
                  <a:lnTo>
                    <a:pt x="336" y="0"/>
                  </a:lnTo>
                  <a:lnTo>
                    <a:pt x="336" y="528"/>
                  </a:lnTo>
                </a:path>
              </a:pathLst>
            </a:custGeom>
            <a:noFill/>
            <a:ln w="76200" cap="flat" cmpd="sng">
              <a:solidFill>
                <a:srgbClr val="99FF99"/>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882" name="AutoShape 10"/>
            <p:cNvSpPr>
              <a:spLocks noChangeArrowheads="1"/>
            </p:cNvSpPr>
            <p:nvPr/>
          </p:nvSpPr>
          <p:spPr bwMode="auto">
            <a:xfrm>
              <a:off x="576" y="1760"/>
              <a:ext cx="397" cy="304"/>
            </a:xfrm>
            <a:prstGeom prst="star5">
              <a:avLst/>
            </a:prstGeom>
            <a:noFill/>
            <a:ln w="12700">
              <a:solidFill>
                <a:srgbClr val="99FF99"/>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grpSp>
      <p:sp>
        <p:nvSpPr>
          <p:cNvPr id="106505" name="Rectangle 12"/>
          <p:cNvSpPr>
            <a:spLocks noChangeArrowheads="1"/>
          </p:cNvSpPr>
          <p:nvPr/>
        </p:nvSpPr>
        <p:spPr bwMode="auto">
          <a:xfrm>
            <a:off x="4038600" y="3810000"/>
            <a:ext cx="1905000" cy="6096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eaLnBrk="1" hangingPunct="1">
              <a:lnSpc>
                <a:spcPct val="90000"/>
              </a:lnSpc>
              <a:spcBef>
                <a:spcPct val="20000"/>
              </a:spcBef>
              <a:buClr>
                <a:schemeClr val="accent1"/>
              </a:buClr>
            </a:pPr>
            <a:endParaRPr lang="en-US"/>
          </a:p>
        </p:txBody>
      </p:sp>
      <p:sp>
        <p:nvSpPr>
          <p:cNvPr id="106506" name="Rectangle 13"/>
          <p:cNvSpPr>
            <a:spLocks noChangeArrowheads="1"/>
          </p:cNvSpPr>
          <p:nvPr/>
        </p:nvSpPr>
        <p:spPr bwMode="auto">
          <a:xfrm>
            <a:off x="1219200" y="3810000"/>
            <a:ext cx="2743200" cy="6096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eaLnBrk="1" hangingPunct="1">
              <a:lnSpc>
                <a:spcPct val="90000"/>
              </a:lnSpc>
              <a:spcBef>
                <a:spcPct val="20000"/>
              </a:spcBef>
              <a:buClr>
                <a:schemeClr val="accent1"/>
              </a:buCl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nodeType="clickEffect">
                                  <p:stCondLst>
                                    <p:cond delay="0"/>
                                  </p:stCondLst>
                                  <p:childTnLst>
                                    <p:set>
                                      <p:cBhvr>
                                        <p:cTn id="6" dur="1" fill="hold">
                                          <p:stCondLst>
                                            <p:cond delay="0"/>
                                          </p:stCondLst>
                                        </p:cTn>
                                        <p:tgtEl>
                                          <p:spTgt spid="1231887"/>
                                        </p:tgtEl>
                                        <p:attrNameLst>
                                          <p:attrName>style.visibility</p:attrName>
                                        </p:attrNameLst>
                                      </p:cBhvr>
                                      <p:to>
                                        <p:strVal val="visible"/>
                                      </p:to>
                                    </p:set>
                                    <p:animEffect transition="in" filter="blinds(vertical)">
                                      <p:cBhvr>
                                        <p:cTn id="7" dur="500"/>
                                        <p:tgtEl>
                                          <p:spTgt spid="12318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6ED92C0A-85A7-48CF-AAEF-546BB4A20803}" type="slidenum">
              <a:rPr lang="en-US" smtClean="0"/>
              <a:pPr/>
              <a:t>111</a:t>
            </a:fld>
            <a:endParaRPr lang="en-US" smtClean="0"/>
          </a:p>
        </p:txBody>
      </p:sp>
      <p:sp>
        <p:nvSpPr>
          <p:cNvPr id="10752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07524" name="Rectangle 2"/>
          <p:cNvSpPr>
            <a:spLocks noGrp="1" noChangeArrowheads="1"/>
          </p:cNvSpPr>
          <p:nvPr>
            <p:ph type="title"/>
          </p:nvPr>
        </p:nvSpPr>
        <p:spPr/>
        <p:txBody>
          <a:bodyPr/>
          <a:lstStyle/>
          <a:p>
            <a:pPr eaLnBrk="1" hangingPunct="1"/>
            <a:r>
              <a:rPr lang="en-US" smtClean="0"/>
              <a:t>Absolute Positioning</a:t>
            </a:r>
          </a:p>
        </p:txBody>
      </p:sp>
      <p:sp>
        <p:nvSpPr>
          <p:cNvPr id="107525" name="Rectangle 3"/>
          <p:cNvSpPr>
            <a:spLocks noGrp="1" noChangeArrowheads="1"/>
          </p:cNvSpPr>
          <p:nvPr>
            <p:ph type="body" idx="1"/>
          </p:nvPr>
        </p:nvSpPr>
        <p:spPr/>
        <p:txBody>
          <a:bodyPr/>
          <a:lstStyle/>
          <a:p>
            <a:pPr eaLnBrk="1" hangingPunct="1"/>
            <a:r>
              <a:rPr lang="en-US" smtClean="0"/>
              <a:t>To reiterate: </a:t>
            </a:r>
          </a:p>
          <a:p>
            <a:pPr lvl="1" eaLnBrk="1" hangingPunct="1"/>
            <a:r>
              <a:rPr lang="en-US" smtClean="0"/>
              <a:t>The position is calculated from the upper left corner of the container.</a:t>
            </a:r>
          </a:p>
          <a:p>
            <a:pPr lvl="1" eaLnBrk="1" hangingPunct="1"/>
            <a:r>
              <a:rPr lang="en-US" smtClean="0"/>
              <a:t>An absolute-positioned element is isolated from the flow of content that surrounds it; that is, the content “cinches up” to fill the vacated space unless you give it directions to do otherwise.</a:t>
            </a:r>
          </a:p>
          <a:p>
            <a:pPr eaLnBrk="1" hangingPunct="1"/>
            <a:endParaRPr lang="en-US" smtClean="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8BE973FF-7251-4AA8-B12C-42E964A091C1}" type="slidenum">
              <a:rPr lang="en-US" smtClean="0"/>
              <a:pPr/>
              <a:t>112</a:t>
            </a:fld>
            <a:endParaRPr lang="en-US" smtClean="0"/>
          </a:p>
        </p:txBody>
      </p:sp>
      <p:sp>
        <p:nvSpPr>
          <p:cNvPr id="10854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08548" name="Rectangle 2"/>
          <p:cNvSpPr>
            <a:spLocks noGrp="1" noChangeArrowheads="1"/>
          </p:cNvSpPr>
          <p:nvPr>
            <p:ph type="title"/>
          </p:nvPr>
        </p:nvSpPr>
        <p:spPr/>
        <p:txBody>
          <a:bodyPr/>
          <a:lstStyle/>
          <a:p>
            <a:pPr eaLnBrk="1" hangingPunct="1"/>
            <a:r>
              <a:rPr lang="en-US" smtClean="0"/>
              <a:t>Absolute Positioning</a:t>
            </a:r>
          </a:p>
        </p:txBody>
      </p:sp>
      <p:sp>
        <p:nvSpPr>
          <p:cNvPr id="108549" name="Rectangle 3"/>
          <p:cNvSpPr>
            <a:spLocks noGrp="1" noChangeArrowheads="1"/>
          </p:cNvSpPr>
          <p:nvPr>
            <p:ph type="body" idx="1"/>
          </p:nvPr>
        </p:nvSpPr>
        <p:spPr/>
        <p:txBody>
          <a:bodyPr/>
          <a:lstStyle/>
          <a:p>
            <a:pPr lvl="1" eaLnBrk="1" hangingPunct="1"/>
            <a:r>
              <a:rPr lang="en-US" smtClean="0"/>
              <a:t>In other words, it doesn’t matter at all where in the HTML you put the absolutely positioned layer, as long as it’s in the proper container.</a:t>
            </a:r>
          </a:p>
          <a:p>
            <a:pPr lvl="2"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0E75BCCD-756C-43D3-BBBA-6F0D5F32DB34}" type="slidenum">
              <a:rPr lang="en-US" smtClean="0"/>
              <a:pPr/>
              <a:t>113</a:t>
            </a:fld>
            <a:endParaRPr lang="en-US" smtClean="0"/>
          </a:p>
        </p:txBody>
      </p:sp>
      <p:sp>
        <p:nvSpPr>
          <p:cNvPr id="10957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09572" name="Rectangle 2"/>
          <p:cNvSpPr>
            <a:spLocks noGrp="1" noChangeArrowheads="1"/>
          </p:cNvSpPr>
          <p:nvPr>
            <p:ph type="title"/>
          </p:nvPr>
        </p:nvSpPr>
        <p:spPr/>
        <p:txBody>
          <a:bodyPr/>
          <a:lstStyle/>
          <a:p>
            <a:pPr eaLnBrk="1" hangingPunct="1"/>
            <a:r>
              <a:rPr lang="en-US" smtClean="0"/>
              <a:t>Absolute Positioning</a:t>
            </a:r>
          </a:p>
        </p:txBody>
      </p:sp>
      <p:sp>
        <p:nvSpPr>
          <p:cNvPr id="109573" name="Rectangle 4"/>
          <p:cNvSpPr>
            <a:spLocks noChangeArrowheads="1"/>
          </p:cNvSpPr>
          <p:nvPr/>
        </p:nvSpPr>
        <p:spPr bwMode="auto">
          <a:xfrm>
            <a:off x="990600" y="2667000"/>
            <a:ext cx="7010400" cy="20574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eaLnBrk="1" hangingPunct="1">
              <a:lnSpc>
                <a:spcPct val="130000"/>
              </a:lnSpc>
              <a:spcBef>
                <a:spcPct val="20000"/>
              </a:spcBef>
              <a:buClr>
                <a:schemeClr val="accent1"/>
              </a:buClr>
            </a:pPr>
            <a:r>
              <a:rPr lang="en-US" sz="3200">
                <a:latin typeface="Tahoma" charset="0"/>
              </a:rPr>
              <a:t>Four score and years ago,</a:t>
            </a:r>
          </a:p>
          <a:p>
            <a:pPr algn="l"/>
            <a:endParaRPr lang="en-US"/>
          </a:p>
        </p:txBody>
      </p:sp>
      <p:sp>
        <p:nvSpPr>
          <p:cNvPr id="109574" name="Rectangle 5"/>
          <p:cNvSpPr>
            <a:spLocks noChangeArrowheads="1"/>
          </p:cNvSpPr>
          <p:nvPr/>
        </p:nvSpPr>
        <p:spPr bwMode="auto">
          <a:xfrm>
            <a:off x="4419600" y="3581400"/>
            <a:ext cx="1447800" cy="609600"/>
          </a:xfrm>
          <a:prstGeom prst="rect">
            <a:avLst/>
          </a:prstGeom>
          <a:noFill/>
          <a:ln w="28575" cap="rnd">
            <a:solidFill>
              <a:srgbClr val="99FF99"/>
            </a:solidFill>
            <a:prstDash val="sysDot"/>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eaLnBrk="1" hangingPunct="1">
              <a:lnSpc>
                <a:spcPct val="90000"/>
              </a:lnSpc>
              <a:spcBef>
                <a:spcPct val="20000"/>
              </a:spcBef>
              <a:buClr>
                <a:schemeClr val="accent1"/>
              </a:buClr>
            </a:pPr>
            <a:r>
              <a:rPr lang="en-US" sz="3200">
                <a:solidFill>
                  <a:srgbClr val="99FF99"/>
                </a:solidFill>
                <a:latin typeface="Tahoma" charset="0"/>
              </a:rPr>
              <a:t>seven</a:t>
            </a:r>
            <a:endParaRPr lang="en-US">
              <a:solidFill>
                <a:srgbClr val="99FF99"/>
              </a:solidFill>
            </a:endParaRPr>
          </a:p>
        </p:txBody>
      </p:sp>
      <p:sp>
        <p:nvSpPr>
          <p:cNvPr id="109575" name="Freeform 7"/>
          <p:cNvSpPr>
            <a:spLocks/>
          </p:cNvSpPr>
          <p:nvPr/>
        </p:nvSpPr>
        <p:spPr bwMode="auto">
          <a:xfrm>
            <a:off x="990600" y="2667000"/>
            <a:ext cx="3429000" cy="914400"/>
          </a:xfrm>
          <a:custGeom>
            <a:avLst/>
            <a:gdLst>
              <a:gd name="T0" fmla="*/ 0 w 384"/>
              <a:gd name="T1" fmla="*/ 0 h 528"/>
              <a:gd name="T2" fmla="*/ 0 w 384"/>
              <a:gd name="T3" fmla="*/ 1583574545 h 528"/>
              <a:gd name="T4" fmla="*/ 2147483647 w 384"/>
              <a:gd name="T5" fmla="*/ 1583574545 h 528"/>
              <a:gd name="T6" fmla="*/ 0 60000 65536"/>
              <a:gd name="T7" fmla="*/ 0 60000 65536"/>
              <a:gd name="T8" fmla="*/ 0 60000 65536"/>
            </a:gdLst>
            <a:ahLst/>
            <a:cxnLst>
              <a:cxn ang="T6">
                <a:pos x="T0" y="T1"/>
              </a:cxn>
              <a:cxn ang="T7">
                <a:pos x="T2" y="T3"/>
              </a:cxn>
              <a:cxn ang="T8">
                <a:pos x="T4" y="T5"/>
              </a:cxn>
            </a:cxnLst>
            <a:rect l="0" t="0" r="r" b="b"/>
            <a:pathLst>
              <a:path w="384" h="528">
                <a:moveTo>
                  <a:pt x="0" y="0"/>
                </a:moveTo>
                <a:lnTo>
                  <a:pt x="0" y="528"/>
                </a:lnTo>
                <a:lnTo>
                  <a:pt x="384" y="528"/>
                </a:lnTo>
              </a:path>
            </a:pathLst>
          </a:custGeom>
          <a:noFill/>
          <a:ln w="76200" cap="flat" cmpd="sng">
            <a:solidFill>
              <a:srgbClr val="99FF99"/>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576" name="Freeform 8"/>
          <p:cNvSpPr>
            <a:spLocks/>
          </p:cNvSpPr>
          <p:nvPr/>
        </p:nvSpPr>
        <p:spPr bwMode="auto">
          <a:xfrm>
            <a:off x="990600" y="2667000"/>
            <a:ext cx="3429000" cy="914400"/>
          </a:xfrm>
          <a:custGeom>
            <a:avLst/>
            <a:gdLst>
              <a:gd name="T0" fmla="*/ 0 w 336"/>
              <a:gd name="T1" fmla="*/ 0 h 528"/>
              <a:gd name="T2" fmla="*/ 2147483647 w 336"/>
              <a:gd name="T3" fmla="*/ 0 h 528"/>
              <a:gd name="T4" fmla="*/ 2147483647 w 336"/>
              <a:gd name="T5" fmla="*/ 1583574545 h 528"/>
              <a:gd name="T6" fmla="*/ 0 60000 65536"/>
              <a:gd name="T7" fmla="*/ 0 60000 65536"/>
              <a:gd name="T8" fmla="*/ 0 60000 65536"/>
            </a:gdLst>
            <a:ahLst/>
            <a:cxnLst>
              <a:cxn ang="T6">
                <a:pos x="T0" y="T1"/>
              </a:cxn>
              <a:cxn ang="T7">
                <a:pos x="T2" y="T3"/>
              </a:cxn>
              <a:cxn ang="T8">
                <a:pos x="T4" y="T5"/>
              </a:cxn>
            </a:cxnLst>
            <a:rect l="0" t="0" r="r" b="b"/>
            <a:pathLst>
              <a:path w="336" h="528">
                <a:moveTo>
                  <a:pt x="0" y="0"/>
                </a:moveTo>
                <a:lnTo>
                  <a:pt x="336" y="0"/>
                </a:lnTo>
                <a:lnTo>
                  <a:pt x="336" y="528"/>
                </a:lnTo>
              </a:path>
            </a:pathLst>
          </a:custGeom>
          <a:noFill/>
          <a:ln w="76200" cap="flat" cmpd="sng">
            <a:solidFill>
              <a:srgbClr val="99FF99"/>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4713" name="AutoShape 9"/>
          <p:cNvSpPr>
            <a:spLocks noChangeArrowheads="1"/>
          </p:cNvSpPr>
          <p:nvPr/>
        </p:nvSpPr>
        <p:spPr bwMode="auto">
          <a:xfrm>
            <a:off x="914400" y="2438400"/>
            <a:ext cx="381000" cy="381000"/>
          </a:xfrm>
          <a:prstGeom prst="star5">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09578" name="Rectangle 12"/>
          <p:cNvSpPr>
            <a:spLocks noChangeArrowheads="1"/>
          </p:cNvSpPr>
          <p:nvPr/>
        </p:nvSpPr>
        <p:spPr bwMode="auto">
          <a:xfrm>
            <a:off x="3886200" y="2819400"/>
            <a:ext cx="1905000" cy="6096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eaLnBrk="1" hangingPunct="1">
              <a:lnSpc>
                <a:spcPct val="90000"/>
              </a:lnSpc>
              <a:spcBef>
                <a:spcPct val="20000"/>
              </a:spcBef>
              <a:buClr>
                <a:schemeClr val="accent1"/>
              </a:buClr>
            </a:pPr>
            <a:endParaRPr lang="en-US"/>
          </a:p>
        </p:txBody>
      </p:sp>
      <p:sp>
        <p:nvSpPr>
          <p:cNvPr id="109579" name="Rectangle 13"/>
          <p:cNvSpPr>
            <a:spLocks noChangeArrowheads="1"/>
          </p:cNvSpPr>
          <p:nvPr/>
        </p:nvSpPr>
        <p:spPr bwMode="auto">
          <a:xfrm>
            <a:off x="1066800" y="2819400"/>
            <a:ext cx="2743200" cy="6096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eaLnBrk="1" hangingPunct="1">
              <a:lnSpc>
                <a:spcPct val="90000"/>
              </a:lnSpc>
              <a:spcBef>
                <a:spcPct val="20000"/>
              </a:spcBef>
              <a:buClr>
                <a:schemeClr val="accent1"/>
              </a:buCl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32" fill="hold" nodeType="clickEffect">
                                  <p:stCondLst>
                                    <p:cond delay="0"/>
                                  </p:stCondLst>
                                  <p:childTnLst>
                                    <p:set>
                                      <p:cBhvr>
                                        <p:cTn id="6" dur="1" fill="hold">
                                          <p:stCondLst>
                                            <p:cond delay="0"/>
                                          </p:stCondLst>
                                        </p:cTn>
                                        <p:tgtEl>
                                          <p:spTgt spid="1224713"/>
                                        </p:tgtEl>
                                        <p:attrNameLst>
                                          <p:attrName>style.visibility</p:attrName>
                                        </p:attrNameLst>
                                      </p:cBhvr>
                                      <p:to>
                                        <p:strVal val="visible"/>
                                      </p:to>
                                    </p:set>
                                    <p:anim calcmode="lin" valueType="num">
                                      <p:cBhvr>
                                        <p:cTn id="7" dur="500" fill="hold"/>
                                        <p:tgtEl>
                                          <p:spTgt spid="1224713"/>
                                        </p:tgtEl>
                                        <p:attrNameLst>
                                          <p:attrName>ppt_w</p:attrName>
                                        </p:attrNameLst>
                                      </p:cBhvr>
                                      <p:tavLst>
                                        <p:tav tm="0">
                                          <p:val>
                                            <p:strVal val="4*#ppt_w"/>
                                          </p:val>
                                        </p:tav>
                                        <p:tav tm="100000">
                                          <p:val>
                                            <p:strVal val="#ppt_w"/>
                                          </p:val>
                                        </p:tav>
                                      </p:tavLst>
                                    </p:anim>
                                    <p:anim calcmode="lin" valueType="num">
                                      <p:cBhvr>
                                        <p:cTn id="8" dur="500" fill="hold"/>
                                        <p:tgtEl>
                                          <p:spTgt spid="1224713"/>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A11DA1E1-5A5E-45EE-BD40-B4A73DF9A088}" type="slidenum">
              <a:rPr lang="en-US" smtClean="0"/>
              <a:pPr/>
              <a:t>114</a:t>
            </a:fld>
            <a:endParaRPr lang="en-US" smtClean="0"/>
          </a:p>
        </p:txBody>
      </p:sp>
      <p:sp>
        <p:nvSpPr>
          <p:cNvPr id="11059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10596" name="Rectangle 2"/>
          <p:cNvSpPr>
            <a:spLocks noGrp="1" noChangeArrowheads="1"/>
          </p:cNvSpPr>
          <p:nvPr>
            <p:ph type="title"/>
          </p:nvPr>
        </p:nvSpPr>
        <p:spPr/>
        <p:txBody>
          <a:bodyPr/>
          <a:lstStyle/>
          <a:p>
            <a:pPr eaLnBrk="1" hangingPunct="1"/>
            <a:r>
              <a:rPr lang="en-US" smtClean="0"/>
              <a:t>Relative Positioning</a:t>
            </a:r>
          </a:p>
        </p:txBody>
      </p:sp>
      <p:sp>
        <p:nvSpPr>
          <p:cNvPr id="110597" name="Rectangle 3"/>
          <p:cNvSpPr>
            <a:spLocks noGrp="1" noChangeArrowheads="1"/>
          </p:cNvSpPr>
          <p:nvPr>
            <p:ph type="body" idx="1"/>
          </p:nvPr>
        </p:nvSpPr>
        <p:spPr>
          <a:xfrm>
            <a:off x="685800" y="1752600"/>
            <a:ext cx="7772400" cy="5105400"/>
          </a:xfrm>
        </p:spPr>
        <p:txBody>
          <a:bodyPr/>
          <a:lstStyle/>
          <a:p>
            <a:pPr eaLnBrk="1" hangingPunct="1"/>
            <a:r>
              <a:rPr lang="en-US" i="1" smtClean="0">
                <a:solidFill>
                  <a:schemeClr val="accent1"/>
                </a:solidFill>
              </a:rPr>
              <a:t>Relative positioning:</a:t>
            </a:r>
            <a:r>
              <a:rPr lang="en-US" smtClean="0"/>
              <a:t> setting the precise location of an element from the location where the element </a:t>
            </a:r>
            <a:r>
              <a:rPr lang="en-US" i="1" smtClean="0"/>
              <a:t>would normally appear</a:t>
            </a:r>
            <a:r>
              <a:rPr lang="en-US" smtClean="0"/>
              <a:t> (based on where it occurs in the HTML) if it were not positioned. </a:t>
            </a:r>
          </a:p>
          <a:p>
            <a:pPr eaLnBrk="1" hangingPunct="1"/>
            <a:r>
              <a:rPr lang="en-US" smtClean="0"/>
              <a:t>The space originally designated for the element is preserved so that surrounding content does </a:t>
            </a:r>
            <a:r>
              <a:rPr lang="en-US" i="1" smtClean="0"/>
              <a:t>not</a:t>
            </a:r>
            <a:r>
              <a:rPr lang="en-US" smtClean="0"/>
              <a:t> cinch up around the vacated space.</a:t>
            </a:r>
            <a:br>
              <a:rPr lang="en-US" smtClean="0"/>
            </a:br>
            <a:endParaRPr lang="en-US" smtClean="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008EC350-1FB9-46C0-8B63-FA8DF2DBF019}" type="slidenum">
              <a:rPr lang="en-US" smtClean="0"/>
              <a:pPr/>
              <a:t>115</a:t>
            </a:fld>
            <a:endParaRPr lang="en-US" smtClean="0"/>
          </a:p>
        </p:txBody>
      </p:sp>
      <p:sp>
        <p:nvSpPr>
          <p:cNvPr id="11161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11620" name="Rectangle 2"/>
          <p:cNvSpPr>
            <a:spLocks noGrp="1" noChangeArrowheads="1"/>
          </p:cNvSpPr>
          <p:nvPr>
            <p:ph type="title"/>
          </p:nvPr>
        </p:nvSpPr>
        <p:spPr/>
        <p:txBody>
          <a:bodyPr/>
          <a:lstStyle/>
          <a:p>
            <a:pPr eaLnBrk="1" hangingPunct="1"/>
            <a:r>
              <a:rPr lang="en-US" smtClean="0"/>
              <a:t>Relative Positioning</a:t>
            </a:r>
          </a:p>
        </p:txBody>
      </p:sp>
      <p:sp>
        <p:nvSpPr>
          <p:cNvPr id="111621" name="Rectangle 3"/>
          <p:cNvSpPr>
            <a:spLocks noGrp="1" noChangeArrowheads="1"/>
          </p:cNvSpPr>
          <p:nvPr>
            <p:ph type="body" idx="1"/>
          </p:nvPr>
        </p:nvSpPr>
        <p:spPr>
          <a:xfrm>
            <a:off x="685800" y="1752600"/>
            <a:ext cx="7924800" cy="1066800"/>
          </a:xfrm>
        </p:spPr>
        <p:txBody>
          <a:bodyPr/>
          <a:lstStyle/>
          <a:p>
            <a:pPr eaLnBrk="1" hangingPunct="1"/>
            <a:r>
              <a:rPr lang="en-US" smtClean="0"/>
              <a:t>Relative positioning on “seven” to move it down and to the right:	</a:t>
            </a:r>
          </a:p>
        </p:txBody>
      </p:sp>
      <p:sp>
        <p:nvSpPr>
          <p:cNvPr id="111622" name="Rectangle 4"/>
          <p:cNvSpPr>
            <a:spLocks noChangeArrowheads="1"/>
          </p:cNvSpPr>
          <p:nvPr/>
        </p:nvSpPr>
        <p:spPr bwMode="auto">
          <a:xfrm>
            <a:off x="1143000" y="3124200"/>
            <a:ext cx="7010400" cy="20574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eaLnBrk="1" hangingPunct="1">
              <a:lnSpc>
                <a:spcPct val="130000"/>
              </a:lnSpc>
              <a:spcBef>
                <a:spcPct val="20000"/>
              </a:spcBef>
              <a:buClr>
                <a:schemeClr val="accent1"/>
              </a:buClr>
            </a:pPr>
            <a:r>
              <a:rPr lang="en-US" sz="3200">
                <a:latin typeface="Tahoma" charset="0"/>
              </a:rPr>
              <a:t>Four score and              years ago,</a:t>
            </a:r>
          </a:p>
          <a:p>
            <a:pPr algn="l"/>
            <a:endParaRPr lang="en-US"/>
          </a:p>
        </p:txBody>
      </p:sp>
      <p:sp>
        <p:nvSpPr>
          <p:cNvPr id="111623" name="AutoShape 5"/>
          <p:cNvSpPr>
            <a:spLocks noChangeArrowheads="1"/>
          </p:cNvSpPr>
          <p:nvPr/>
        </p:nvSpPr>
        <p:spPr bwMode="auto">
          <a:xfrm>
            <a:off x="2743200" y="5791200"/>
            <a:ext cx="3429000" cy="838200"/>
          </a:xfrm>
          <a:prstGeom prst="wedgeRoundRectCallout">
            <a:avLst>
              <a:gd name="adj1" fmla="val -35741"/>
              <a:gd name="adj2" fmla="val -120833"/>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Container</a:t>
            </a:r>
          </a:p>
        </p:txBody>
      </p:sp>
      <p:grpSp>
        <p:nvGrpSpPr>
          <p:cNvPr id="1232909" name="Group 13"/>
          <p:cNvGrpSpPr>
            <a:grpSpLocks/>
          </p:cNvGrpSpPr>
          <p:nvPr/>
        </p:nvGrpSpPr>
        <p:grpSpPr bwMode="auto">
          <a:xfrm>
            <a:off x="3733800" y="2971800"/>
            <a:ext cx="2286000" cy="1752600"/>
            <a:chOff x="2352" y="1824"/>
            <a:chExt cx="1440" cy="1104"/>
          </a:xfrm>
        </p:grpSpPr>
        <p:sp>
          <p:nvSpPr>
            <p:cNvPr id="111627" name="Rectangle 6"/>
            <p:cNvSpPr>
              <a:spLocks noChangeArrowheads="1"/>
            </p:cNvSpPr>
            <p:nvPr/>
          </p:nvSpPr>
          <p:spPr bwMode="auto">
            <a:xfrm>
              <a:off x="2880" y="2544"/>
              <a:ext cx="912" cy="384"/>
            </a:xfrm>
            <a:prstGeom prst="rect">
              <a:avLst/>
            </a:prstGeom>
            <a:noFill/>
            <a:ln w="38100" cap="rnd">
              <a:solidFill>
                <a:srgbClr val="99FF99"/>
              </a:solidFill>
              <a:prstDash val="sysDot"/>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eaLnBrk="1" hangingPunct="1">
                <a:lnSpc>
                  <a:spcPct val="90000"/>
                </a:lnSpc>
                <a:spcBef>
                  <a:spcPct val="20000"/>
                </a:spcBef>
                <a:buClr>
                  <a:schemeClr val="accent1"/>
                </a:buClr>
              </a:pPr>
              <a:r>
                <a:rPr lang="en-US" sz="3200" dirty="0">
                  <a:solidFill>
                    <a:srgbClr val="99FF99"/>
                  </a:solidFill>
                  <a:latin typeface="Tahoma" charset="0"/>
                </a:rPr>
                <a:t>seven</a:t>
              </a:r>
              <a:endParaRPr lang="en-US" dirty="0">
                <a:solidFill>
                  <a:srgbClr val="99FF99"/>
                </a:solidFill>
              </a:endParaRPr>
            </a:p>
          </p:txBody>
        </p:sp>
        <p:grpSp>
          <p:nvGrpSpPr>
            <p:cNvPr id="111628" name="Group 7"/>
            <p:cNvGrpSpPr>
              <a:grpSpLocks/>
            </p:cNvGrpSpPr>
            <p:nvPr/>
          </p:nvGrpSpPr>
          <p:grpSpPr bwMode="auto">
            <a:xfrm>
              <a:off x="2352" y="1824"/>
              <a:ext cx="528" cy="720"/>
              <a:chOff x="2352" y="1824"/>
              <a:chExt cx="528" cy="720"/>
            </a:xfrm>
          </p:grpSpPr>
          <p:sp>
            <p:nvSpPr>
              <p:cNvPr id="111629" name="Freeform 8"/>
              <p:cNvSpPr>
                <a:spLocks/>
              </p:cNvSpPr>
              <p:nvPr/>
            </p:nvSpPr>
            <p:spPr bwMode="auto">
              <a:xfrm>
                <a:off x="2496" y="2016"/>
                <a:ext cx="384" cy="528"/>
              </a:xfrm>
              <a:custGeom>
                <a:avLst/>
                <a:gdLst>
                  <a:gd name="T0" fmla="*/ 0 w 384"/>
                  <a:gd name="T1" fmla="*/ 0 h 528"/>
                  <a:gd name="T2" fmla="*/ 0 w 384"/>
                  <a:gd name="T3" fmla="*/ 528 h 528"/>
                  <a:gd name="T4" fmla="*/ 384 w 384"/>
                  <a:gd name="T5" fmla="*/ 528 h 528"/>
                  <a:gd name="T6" fmla="*/ 0 60000 65536"/>
                  <a:gd name="T7" fmla="*/ 0 60000 65536"/>
                  <a:gd name="T8" fmla="*/ 0 60000 65536"/>
                </a:gdLst>
                <a:ahLst/>
                <a:cxnLst>
                  <a:cxn ang="T6">
                    <a:pos x="T0" y="T1"/>
                  </a:cxn>
                  <a:cxn ang="T7">
                    <a:pos x="T2" y="T3"/>
                  </a:cxn>
                  <a:cxn ang="T8">
                    <a:pos x="T4" y="T5"/>
                  </a:cxn>
                </a:cxnLst>
                <a:rect l="0" t="0" r="r" b="b"/>
                <a:pathLst>
                  <a:path w="384" h="528">
                    <a:moveTo>
                      <a:pt x="0" y="0"/>
                    </a:moveTo>
                    <a:lnTo>
                      <a:pt x="0" y="528"/>
                    </a:lnTo>
                    <a:lnTo>
                      <a:pt x="384" y="528"/>
                    </a:lnTo>
                  </a:path>
                </a:pathLst>
              </a:custGeom>
              <a:noFill/>
              <a:ln w="76200" cap="flat" cmpd="sng">
                <a:solidFill>
                  <a:srgbClr val="99FF99"/>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630" name="Freeform 9"/>
              <p:cNvSpPr>
                <a:spLocks/>
              </p:cNvSpPr>
              <p:nvPr/>
            </p:nvSpPr>
            <p:spPr bwMode="auto">
              <a:xfrm>
                <a:off x="2544" y="2016"/>
                <a:ext cx="336" cy="528"/>
              </a:xfrm>
              <a:custGeom>
                <a:avLst/>
                <a:gdLst>
                  <a:gd name="T0" fmla="*/ 0 w 336"/>
                  <a:gd name="T1" fmla="*/ 0 h 528"/>
                  <a:gd name="T2" fmla="*/ 336 w 336"/>
                  <a:gd name="T3" fmla="*/ 0 h 528"/>
                  <a:gd name="T4" fmla="*/ 336 w 336"/>
                  <a:gd name="T5" fmla="*/ 528 h 528"/>
                  <a:gd name="T6" fmla="*/ 0 60000 65536"/>
                  <a:gd name="T7" fmla="*/ 0 60000 65536"/>
                  <a:gd name="T8" fmla="*/ 0 60000 65536"/>
                </a:gdLst>
                <a:ahLst/>
                <a:cxnLst>
                  <a:cxn ang="T6">
                    <a:pos x="T0" y="T1"/>
                  </a:cxn>
                  <a:cxn ang="T7">
                    <a:pos x="T2" y="T3"/>
                  </a:cxn>
                  <a:cxn ang="T8">
                    <a:pos x="T4" y="T5"/>
                  </a:cxn>
                </a:cxnLst>
                <a:rect l="0" t="0" r="r" b="b"/>
                <a:pathLst>
                  <a:path w="336" h="528">
                    <a:moveTo>
                      <a:pt x="0" y="0"/>
                    </a:moveTo>
                    <a:lnTo>
                      <a:pt x="336" y="0"/>
                    </a:lnTo>
                    <a:lnTo>
                      <a:pt x="336" y="528"/>
                    </a:lnTo>
                  </a:path>
                </a:pathLst>
              </a:custGeom>
              <a:noFill/>
              <a:ln w="76200" cap="flat" cmpd="sng">
                <a:solidFill>
                  <a:srgbClr val="99FF99"/>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906" name="AutoShape 10"/>
              <p:cNvSpPr>
                <a:spLocks noChangeArrowheads="1"/>
              </p:cNvSpPr>
              <p:nvPr/>
            </p:nvSpPr>
            <p:spPr bwMode="auto">
              <a:xfrm>
                <a:off x="2352" y="1824"/>
                <a:ext cx="240" cy="240"/>
              </a:xfrm>
              <a:prstGeom prst="star5">
                <a:avLst/>
              </a:prstGeom>
              <a:noFill/>
              <a:ln w="12700">
                <a:solidFill>
                  <a:srgbClr val="99FF99"/>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grpSp>
      </p:grpSp>
      <p:sp>
        <p:nvSpPr>
          <p:cNvPr id="111625" name="Rectangle 11"/>
          <p:cNvSpPr>
            <a:spLocks noChangeArrowheads="1"/>
          </p:cNvSpPr>
          <p:nvPr/>
        </p:nvSpPr>
        <p:spPr bwMode="auto">
          <a:xfrm>
            <a:off x="5638800" y="3276600"/>
            <a:ext cx="1905000" cy="6096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eaLnBrk="1" hangingPunct="1">
              <a:lnSpc>
                <a:spcPct val="90000"/>
              </a:lnSpc>
              <a:spcBef>
                <a:spcPct val="20000"/>
              </a:spcBef>
              <a:buClr>
                <a:schemeClr val="accent1"/>
              </a:buClr>
            </a:pPr>
            <a:endParaRPr lang="en-US"/>
          </a:p>
        </p:txBody>
      </p:sp>
      <p:sp>
        <p:nvSpPr>
          <p:cNvPr id="111626" name="Rectangle 12"/>
          <p:cNvSpPr>
            <a:spLocks noChangeArrowheads="1"/>
          </p:cNvSpPr>
          <p:nvPr/>
        </p:nvSpPr>
        <p:spPr bwMode="auto">
          <a:xfrm>
            <a:off x="1219200" y="3276600"/>
            <a:ext cx="2743200" cy="6096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eaLnBrk="1" hangingPunct="1">
              <a:lnSpc>
                <a:spcPct val="90000"/>
              </a:lnSpc>
              <a:spcBef>
                <a:spcPct val="20000"/>
              </a:spcBef>
              <a:buClr>
                <a:schemeClr val="accent1"/>
              </a:buCl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 fill="hold" nodeType="clickEffect">
                                  <p:stCondLst>
                                    <p:cond delay="0"/>
                                  </p:stCondLst>
                                  <p:childTnLst>
                                    <p:set>
                                      <p:cBhvr>
                                        <p:cTn id="6" dur="1" fill="hold">
                                          <p:stCondLst>
                                            <p:cond delay="0"/>
                                          </p:stCondLst>
                                        </p:cTn>
                                        <p:tgtEl>
                                          <p:spTgt spid="1232909"/>
                                        </p:tgtEl>
                                        <p:attrNameLst>
                                          <p:attrName>style.visibility</p:attrName>
                                        </p:attrNameLst>
                                      </p:cBhvr>
                                      <p:to>
                                        <p:strVal val="visible"/>
                                      </p:to>
                                    </p:set>
                                    <p:anim calcmode="lin" valueType="num">
                                      <p:cBhvr>
                                        <p:cTn id="7" dur="500" fill="hold"/>
                                        <p:tgtEl>
                                          <p:spTgt spid="1232909"/>
                                        </p:tgtEl>
                                        <p:attrNameLst>
                                          <p:attrName>ppt_x</p:attrName>
                                        </p:attrNameLst>
                                      </p:cBhvr>
                                      <p:tavLst>
                                        <p:tav tm="0">
                                          <p:val>
                                            <p:strVal val="#ppt_x"/>
                                          </p:val>
                                        </p:tav>
                                        <p:tav tm="100000">
                                          <p:val>
                                            <p:strVal val="#ppt_x"/>
                                          </p:val>
                                        </p:tav>
                                      </p:tavLst>
                                    </p:anim>
                                    <p:anim calcmode="lin" valueType="num">
                                      <p:cBhvr>
                                        <p:cTn id="8" dur="500" fill="hold"/>
                                        <p:tgtEl>
                                          <p:spTgt spid="1232909"/>
                                        </p:tgtEl>
                                        <p:attrNameLst>
                                          <p:attrName>ppt_y</p:attrName>
                                        </p:attrNameLst>
                                      </p:cBhvr>
                                      <p:tavLst>
                                        <p:tav tm="0">
                                          <p:val>
                                            <p:strVal val="#ppt_y-#ppt_h/2"/>
                                          </p:val>
                                        </p:tav>
                                        <p:tav tm="100000">
                                          <p:val>
                                            <p:strVal val="#ppt_y"/>
                                          </p:val>
                                        </p:tav>
                                      </p:tavLst>
                                    </p:anim>
                                    <p:anim calcmode="lin" valueType="num">
                                      <p:cBhvr>
                                        <p:cTn id="9" dur="500" fill="hold"/>
                                        <p:tgtEl>
                                          <p:spTgt spid="1232909"/>
                                        </p:tgtEl>
                                        <p:attrNameLst>
                                          <p:attrName>ppt_w</p:attrName>
                                        </p:attrNameLst>
                                      </p:cBhvr>
                                      <p:tavLst>
                                        <p:tav tm="0">
                                          <p:val>
                                            <p:strVal val="#ppt_w"/>
                                          </p:val>
                                        </p:tav>
                                        <p:tav tm="100000">
                                          <p:val>
                                            <p:strVal val="#ppt_w"/>
                                          </p:val>
                                        </p:tav>
                                      </p:tavLst>
                                    </p:anim>
                                    <p:anim calcmode="lin" valueType="num">
                                      <p:cBhvr>
                                        <p:cTn id="10" dur="500" fill="hold"/>
                                        <p:tgtEl>
                                          <p:spTgt spid="123290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2BC3DD48-3BFE-4AA3-A627-C1856E88C529}" type="slidenum">
              <a:rPr lang="en-US" smtClean="0"/>
              <a:pPr/>
              <a:t>116</a:t>
            </a:fld>
            <a:endParaRPr lang="en-US" smtClean="0"/>
          </a:p>
        </p:txBody>
      </p:sp>
      <p:sp>
        <p:nvSpPr>
          <p:cNvPr id="11264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12644" name="Rectangle 2"/>
          <p:cNvSpPr>
            <a:spLocks noGrp="1" noChangeArrowheads="1"/>
          </p:cNvSpPr>
          <p:nvPr>
            <p:ph type="title"/>
          </p:nvPr>
        </p:nvSpPr>
        <p:spPr/>
        <p:txBody>
          <a:bodyPr/>
          <a:lstStyle/>
          <a:p>
            <a:pPr eaLnBrk="1" hangingPunct="1"/>
            <a:r>
              <a:rPr lang="en-US" smtClean="0"/>
              <a:t>Relative Positioning</a:t>
            </a:r>
          </a:p>
        </p:txBody>
      </p:sp>
      <p:sp>
        <p:nvSpPr>
          <p:cNvPr id="112645" name="Rectangle 3"/>
          <p:cNvSpPr>
            <a:spLocks noGrp="1" noChangeArrowheads="1"/>
          </p:cNvSpPr>
          <p:nvPr>
            <p:ph type="body" idx="1"/>
          </p:nvPr>
        </p:nvSpPr>
        <p:spPr/>
        <p:txBody>
          <a:bodyPr/>
          <a:lstStyle/>
          <a:p>
            <a:pPr eaLnBrk="1" hangingPunct="1"/>
            <a:r>
              <a:rPr lang="en-US" smtClean="0"/>
              <a:t>To reiterate, the starting point is where the item would have been otherwise, and space left vacant is not filled by the content that follows.</a:t>
            </a:r>
          </a:p>
          <a:p>
            <a:pPr eaLnBrk="1" hangingPunct="1"/>
            <a:r>
              <a:rPr lang="en-US" smtClean="0"/>
              <a:t>So, it </a:t>
            </a:r>
            <a:r>
              <a:rPr lang="en-US" i="1" smtClean="0"/>
              <a:t>is</a:t>
            </a:r>
            <a:r>
              <a:rPr lang="en-US" smtClean="0"/>
              <a:t> important where it occurs in the HTML.</a:t>
            </a: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FA5DD2A1-1EBD-44D9-80BA-E55BFBD503F2}" type="slidenum">
              <a:rPr lang="en-US" smtClean="0"/>
              <a:pPr/>
              <a:t>117</a:t>
            </a:fld>
            <a:endParaRPr lang="en-US" smtClean="0"/>
          </a:p>
        </p:txBody>
      </p:sp>
      <p:sp>
        <p:nvSpPr>
          <p:cNvPr id="11366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13668" name="Rectangle 2"/>
          <p:cNvSpPr>
            <a:spLocks noGrp="1" noChangeArrowheads="1"/>
          </p:cNvSpPr>
          <p:nvPr>
            <p:ph type="title"/>
          </p:nvPr>
        </p:nvSpPr>
        <p:spPr/>
        <p:txBody>
          <a:bodyPr/>
          <a:lstStyle/>
          <a:p>
            <a:pPr eaLnBrk="1" hangingPunct="1"/>
            <a:r>
              <a:rPr lang="en-US" smtClean="0"/>
              <a:t>Using Dynamic Positioning</a:t>
            </a:r>
          </a:p>
        </p:txBody>
      </p:sp>
      <p:sp>
        <p:nvSpPr>
          <p:cNvPr id="113669" name="Rectangle 3"/>
          <p:cNvSpPr>
            <a:spLocks noGrp="1" noChangeArrowheads="1"/>
          </p:cNvSpPr>
          <p:nvPr>
            <p:ph type="body" idx="1"/>
          </p:nvPr>
        </p:nvSpPr>
        <p:spPr/>
        <p:txBody>
          <a:bodyPr/>
          <a:lstStyle/>
          <a:p>
            <a:pPr eaLnBrk="1" hangingPunct="1"/>
            <a:r>
              <a:rPr lang="en-US" dirty="0" smtClean="0"/>
              <a:t>Use </a:t>
            </a:r>
            <a:r>
              <a:rPr lang="en-US" dirty="0" smtClean="0">
                <a:solidFill>
                  <a:srgbClr val="99FF99"/>
                </a:solidFill>
              </a:rPr>
              <a:t>&lt;span&gt;</a:t>
            </a:r>
            <a:r>
              <a:rPr lang="en-US" dirty="0" smtClean="0"/>
              <a:t> and </a:t>
            </a:r>
            <a:r>
              <a:rPr lang="en-US" dirty="0" smtClean="0">
                <a:solidFill>
                  <a:srgbClr val="99FF99"/>
                </a:solidFill>
              </a:rPr>
              <a:t>&lt;div&gt;</a:t>
            </a:r>
            <a:r>
              <a:rPr lang="en-US" dirty="0" smtClean="0"/>
              <a:t> to establish containers if the appropriate container isn’t already present.</a:t>
            </a:r>
          </a:p>
          <a:p>
            <a:pPr eaLnBrk="1" hangingPunct="1"/>
            <a:r>
              <a:rPr lang="en-US" dirty="0" smtClean="0"/>
              <a:t>Objects can be nested infinitely…</a:t>
            </a:r>
          </a:p>
        </p:txBody>
      </p:sp>
      <p:grpSp>
        <p:nvGrpSpPr>
          <p:cNvPr id="1229840" name="Group 16"/>
          <p:cNvGrpSpPr>
            <a:grpSpLocks/>
          </p:cNvGrpSpPr>
          <p:nvPr/>
        </p:nvGrpSpPr>
        <p:grpSpPr bwMode="auto">
          <a:xfrm>
            <a:off x="990600" y="4038600"/>
            <a:ext cx="7162800" cy="2286000"/>
            <a:chOff x="624" y="2544"/>
            <a:chExt cx="4512" cy="1440"/>
          </a:xfrm>
        </p:grpSpPr>
        <p:grpSp>
          <p:nvGrpSpPr>
            <p:cNvPr id="113671" name="Group 14"/>
            <p:cNvGrpSpPr>
              <a:grpSpLocks/>
            </p:cNvGrpSpPr>
            <p:nvPr/>
          </p:nvGrpSpPr>
          <p:grpSpPr bwMode="auto">
            <a:xfrm>
              <a:off x="624" y="2544"/>
              <a:ext cx="4512" cy="1440"/>
              <a:chOff x="624" y="1536"/>
              <a:chExt cx="4512" cy="1440"/>
            </a:xfrm>
          </p:grpSpPr>
          <p:sp>
            <p:nvSpPr>
              <p:cNvPr id="113677" name="Rectangle 4"/>
              <p:cNvSpPr>
                <a:spLocks noChangeArrowheads="1"/>
              </p:cNvSpPr>
              <p:nvPr/>
            </p:nvSpPr>
            <p:spPr bwMode="auto">
              <a:xfrm>
                <a:off x="720" y="1680"/>
                <a:ext cx="4416" cy="1296"/>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eaLnBrk="1" hangingPunct="1">
                  <a:lnSpc>
                    <a:spcPct val="90000"/>
                  </a:lnSpc>
                  <a:spcBef>
                    <a:spcPct val="20000"/>
                  </a:spcBef>
                  <a:buClr>
                    <a:schemeClr val="accent1"/>
                  </a:buClr>
                </a:pPr>
                <a:r>
                  <a:rPr lang="en-US" sz="3200">
                    <a:latin typeface="Tahoma" charset="0"/>
                  </a:rPr>
                  <a:t>Four score and years ago,</a:t>
                </a:r>
              </a:p>
              <a:p>
                <a:pPr algn="l"/>
                <a:endParaRPr lang="en-US"/>
              </a:p>
            </p:txBody>
          </p:sp>
          <p:sp>
            <p:nvSpPr>
              <p:cNvPr id="113678" name="Rectangle 5"/>
              <p:cNvSpPr>
                <a:spLocks noChangeArrowheads="1"/>
              </p:cNvSpPr>
              <p:nvPr/>
            </p:nvSpPr>
            <p:spPr bwMode="auto">
              <a:xfrm>
                <a:off x="2880" y="2256"/>
                <a:ext cx="1632" cy="624"/>
              </a:xfrm>
              <a:prstGeom prst="rect">
                <a:avLst/>
              </a:prstGeom>
              <a:noFill/>
              <a:ln w="38100" cap="rnd">
                <a:solidFill>
                  <a:srgbClr val="99FF99"/>
                </a:solidFill>
                <a:prstDash val="sysDot"/>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eaLnBrk="1" hangingPunct="1">
                  <a:lnSpc>
                    <a:spcPct val="90000"/>
                  </a:lnSpc>
                  <a:spcBef>
                    <a:spcPct val="20000"/>
                  </a:spcBef>
                  <a:buClr>
                    <a:schemeClr val="accent1"/>
                  </a:buClr>
                </a:pPr>
                <a:r>
                  <a:rPr lang="en-US" sz="3200">
                    <a:latin typeface="Tahoma" charset="0"/>
                  </a:rPr>
                  <a:t>sevn</a:t>
                </a:r>
                <a:endParaRPr lang="en-US"/>
              </a:p>
            </p:txBody>
          </p:sp>
          <p:sp>
            <p:nvSpPr>
              <p:cNvPr id="113679" name="Freeform 6"/>
              <p:cNvSpPr>
                <a:spLocks/>
              </p:cNvSpPr>
              <p:nvPr/>
            </p:nvSpPr>
            <p:spPr bwMode="auto">
              <a:xfrm>
                <a:off x="720" y="1680"/>
                <a:ext cx="2160" cy="576"/>
              </a:xfrm>
              <a:custGeom>
                <a:avLst/>
                <a:gdLst>
                  <a:gd name="T0" fmla="*/ 0 w 384"/>
                  <a:gd name="T1" fmla="*/ 0 h 528"/>
                  <a:gd name="T2" fmla="*/ 0 w 384"/>
                  <a:gd name="T3" fmla="*/ 628 h 528"/>
                  <a:gd name="T4" fmla="*/ 12150 w 384"/>
                  <a:gd name="T5" fmla="*/ 628 h 528"/>
                  <a:gd name="T6" fmla="*/ 0 60000 65536"/>
                  <a:gd name="T7" fmla="*/ 0 60000 65536"/>
                  <a:gd name="T8" fmla="*/ 0 60000 65536"/>
                </a:gdLst>
                <a:ahLst/>
                <a:cxnLst>
                  <a:cxn ang="T6">
                    <a:pos x="T0" y="T1"/>
                  </a:cxn>
                  <a:cxn ang="T7">
                    <a:pos x="T2" y="T3"/>
                  </a:cxn>
                  <a:cxn ang="T8">
                    <a:pos x="T4" y="T5"/>
                  </a:cxn>
                </a:cxnLst>
                <a:rect l="0" t="0" r="r" b="b"/>
                <a:pathLst>
                  <a:path w="384" h="528">
                    <a:moveTo>
                      <a:pt x="0" y="0"/>
                    </a:moveTo>
                    <a:lnTo>
                      <a:pt x="0" y="528"/>
                    </a:lnTo>
                    <a:lnTo>
                      <a:pt x="384" y="528"/>
                    </a:lnTo>
                  </a:path>
                </a:pathLst>
              </a:custGeom>
              <a:noFill/>
              <a:ln w="76200" cap="flat" cmpd="sng">
                <a:solidFill>
                  <a:srgbClr val="99FF99"/>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680" name="Freeform 7"/>
              <p:cNvSpPr>
                <a:spLocks/>
              </p:cNvSpPr>
              <p:nvPr/>
            </p:nvSpPr>
            <p:spPr bwMode="auto">
              <a:xfrm>
                <a:off x="720" y="1680"/>
                <a:ext cx="2160" cy="576"/>
              </a:xfrm>
              <a:custGeom>
                <a:avLst/>
                <a:gdLst>
                  <a:gd name="T0" fmla="*/ 0 w 336"/>
                  <a:gd name="T1" fmla="*/ 0 h 528"/>
                  <a:gd name="T2" fmla="*/ 13886 w 336"/>
                  <a:gd name="T3" fmla="*/ 0 h 528"/>
                  <a:gd name="T4" fmla="*/ 13886 w 336"/>
                  <a:gd name="T5" fmla="*/ 628 h 528"/>
                  <a:gd name="T6" fmla="*/ 0 60000 65536"/>
                  <a:gd name="T7" fmla="*/ 0 60000 65536"/>
                  <a:gd name="T8" fmla="*/ 0 60000 65536"/>
                </a:gdLst>
                <a:ahLst/>
                <a:cxnLst>
                  <a:cxn ang="T6">
                    <a:pos x="T0" y="T1"/>
                  </a:cxn>
                  <a:cxn ang="T7">
                    <a:pos x="T2" y="T3"/>
                  </a:cxn>
                  <a:cxn ang="T8">
                    <a:pos x="T4" y="T5"/>
                  </a:cxn>
                </a:cxnLst>
                <a:rect l="0" t="0" r="r" b="b"/>
                <a:pathLst>
                  <a:path w="336" h="528">
                    <a:moveTo>
                      <a:pt x="0" y="0"/>
                    </a:moveTo>
                    <a:lnTo>
                      <a:pt x="336" y="0"/>
                    </a:lnTo>
                    <a:lnTo>
                      <a:pt x="336" y="528"/>
                    </a:lnTo>
                  </a:path>
                </a:pathLst>
              </a:custGeom>
              <a:noFill/>
              <a:ln w="76200" cap="flat" cmpd="sng">
                <a:solidFill>
                  <a:srgbClr val="99FF99"/>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832" name="AutoShape 8"/>
              <p:cNvSpPr>
                <a:spLocks noChangeArrowheads="1"/>
              </p:cNvSpPr>
              <p:nvPr/>
            </p:nvSpPr>
            <p:spPr bwMode="auto">
              <a:xfrm>
                <a:off x="624" y="1536"/>
                <a:ext cx="240" cy="240"/>
              </a:xfrm>
              <a:prstGeom prst="star5">
                <a:avLst/>
              </a:prstGeom>
              <a:noFill/>
              <a:ln w="12700">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grpSp>
        <p:grpSp>
          <p:nvGrpSpPr>
            <p:cNvPr id="113672" name="Group 15"/>
            <p:cNvGrpSpPr>
              <a:grpSpLocks/>
            </p:cNvGrpSpPr>
            <p:nvPr/>
          </p:nvGrpSpPr>
          <p:grpSpPr bwMode="auto">
            <a:xfrm>
              <a:off x="2784" y="3120"/>
              <a:ext cx="1392" cy="768"/>
              <a:chOff x="2784" y="2112"/>
              <a:chExt cx="1392" cy="768"/>
            </a:xfrm>
          </p:grpSpPr>
          <p:sp>
            <p:nvSpPr>
              <p:cNvPr id="113673" name="Rectangle 10"/>
              <p:cNvSpPr>
                <a:spLocks noChangeArrowheads="1"/>
              </p:cNvSpPr>
              <p:nvPr/>
            </p:nvSpPr>
            <p:spPr bwMode="auto">
              <a:xfrm>
                <a:off x="3744" y="2640"/>
                <a:ext cx="432" cy="240"/>
              </a:xfrm>
              <a:prstGeom prst="rect">
                <a:avLst/>
              </a:prstGeom>
              <a:noFill/>
              <a:ln w="38100" cap="rnd">
                <a:solidFill>
                  <a:srgbClr val="99FF99"/>
                </a:solidFill>
                <a:prstDash val="sysDot"/>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r>
                  <a:rPr lang="en-US" sz="3200">
                    <a:solidFill>
                      <a:srgbClr val="99FF99"/>
                    </a:solidFill>
                    <a:latin typeface="Tahoma" charset="0"/>
                  </a:rPr>
                  <a:t>e</a:t>
                </a:r>
              </a:p>
            </p:txBody>
          </p:sp>
          <p:sp>
            <p:nvSpPr>
              <p:cNvPr id="113674" name="Freeform 12"/>
              <p:cNvSpPr>
                <a:spLocks/>
              </p:cNvSpPr>
              <p:nvPr/>
            </p:nvSpPr>
            <p:spPr bwMode="auto">
              <a:xfrm>
                <a:off x="2880" y="2256"/>
                <a:ext cx="816" cy="384"/>
              </a:xfrm>
              <a:custGeom>
                <a:avLst/>
                <a:gdLst>
                  <a:gd name="T0" fmla="*/ 0 w 384"/>
                  <a:gd name="T1" fmla="*/ 0 h 528"/>
                  <a:gd name="T2" fmla="*/ 0 w 384"/>
                  <a:gd name="T3" fmla="*/ 279 h 528"/>
                  <a:gd name="T4" fmla="*/ 1734 w 384"/>
                  <a:gd name="T5" fmla="*/ 279 h 528"/>
                  <a:gd name="T6" fmla="*/ 0 60000 65536"/>
                  <a:gd name="T7" fmla="*/ 0 60000 65536"/>
                  <a:gd name="T8" fmla="*/ 0 60000 65536"/>
                </a:gdLst>
                <a:ahLst/>
                <a:cxnLst>
                  <a:cxn ang="T6">
                    <a:pos x="T0" y="T1"/>
                  </a:cxn>
                  <a:cxn ang="T7">
                    <a:pos x="T2" y="T3"/>
                  </a:cxn>
                  <a:cxn ang="T8">
                    <a:pos x="T4" y="T5"/>
                  </a:cxn>
                </a:cxnLst>
                <a:rect l="0" t="0" r="r" b="b"/>
                <a:pathLst>
                  <a:path w="384" h="528">
                    <a:moveTo>
                      <a:pt x="0" y="0"/>
                    </a:moveTo>
                    <a:lnTo>
                      <a:pt x="0" y="528"/>
                    </a:lnTo>
                    <a:lnTo>
                      <a:pt x="384" y="528"/>
                    </a:lnTo>
                  </a:path>
                </a:pathLst>
              </a:custGeom>
              <a:noFill/>
              <a:ln w="76200" cap="flat" cmpd="sng">
                <a:solidFill>
                  <a:srgbClr val="99FF99"/>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675" name="Freeform 13"/>
              <p:cNvSpPr>
                <a:spLocks/>
              </p:cNvSpPr>
              <p:nvPr/>
            </p:nvSpPr>
            <p:spPr bwMode="auto">
              <a:xfrm>
                <a:off x="2880" y="2256"/>
                <a:ext cx="864" cy="384"/>
              </a:xfrm>
              <a:custGeom>
                <a:avLst/>
                <a:gdLst>
                  <a:gd name="T0" fmla="*/ 0 w 336"/>
                  <a:gd name="T1" fmla="*/ 0 h 528"/>
                  <a:gd name="T2" fmla="*/ 2222 w 336"/>
                  <a:gd name="T3" fmla="*/ 0 h 528"/>
                  <a:gd name="T4" fmla="*/ 2222 w 336"/>
                  <a:gd name="T5" fmla="*/ 279 h 528"/>
                  <a:gd name="T6" fmla="*/ 0 60000 65536"/>
                  <a:gd name="T7" fmla="*/ 0 60000 65536"/>
                  <a:gd name="T8" fmla="*/ 0 60000 65536"/>
                </a:gdLst>
                <a:ahLst/>
                <a:cxnLst>
                  <a:cxn ang="T6">
                    <a:pos x="T0" y="T1"/>
                  </a:cxn>
                  <a:cxn ang="T7">
                    <a:pos x="T2" y="T3"/>
                  </a:cxn>
                  <a:cxn ang="T8">
                    <a:pos x="T4" y="T5"/>
                  </a:cxn>
                </a:cxnLst>
                <a:rect l="0" t="0" r="r" b="b"/>
                <a:pathLst>
                  <a:path w="336" h="528">
                    <a:moveTo>
                      <a:pt x="0" y="0"/>
                    </a:moveTo>
                    <a:lnTo>
                      <a:pt x="336" y="0"/>
                    </a:lnTo>
                    <a:lnTo>
                      <a:pt x="336" y="528"/>
                    </a:lnTo>
                  </a:path>
                </a:pathLst>
              </a:custGeom>
              <a:noFill/>
              <a:ln w="76200" cap="flat" cmpd="sng">
                <a:solidFill>
                  <a:srgbClr val="99FF99"/>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835" name="AutoShape 11"/>
              <p:cNvSpPr>
                <a:spLocks noChangeArrowheads="1"/>
              </p:cNvSpPr>
              <p:nvPr/>
            </p:nvSpPr>
            <p:spPr bwMode="auto">
              <a:xfrm>
                <a:off x="2784" y="2112"/>
                <a:ext cx="240" cy="240"/>
              </a:xfrm>
              <a:prstGeom prst="star5">
                <a:avLst/>
              </a:prstGeom>
              <a:noFill/>
              <a:ln w="12700">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nodeType="clickEffect">
                                  <p:stCondLst>
                                    <p:cond delay="0"/>
                                  </p:stCondLst>
                                  <p:childTnLst>
                                    <p:set>
                                      <p:cBhvr>
                                        <p:cTn id="6" dur="1" fill="hold">
                                          <p:stCondLst>
                                            <p:cond delay="0"/>
                                          </p:stCondLst>
                                        </p:cTn>
                                        <p:tgtEl>
                                          <p:spTgt spid="1229840"/>
                                        </p:tgtEl>
                                        <p:attrNameLst>
                                          <p:attrName>style.visibility</p:attrName>
                                        </p:attrNameLst>
                                      </p:cBhvr>
                                      <p:to>
                                        <p:strVal val="visible"/>
                                      </p:to>
                                    </p:set>
                                    <p:animEffect transition="in" filter="blinds(vertical)">
                                      <p:cBhvr>
                                        <p:cTn id="7" dur="500"/>
                                        <p:tgtEl>
                                          <p:spTgt spid="12298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319DD4AF-9CAF-43AE-907F-D788D2FF543A}" type="slidenum">
              <a:rPr lang="en-US" smtClean="0"/>
              <a:pPr/>
              <a:t>118</a:t>
            </a:fld>
            <a:endParaRPr lang="en-US" smtClean="0"/>
          </a:p>
        </p:txBody>
      </p:sp>
      <p:sp>
        <p:nvSpPr>
          <p:cNvPr id="11469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14692" name="Rectangle 2"/>
          <p:cNvSpPr>
            <a:spLocks noGrp="1" noChangeArrowheads="1"/>
          </p:cNvSpPr>
          <p:nvPr>
            <p:ph type="title"/>
          </p:nvPr>
        </p:nvSpPr>
        <p:spPr/>
        <p:txBody>
          <a:bodyPr/>
          <a:lstStyle/>
          <a:p>
            <a:pPr eaLnBrk="1" hangingPunct="1"/>
            <a:r>
              <a:rPr lang="en-US" smtClean="0"/>
              <a:t>Using Dynamic Positioning</a:t>
            </a:r>
          </a:p>
        </p:txBody>
      </p:sp>
      <p:sp>
        <p:nvSpPr>
          <p:cNvPr id="1218563" name="Rectangle 3"/>
          <p:cNvSpPr>
            <a:spLocks noGrp="1" noChangeArrowheads="1"/>
          </p:cNvSpPr>
          <p:nvPr>
            <p:ph type="body" idx="1"/>
          </p:nvPr>
        </p:nvSpPr>
        <p:spPr>
          <a:xfrm>
            <a:off x="685800" y="1752600"/>
            <a:ext cx="8001000" cy="5105400"/>
          </a:xfrm>
        </p:spPr>
        <p:txBody>
          <a:bodyPr/>
          <a:lstStyle/>
          <a:p>
            <a:pPr eaLnBrk="1" hangingPunct="1"/>
            <a:r>
              <a:rPr lang="en-US" sz="2800" dirty="0" smtClean="0"/>
              <a:t>To use positioning, set up a rule that uses the position attribute:</a:t>
            </a:r>
          </a:p>
          <a:p>
            <a:pPr lvl="1" eaLnBrk="1" hangingPunct="1">
              <a:buFontTx/>
              <a:buNone/>
            </a:pPr>
            <a:r>
              <a:rPr lang="en-US" sz="2000" dirty="0" smtClean="0">
                <a:solidFill>
                  <a:srgbClr val="99FF99"/>
                </a:solidFill>
              </a:rPr>
              <a:t>&lt;style   type = "text/</a:t>
            </a:r>
            <a:r>
              <a:rPr lang="en-US" sz="2000" dirty="0" err="1" smtClean="0">
                <a:solidFill>
                  <a:srgbClr val="99FF99"/>
                </a:solidFill>
              </a:rPr>
              <a:t>css</a:t>
            </a:r>
            <a:r>
              <a:rPr lang="en-US" sz="2000" dirty="0" smtClean="0">
                <a:solidFill>
                  <a:srgbClr val="99FF99"/>
                </a:solidFill>
              </a:rPr>
              <a:t>”&gt;</a:t>
            </a:r>
          </a:p>
          <a:p>
            <a:pPr lvl="1" eaLnBrk="1" hangingPunct="1">
              <a:buFontTx/>
              <a:buNone/>
            </a:pPr>
            <a:r>
              <a:rPr lang="en-US" sz="2000" dirty="0" smtClean="0">
                <a:solidFill>
                  <a:srgbClr val="99FF99"/>
                </a:solidFill>
              </a:rPr>
              <a:t>	  #</a:t>
            </a:r>
            <a:r>
              <a:rPr lang="en-US" sz="2000" dirty="0" err="1" smtClean="0">
                <a:solidFill>
                  <a:srgbClr val="99FF99"/>
                </a:solidFill>
              </a:rPr>
              <a:t>positionThis</a:t>
            </a:r>
            <a:r>
              <a:rPr lang="en-US" sz="2000" dirty="0" smtClean="0">
                <a:solidFill>
                  <a:srgbClr val="99FF99"/>
                </a:solidFill>
              </a:rPr>
              <a:t>  {</a:t>
            </a:r>
            <a:r>
              <a:rPr lang="en-US" sz="2000" dirty="0" err="1" smtClean="0">
                <a:solidFill>
                  <a:srgbClr val="99FF99"/>
                </a:solidFill>
              </a:rPr>
              <a:t>position:absolute</a:t>
            </a:r>
            <a:r>
              <a:rPr lang="en-US" sz="2000" dirty="0" smtClean="0">
                <a:solidFill>
                  <a:srgbClr val="99FF99"/>
                </a:solidFill>
              </a:rPr>
              <a:t>; </a:t>
            </a:r>
          </a:p>
          <a:p>
            <a:pPr lvl="1" eaLnBrk="1" hangingPunct="1">
              <a:buFontTx/>
              <a:buNone/>
            </a:pPr>
            <a:r>
              <a:rPr lang="en-US" sz="2000" dirty="0" smtClean="0">
                <a:solidFill>
                  <a:srgbClr val="99FF99"/>
                </a:solidFill>
              </a:rPr>
              <a:t>			</a:t>
            </a:r>
            <a:r>
              <a:rPr lang="en-US" sz="2000" dirty="0">
                <a:solidFill>
                  <a:srgbClr val="99FF99"/>
                </a:solidFill>
              </a:rPr>
              <a:t>	</a:t>
            </a:r>
            <a:r>
              <a:rPr lang="en-US" sz="2000" dirty="0" smtClean="0">
                <a:solidFill>
                  <a:srgbClr val="99FF99"/>
                </a:solidFill>
              </a:rPr>
              <a:t>left:20px; top:15px;}</a:t>
            </a:r>
          </a:p>
          <a:p>
            <a:pPr lvl="1" eaLnBrk="1" hangingPunct="1">
              <a:buFontTx/>
              <a:buNone/>
            </a:pPr>
            <a:r>
              <a:rPr lang="en-US" sz="2000" dirty="0" smtClean="0">
                <a:solidFill>
                  <a:srgbClr val="99FF99"/>
                </a:solidFill>
              </a:rPr>
              <a:t>&lt;/style&gt;</a:t>
            </a:r>
          </a:p>
          <a:p>
            <a:pPr eaLnBrk="1" hangingPunct="1"/>
            <a:r>
              <a:rPr lang="en-US" sz="2800" dirty="0" smtClean="0"/>
              <a:t>Then, use </a:t>
            </a:r>
            <a:r>
              <a:rPr lang="en-US" sz="2800" dirty="0" smtClean="0">
                <a:solidFill>
                  <a:srgbClr val="99FF99"/>
                </a:solidFill>
              </a:rPr>
              <a:t>id=“</a:t>
            </a:r>
            <a:r>
              <a:rPr lang="en-US" sz="2800" dirty="0" err="1" smtClean="0">
                <a:solidFill>
                  <a:srgbClr val="99FF99"/>
                </a:solidFill>
              </a:rPr>
              <a:t>positionThis</a:t>
            </a:r>
            <a:r>
              <a:rPr lang="en-US" sz="2800" dirty="0" smtClean="0">
                <a:solidFill>
                  <a:srgbClr val="99FF99"/>
                </a:solidFill>
              </a:rPr>
              <a:t>”</a:t>
            </a:r>
            <a:r>
              <a:rPr lang="en-US" sz="2800" dirty="0" smtClean="0"/>
              <a:t> in the tag for the element you want positioned.</a:t>
            </a:r>
          </a:p>
          <a:p>
            <a:pPr eaLnBrk="1" hangingPunct="1"/>
            <a:r>
              <a:rPr lang="en-US" sz="2800" dirty="0" smtClean="0"/>
              <a:t>Positions the element 20 pixels from the left and 15 pixels from the top of the container.</a:t>
            </a:r>
          </a:p>
        </p:txBody>
      </p:sp>
      <p:sp>
        <p:nvSpPr>
          <p:cNvPr id="1218564" name="AutoShape 4"/>
          <p:cNvSpPr>
            <a:spLocks noChangeArrowheads="1"/>
          </p:cNvSpPr>
          <p:nvPr/>
        </p:nvSpPr>
        <p:spPr bwMode="auto">
          <a:xfrm>
            <a:off x="6019800" y="2667000"/>
            <a:ext cx="2438400" cy="381000"/>
          </a:xfrm>
          <a:prstGeom prst="wedgeRoundRectCallout">
            <a:avLst>
              <a:gd name="adj1" fmla="val -44074"/>
              <a:gd name="adj2" fmla="val 97083"/>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rPr>
              <a:t>Or “relative”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218563">
                                            <p:txEl>
                                              <p:pRg st="0" end="0"/>
                                            </p:txEl>
                                          </p:spTgt>
                                        </p:tgtEl>
                                        <p:attrNameLst>
                                          <p:attrName>style.visibility</p:attrName>
                                        </p:attrNameLst>
                                      </p:cBhvr>
                                      <p:to>
                                        <p:strVal val="visible"/>
                                      </p:to>
                                    </p:set>
                                    <p:anim calcmode="lin" valueType="num">
                                      <p:cBhvr>
                                        <p:cTn id="7" dur="500" fill="hold"/>
                                        <p:tgtEl>
                                          <p:spTgt spid="1218563">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21856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218563">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218563">
                                            <p:txEl>
                                              <p:pRg st="0" end="0"/>
                                            </p:txEl>
                                          </p:spTgt>
                                        </p:tgtEl>
                                        <p:attrNameLst>
                                          <p:attrName>ppt_h</p:attrName>
                                        </p:attrNameLst>
                                      </p:cBhvr>
                                      <p:tavLst>
                                        <p:tav tm="0">
                                          <p:val>
                                            <p:strVal val="#ppt_h"/>
                                          </p:val>
                                        </p:tav>
                                        <p:tav tm="100000">
                                          <p:val>
                                            <p:strVal val="#ppt_h"/>
                                          </p:val>
                                        </p:tav>
                                      </p:tavLst>
                                    </p:anim>
                                  </p:childTnLst>
                                </p:cTn>
                              </p:par>
                              <p:par>
                                <p:cTn id="11" presetID="17" presetClass="entr" presetSubtype="8" fill="hold" grpId="0" nodeType="withEffect">
                                  <p:stCondLst>
                                    <p:cond delay="0"/>
                                  </p:stCondLst>
                                  <p:childTnLst>
                                    <p:set>
                                      <p:cBhvr>
                                        <p:cTn id="12" dur="1" fill="hold">
                                          <p:stCondLst>
                                            <p:cond delay="0"/>
                                          </p:stCondLst>
                                        </p:cTn>
                                        <p:tgtEl>
                                          <p:spTgt spid="1218563">
                                            <p:txEl>
                                              <p:pRg st="1" end="1"/>
                                            </p:txEl>
                                          </p:spTgt>
                                        </p:tgtEl>
                                        <p:attrNameLst>
                                          <p:attrName>style.visibility</p:attrName>
                                        </p:attrNameLst>
                                      </p:cBhvr>
                                      <p:to>
                                        <p:strVal val="visible"/>
                                      </p:to>
                                    </p:set>
                                    <p:anim calcmode="lin" valueType="num">
                                      <p:cBhvr>
                                        <p:cTn id="13" dur="500" fill="hold"/>
                                        <p:tgtEl>
                                          <p:spTgt spid="1218563">
                                            <p:txEl>
                                              <p:pRg st="1" end="1"/>
                                            </p:txEl>
                                          </p:spTgt>
                                        </p:tgtEl>
                                        <p:attrNameLst>
                                          <p:attrName>ppt_x</p:attrName>
                                        </p:attrNameLst>
                                      </p:cBhvr>
                                      <p:tavLst>
                                        <p:tav tm="0">
                                          <p:val>
                                            <p:strVal val="#ppt_x-#ppt_w/2"/>
                                          </p:val>
                                        </p:tav>
                                        <p:tav tm="100000">
                                          <p:val>
                                            <p:strVal val="#ppt_x"/>
                                          </p:val>
                                        </p:tav>
                                      </p:tavLst>
                                    </p:anim>
                                    <p:anim calcmode="lin" valueType="num">
                                      <p:cBhvr>
                                        <p:cTn id="14" dur="500" fill="hold"/>
                                        <p:tgtEl>
                                          <p:spTgt spid="1218563">
                                            <p:txEl>
                                              <p:pRg st="1" end="1"/>
                                            </p:txEl>
                                          </p:spTgt>
                                        </p:tgtEl>
                                        <p:attrNameLst>
                                          <p:attrName>ppt_y</p:attrName>
                                        </p:attrNameLst>
                                      </p:cBhvr>
                                      <p:tavLst>
                                        <p:tav tm="0">
                                          <p:val>
                                            <p:strVal val="#ppt_y"/>
                                          </p:val>
                                        </p:tav>
                                        <p:tav tm="100000">
                                          <p:val>
                                            <p:strVal val="#ppt_y"/>
                                          </p:val>
                                        </p:tav>
                                      </p:tavLst>
                                    </p:anim>
                                    <p:anim calcmode="lin" valueType="num">
                                      <p:cBhvr>
                                        <p:cTn id="15" dur="500" fill="hold"/>
                                        <p:tgtEl>
                                          <p:spTgt spid="121856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218563">
                                            <p:txEl>
                                              <p:pRg st="1" end="1"/>
                                            </p:txEl>
                                          </p:spTgt>
                                        </p:tgtEl>
                                        <p:attrNameLst>
                                          <p:attrName>ppt_h</p:attrName>
                                        </p:attrNameLst>
                                      </p:cBhvr>
                                      <p:tavLst>
                                        <p:tav tm="0">
                                          <p:val>
                                            <p:strVal val="#ppt_h"/>
                                          </p:val>
                                        </p:tav>
                                        <p:tav tm="100000">
                                          <p:val>
                                            <p:strVal val="#ppt_h"/>
                                          </p:val>
                                        </p:tav>
                                      </p:tavLst>
                                    </p:anim>
                                  </p:childTnLst>
                                </p:cTn>
                              </p:par>
                              <p:par>
                                <p:cTn id="17" presetID="17" presetClass="entr" presetSubtype="8" fill="hold" grpId="0" nodeType="withEffect">
                                  <p:stCondLst>
                                    <p:cond delay="0"/>
                                  </p:stCondLst>
                                  <p:childTnLst>
                                    <p:set>
                                      <p:cBhvr>
                                        <p:cTn id="18" dur="1" fill="hold">
                                          <p:stCondLst>
                                            <p:cond delay="0"/>
                                          </p:stCondLst>
                                        </p:cTn>
                                        <p:tgtEl>
                                          <p:spTgt spid="1218563">
                                            <p:txEl>
                                              <p:pRg st="2" end="2"/>
                                            </p:txEl>
                                          </p:spTgt>
                                        </p:tgtEl>
                                        <p:attrNameLst>
                                          <p:attrName>style.visibility</p:attrName>
                                        </p:attrNameLst>
                                      </p:cBhvr>
                                      <p:to>
                                        <p:strVal val="visible"/>
                                      </p:to>
                                    </p:set>
                                    <p:anim calcmode="lin" valueType="num">
                                      <p:cBhvr>
                                        <p:cTn id="19" dur="500" fill="hold"/>
                                        <p:tgtEl>
                                          <p:spTgt spid="1218563">
                                            <p:txEl>
                                              <p:pRg st="2" end="2"/>
                                            </p:txEl>
                                          </p:spTgt>
                                        </p:tgtEl>
                                        <p:attrNameLst>
                                          <p:attrName>ppt_x</p:attrName>
                                        </p:attrNameLst>
                                      </p:cBhvr>
                                      <p:tavLst>
                                        <p:tav tm="0">
                                          <p:val>
                                            <p:strVal val="#ppt_x-#ppt_w/2"/>
                                          </p:val>
                                        </p:tav>
                                        <p:tav tm="100000">
                                          <p:val>
                                            <p:strVal val="#ppt_x"/>
                                          </p:val>
                                        </p:tav>
                                      </p:tavLst>
                                    </p:anim>
                                    <p:anim calcmode="lin" valueType="num">
                                      <p:cBhvr>
                                        <p:cTn id="20" dur="500" fill="hold"/>
                                        <p:tgtEl>
                                          <p:spTgt spid="1218563">
                                            <p:txEl>
                                              <p:pRg st="2" end="2"/>
                                            </p:txEl>
                                          </p:spTgt>
                                        </p:tgtEl>
                                        <p:attrNameLst>
                                          <p:attrName>ppt_y</p:attrName>
                                        </p:attrNameLst>
                                      </p:cBhvr>
                                      <p:tavLst>
                                        <p:tav tm="0">
                                          <p:val>
                                            <p:strVal val="#ppt_y"/>
                                          </p:val>
                                        </p:tav>
                                        <p:tav tm="100000">
                                          <p:val>
                                            <p:strVal val="#ppt_y"/>
                                          </p:val>
                                        </p:tav>
                                      </p:tavLst>
                                    </p:anim>
                                    <p:anim calcmode="lin" valueType="num">
                                      <p:cBhvr>
                                        <p:cTn id="21" dur="500" fill="hold"/>
                                        <p:tgtEl>
                                          <p:spTgt spid="121856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218563">
                                            <p:txEl>
                                              <p:pRg st="2" end="2"/>
                                            </p:txEl>
                                          </p:spTgt>
                                        </p:tgtEl>
                                        <p:attrNameLst>
                                          <p:attrName>ppt_h</p:attrName>
                                        </p:attrNameLst>
                                      </p:cBhvr>
                                      <p:tavLst>
                                        <p:tav tm="0">
                                          <p:val>
                                            <p:strVal val="#ppt_h"/>
                                          </p:val>
                                        </p:tav>
                                        <p:tav tm="100000">
                                          <p:val>
                                            <p:strVal val="#ppt_h"/>
                                          </p:val>
                                        </p:tav>
                                      </p:tavLst>
                                    </p:anim>
                                  </p:childTnLst>
                                </p:cTn>
                              </p:par>
                              <p:par>
                                <p:cTn id="23" presetID="17" presetClass="entr" presetSubtype="8" fill="hold" grpId="0" nodeType="withEffect">
                                  <p:stCondLst>
                                    <p:cond delay="0"/>
                                  </p:stCondLst>
                                  <p:childTnLst>
                                    <p:set>
                                      <p:cBhvr>
                                        <p:cTn id="24" dur="1" fill="hold">
                                          <p:stCondLst>
                                            <p:cond delay="0"/>
                                          </p:stCondLst>
                                        </p:cTn>
                                        <p:tgtEl>
                                          <p:spTgt spid="1218563">
                                            <p:txEl>
                                              <p:pRg st="3" end="3"/>
                                            </p:txEl>
                                          </p:spTgt>
                                        </p:tgtEl>
                                        <p:attrNameLst>
                                          <p:attrName>style.visibility</p:attrName>
                                        </p:attrNameLst>
                                      </p:cBhvr>
                                      <p:to>
                                        <p:strVal val="visible"/>
                                      </p:to>
                                    </p:set>
                                    <p:anim calcmode="lin" valueType="num">
                                      <p:cBhvr>
                                        <p:cTn id="25" dur="500" fill="hold"/>
                                        <p:tgtEl>
                                          <p:spTgt spid="1218563">
                                            <p:txEl>
                                              <p:pRg st="3" end="3"/>
                                            </p:txEl>
                                          </p:spTgt>
                                        </p:tgtEl>
                                        <p:attrNameLst>
                                          <p:attrName>ppt_x</p:attrName>
                                        </p:attrNameLst>
                                      </p:cBhvr>
                                      <p:tavLst>
                                        <p:tav tm="0">
                                          <p:val>
                                            <p:strVal val="#ppt_x-#ppt_w/2"/>
                                          </p:val>
                                        </p:tav>
                                        <p:tav tm="100000">
                                          <p:val>
                                            <p:strVal val="#ppt_x"/>
                                          </p:val>
                                        </p:tav>
                                      </p:tavLst>
                                    </p:anim>
                                    <p:anim calcmode="lin" valueType="num">
                                      <p:cBhvr>
                                        <p:cTn id="26" dur="500" fill="hold"/>
                                        <p:tgtEl>
                                          <p:spTgt spid="1218563">
                                            <p:txEl>
                                              <p:pRg st="3" end="3"/>
                                            </p:txEl>
                                          </p:spTgt>
                                        </p:tgtEl>
                                        <p:attrNameLst>
                                          <p:attrName>ppt_y</p:attrName>
                                        </p:attrNameLst>
                                      </p:cBhvr>
                                      <p:tavLst>
                                        <p:tav tm="0">
                                          <p:val>
                                            <p:strVal val="#ppt_y"/>
                                          </p:val>
                                        </p:tav>
                                        <p:tav tm="100000">
                                          <p:val>
                                            <p:strVal val="#ppt_y"/>
                                          </p:val>
                                        </p:tav>
                                      </p:tavLst>
                                    </p:anim>
                                    <p:anim calcmode="lin" valueType="num">
                                      <p:cBhvr>
                                        <p:cTn id="27" dur="500" fill="hold"/>
                                        <p:tgtEl>
                                          <p:spTgt spid="1218563">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1218563">
                                            <p:txEl>
                                              <p:pRg st="3" end="3"/>
                                            </p:txEl>
                                          </p:spTgt>
                                        </p:tgtEl>
                                        <p:attrNameLst>
                                          <p:attrName>ppt_h</p:attrName>
                                        </p:attrNameLst>
                                      </p:cBhvr>
                                      <p:tavLst>
                                        <p:tav tm="0">
                                          <p:val>
                                            <p:strVal val="#ppt_h"/>
                                          </p:val>
                                        </p:tav>
                                        <p:tav tm="100000">
                                          <p:val>
                                            <p:strVal val="#ppt_h"/>
                                          </p:val>
                                        </p:tav>
                                      </p:tavLst>
                                    </p:anim>
                                  </p:childTnLst>
                                </p:cTn>
                              </p:par>
                              <p:par>
                                <p:cTn id="29" presetID="17" presetClass="entr" presetSubtype="8" fill="hold" grpId="0" nodeType="withEffect">
                                  <p:stCondLst>
                                    <p:cond delay="0"/>
                                  </p:stCondLst>
                                  <p:childTnLst>
                                    <p:set>
                                      <p:cBhvr>
                                        <p:cTn id="30" dur="1" fill="hold">
                                          <p:stCondLst>
                                            <p:cond delay="0"/>
                                          </p:stCondLst>
                                        </p:cTn>
                                        <p:tgtEl>
                                          <p:spTgt spid="1218563">
                                            <p:txEl>
                                              <p:pRg st="4" end="4"/>
                                            </p:txEl>
                                          </p:spTgt>
                                        </p:tgtEl>
                                        <p:attrNameLst>
                                          <p:attrName>style.visibility</p:attrName>
                                        </p:attrNameLst>
                                      </p:cBhvr>
                                      <p:to>
                                        <p:strVal val="visible"/>
                                      </p:to>
                                    </p:set>
                                    <p:anim calcmode="lin" valueType="num">
                                      <p:cBhvr>
                                        <p:cTn id="31" dur="500" fill="hold"/>
                                        <p:tgtEl>
                                          <p:spTgt spid="1218563">
                                            <p:txEl>
                                              <p:pRg st="4" end="4"/>
                                            </p:txEl>
                                          </p:spTgt>
                                        </p:tgtEl>
                                        <p:attrNameLst>
                                          <p:attrName>ppt_x</p:attrName>
                                        </p:attrNameLst>
                                      </p:cBhvr>
                                      <p:tavLst>
                                        <p:tav tm="0">
                                          <p:val>
                                            <p:strVal val="#ppt_x-#ppt_w/2"/>
                                          </p:val>
                                        </p:tav>
                                        <p:tav tm="100000">
                                          <p:val>
                                            <p:strVal val="#ppt_x"/>
                                          </p:val>
                                        </p:tav>
                                      </p:tavLst>
                                    </p:anim>
                                    <p:anim calcmode="lin" valueType="num">
                                      <p:cBhvr>
                                        <p:cTn id="32" dur="500" fill="hold"/>
                                        <p:tgtEl>
                                          <p:spTgt spid="1218563">
                                            <p:txEl>
                                              <p:pRg st="4" end="4"/>
                                            </p:txEl>
                                          </p:spTgt>
                                        </p:tgtEl>
                                        <p:attrNameLst>
                                          <p:attrName>ppt_y</p:attrName>
                                        </p:attrNameLst>
                                      </p:cBhvr>
                                      <p:tavLst>
                                        <p:tav tm="0">
                                          <p:val>
                                            <p:strVal val="#ppt_y"/>
                                          </p:val>
                                        </p:tav>
                                        <p:tav tm="100000">
                                          <p:val>
                                            <p:strVal val="#ppt_y"/>
                                          </p:val>
                                        </p:tav>
                                      </p:tavLst>
                                    </p:anim>
                                    <p:anim calcmode="lin" valueType="num">
                                      <p:cBhvr>
                                        <p:cTn id="33" dur="500" fill="hold"/>
                                        <p:tgtEl>
                                          <p:spTgt spid="1218563">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121856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218563">
                                            <p:txEl>
                                              <p:pRg st="5" end="5"/>
                                            </p:txEl>
                                          </p:spTgt>
                                        </p:tgtEl>
                                        <p:attrNameLst>
                                          <p:attrName>style.visibility</p:attrName>
                                        </p:attrNameLst>
                                      </p:cBhvr>
                                      <p:to>
                                        <p:strVal val="visible"/>
                                      </p:to>
                                    </p:set>
                                    <p:anim calcmode="lin" valueType="num">
                                      <p:cBhvr>
                                        <p:cTn id="39" dur="500" fill="hold"/>
                                        <p:tgtEl>
                                          <p:spTgt spid="1218563">
                                            <p:txEl>
                                              <p:pRg st="5" end="5"/>
                                            </p:txEl>
                                          </p:spTgt>
                                        </p:tgtEl>
                                        <p:attrNameLst>
                                          <p:attrName>ppt_x</p:attrName>
                                        </p:attrNameLst>
                                      </p:cBhvr>
                                      <p:tavLst>
                                        <p:tav tm="0">
                                          <p:val>
                                            <p:strVal val="#ppt_x-#ppt_w/2"/>
                                          </p:val>
                                        </p:tav>
                                        <p:tav tm="100000">
                                          <p:val>
                                            <p:strVal val="#ppt_x"/>
                                          </p:val>
                                        </p:tav>
                                      </p:tavLst>
                                    </p:anim>
                                    <p:anim calcmode="lin" valueType="num">
                                      <p:cBhvr>
                                        <p:cTn id="40" dur="500" fill="hold"/>
                                        <p:tgtEl>
                                          <p:spTgt spid="1218563">
                                            <p:txEl>
                                              <p:pRg st="5" end="5"/>
                                            </p:txEl>
                                          </p:spTgt>
                                        </p:tgtEl>
                                        <p:attrNameLst>
                                          <p:attrName>ppt_y</p:attrName>
                                        </p:attrNameLst>
                                      </p:cBhvr>
                                      <p:tavLst>
                                        <p:tav tm="0">
                                          <p:val>
                                            <p:strVal val="#ppt_y"/>
                                          </p:val>
                                        </p:tav>
                                        <p:tav tm="100000">
                                          <p:val>
                                            <p:strVal val="#ppt_y"/>
                                          </p:val>
                                        </p:tav>
                                      </p:tavLst>
                                    </p:anim>
                                    <p:anim calcmode="lin" valueType="num">
                                      <p:cBhvr>
                                        <p:cTn id="41" dur="500" fill="hold"/>
                                        <p:tgtEl>
                                          <p:spTgt spid="1218563">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121856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7" presetClass="entr" presetSubtype="8" fill="hold" grpId="0" nodeType="clickEffect">
                                  <p:stCondLst>
                                    <p:cond delay="0"/>
                                  </p:stCondLst>
                                  <p:childTnLst>
                                    <p:set>
                                      <p:cBhvr>
                                        <p:cTn id="46" dur="1" fill="hold">
                                          <p:stCondLst>
                                            <p:cond delay="0"/>
                                          </p:stCondLst>
                                        </p:cTn>
                                        <p:tgtEl>
                                          <p:spTgt spid="1218563">
                                            <p:txEl>
                                              <p:pRg st="6" end="6"/>
                                            </p:txEl>
                                          </p:spTgt>
                                        </p:tgtEl>
                                        <p:attrNameLst>
                                          <p:attrName>style.visibility</p:attrName>
                                        </p:attrNameLst>
                                      </p:cBhvr>
                                      <p:to>
                                        <p:strVal val="visible"/>
                                      </p:to>
                                    </p:set>
                                    <p:anim calcmode="lin" valueType="num">
                                      <p:cBhvr>
                                        <p:cTn id="47" dur="500" fill="hold"/>
                                        <p:tgtEl>
                                          <p:spTgt spid="1218563">
                                            <p:txEl>
                                              <p:pRg st="6" end="6"/>
                                            </p:txEl>
                                          </p:spTgt>
                                        </p:tgtEl>
                                        <p:attrNameLst>
                                          <p:attrName>ppt_x</p:attrName>
                                        </p:attrNameLst>
                                      </p:cBhvr>
                                      <p:tavLst>
                                        <p:tav tm="0">
                                          <p:val>
                                            <p:strVal val="#ppt_x-#ppt_w/2"/>
                                          </p:val>
                                        </p:tav>
                                        <p:tav tm="100000">
                                          <p:val>
                                            <p:strVal val="#ppt_x"/>
                                          </p:val>
                                        </p:tav>
                                      </p:tavLst>
                                    </p:anim>
                                    <p:anim calcmode="lin" valueType="num">
                                      <p:cBhvr>
                                        <p:cTn id="48" dur="500" fill="hold"/>
                                        <p:tgtEl>
                                          <p:spTgt spid="1218563">
                                            <p:txEl>
                                              <p:pRg st="6" end="6"/>
                                            </p:txEl>
                                          </p:spTgt>
                                        </p:tgtEl>
                                        <p:attrNameLst>
                                          <p:attrName>ppt_y</p:attrName>
                                        </p:attrNameLst>
                                      </p:cBhvr>
                                      <p:tavLst>
                                        <p:tav tm="0">
                                          <p:val>
                                            <p:strVal val="#ppt_y"/>
                                          </p:val>
                                        </p:tav>
                                        <p:tav tm="100000">
                                          <p:val>
                                            <p:strVal val="#ppt_y"/>
                                          </p:val>
                                        </p:tav>
                                      </p:tavLst>
                                    </p:anim>
                                    <p:anim calcmode="lin" valueType="num">
                                      <p:cBhvr>
                                        <p:cTn id="49" dur="500" fill="hold"/>
                                        <p:tgtEl>
                                          <p:spTgt spid="121856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121856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ntr" presetSubtype="5" fill="hold" grpId="0" nodeType="clickEffect">
                                  <p:stCondLst>
                                    <p:cond delay="0"/>
                                  </p:stCondLst>
                                  <p:childTnLst>
                                    <p:set>
                                      <p:cBhvr>
                                        <p:cTn id="54" dur="1" fill="hold">
                                          <p:stCondLst>
                                            <p:cond delay="0"/>
                                          </p:stCondLst>
                                        </p:cTn>
                                        <p:tgtEl>
                                          <p:spTgt spid="1218564"/>
                                        </p:tgtEl>
                                        <p:attrNameLst>
                                          <p:attrName>style.visibility</p:attrName>
                                        </p:attrNameLst>
                                      </p:cBhvr>
                                      <p:to>
                                        <p:strVal val="visible"/>
                                      </p:to>
                                    </p:set>
                                    <p:animEffect transition="in" filter="blinds(vertical)">
                                      <p:cBhvr>
                                        <p:cTn id="55" dur="500"/>
                                        <p:tgtEl>
                                          <p:spTgt spid="12185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63" grpId="0" build="p" autoUpdateAnimBg="0"/>
      <p:bldP spid="1218564" grpId="0" animBg="1" autoUpdateAnimBg="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677FA424-9F90-4210-AE6B-54801F2FCE52}" type="slidenum">
              <a:rPr lang="en-US" smtClean="0"/>
              <a:pPr/>
              <a:t>119</a:t>
            </a:fld>
            <a:endParaRPr lang="en-US" smtClean="0"/>
          </a:p>
        </p:txBody>
      </p:sp>
      <p:sp>
        <p:nvSpPr>
          <p:cNvPr id="11571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15716" name="Rectangle 2"/>
          <p:cNvSpPr>
            <a:spLocks noGrp="1" noChangeArrowheads="1"/>
          </p:cNvSpPr>
          <p:nvPr>
            <p:ph type="title"/>
          </p:nvPr>
        </p:nvSpPr>
        <p:spPr/>
        <p:txBody>
          <a:bodyPr/>
          <a:lstStyle/>
          <a:p>
            <a:pPr eaLnBrk="1" hangingPunct="1"/>
            <a:r>
              <a:rPr lang="en-US" smtClean="0"/>
              <a:t>Using Dynamic Positioning</a:t>
            </a:r>
          </a:p>
        </p:txBody>
      </p:sp>
      <p:sp>
        <p:nvSpPr>
          <p:cNvPr id="115717" name="Rectangle 3"/>
          <p:cNvSpPr>
            <a:spLocks noGrp="1" noChangeArrowheads="1"/>
          </p:cNvSpPr>
          <p:nvPr>
            <p:ph type="body" idx="1"/>
          </p:nvPr>
        </p:nvSpPr>
        <p:spPr/>
        <p:txBody>
          <a:bodyPr/>
          <a:lstStyle/>
          <a:p>
            <a:pPr eaLnBrk="1" hangingPunct="1"/>
            <a:r>
              <a:rPr lang="en-US" dirty="0" smtClean="0"/>
              <a:t>You could also use an HTML style:</a:t>
            </a:r>
          </a:p>
          <a:p>
            <a:pPr eaLnBrk="1" hangingPunct="1">
              <a:buFontTx/>
              <a:buNone/>
            </a:pPr>
            <a:r>
              <a:rPr lang="en-US" sz="2400" dirty="0" smtClean="0">
                <a:solidFill>
                  <a:srgbClr val="99FF99"/>
                </a:solidFill>
              </a:rPr>
              <a:t>	&lt;h1  style="</a:t>
            </a:r>
            <a:r>
              <a:rPr lang="en-US" sz="2400" dirty="0" err="1" smtClean="0">
                <a:solidFill>
                  <a:srgbClr val="99FF99"/>
                </a:solidFill>
              </a:rPr>
              <a:t>position:absolute</a:t>
            </a:r>
            <a:r>
              <a:rPr lang="en-US" sz="2400" dirty="0" smtClean="0">
                <a:solidFill>
                  <a:srgbClr val="99FF99"/>
                </a:solidFill>
              </a:rPr>
              <a:t>; left:20px; top:15px;"&gt;</a:t>
            </a:r>
          </a:p>
          <a:p>
            <a:pPr eaLnBrk="1" hangingPunct="1">
              <a:buFontTx/>
              <a:buNone/>
            </a:pPr>
            <a:r>
              <a:rPr lang="en-US" sz="2400" dirty="0" smtClean="0">
                <a:solidFill>
                  <a:srgbClr val="99FF99"/>
                </a:solidFill>
              </a:rPr>
              <a:t>		       Hello!</a:t>
            </a:r>
          </a:p>
          <a:p>
            <a:pPr eaLnBrk="1" hangingPunct="1">
              <a:buFontTx/>
              <a:buNone/>
            </a:pPr>
            <a:r>
              <a:rPr lang="en-US" sz="2400" dirty="0" smtClean="0">
                <a:solidFill>
                  <a:srgbClr val="99FF99"/>
                </a:solidFill>
              </a:rPr>
              <a:t>    &lt;/h1&gt;</a:t>
            </a:r>
            <a:r>
              <a:rPr lang="en-US" dirty="0" smtClean="0"/>
              <a:t> </a:t>
            </a:r>
          </a:p>
          <a:p>
            <a:pPr eaLnBrk="1" hangingPunct="1">
              <a:buFontTx/>
              <a:buNone/>
            </a:pPr>
            <a:r>
              <a:rPr lang="en-US" dirty="0" smtClean="0"/>
              <a:t>	This is a reasonable thing to do, rather than put it in a style sheet, because it is something that usually relates to only a single tag.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F26EA95F-B97C-4B17-B348-F351935DA302}" type="slidenum">
              <a:rPr lang="en-US" smtClean="0"/>
              <a:pPr/>
              <a:t>12</a:t>
            </a:fld>
            <a:endParaRPr lang="en-US" smtClean="0"/>
          </a:p>
        </p:txBody>
      </p:sp>
      <p:sp>
        <p:nvSpPr>
          <p:cNvPr id="1433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4340" name="Rectangle 2"/>
          <p:cNvSpPr>
            <a:spLocks noGrp="1" noChangeArrowheads="1"/>
          </p:cNvSpPr>
          <p:nvPr>
            <p:ph type="title"/>
          </p:nvPr>
        </p:nvSpPr>
        <p:spPr/>
        <p:txBody>
          <a:bodyPr/>
          <a:lstStyle/>
          <a:p>
            <a:pPr eaLnBrk="1" hangingPunct="1"/>
            <a:r>
              <a:rPr lang="en-US" smtClean="0"/>
              <a:t>CSS Properties</a:t>
            </a:r>
          </a:p>
        </p:txBody>
      </p:sp>
      <p:sp>
        <p:nvSpPr>
          <p:cNvPr id="14341" name="Rectangle 3"/>
          <p:cNvSpPr>
            <a:spLocks noGrp="1" noChangeArrowheads="1"/>
          </p:cNvSpPr>
          <p:nvPr>
            <p:ph type="body" idx="1"/>
          </p:nvPr>
        </p:nvSpPr>
        <p:spPr>
          <a:xfrm>
            <a:off x="457200" y="1752600"/>
            <a:ext cx="8382000" cy="5105400"/>
          </a:xfrm>
        </p:spPr>
        <p:txBody>
          <a:bodyPr/>
          <a:lstStyle/>
          <a:p>
            <a:pPr eaLnBrk="1" hangingPunct="1"/>
            <a:r>
              <a:rPr lang="en-US" i="1" dirty="0" smtClean="0"/>
              <a:t>Quirks note:</a:t>
            </a:r>
            <a:r>
              <a:rPr lang="en-US" dirty="0" smtClean="0"/>
              <a:t> if you leave out </a:t>
            </a:r>
            <a:r>
              <a:rPr lang="en-US" i="1" dirty="0" smtClean="0"/>
              <a:t>any</a:t>
            </a:r>
            <a:r>
              <a:rPr lang="en-US" dirty="0" smtClean="0"/>
              <a:t> property on a shorthand style like the example above, that property is treated as if you put in “none,” which can effectively negate any default properties. </a:t>
            </a:r>
          </a:p>
          <a:p>
            <a:pPr lvl="1" eaLnBrk="1" hangingPunct="1"/>
            <a:r>
              <a:rPr lang="en-US" dirty="0" smtClean="0"/>
              <a:t>If you can’t get a style to work in shorthand mode, break it up into its individual properties, in which case defaults will work.</a:t>
            </a:r>
          </a:p>
        </p:txBody>
      </p:sp>
    </p:spTree>
    <p:extLst>
      <p:ext uri="{BB962C8B-B14F-4D97-AF65-F5344CB8AC3E}">
        <p14:creationId xmlns:p14="http://schemas.microsoft.com/office/powerpoint/2010/main" val="34088251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D392EC9F-6F5B-4B0B-A23F-1EAC14202CBB}" type="slidenum">
              <a:rPr lang="en-US" smtClean="0"/>
              <a:pPr/>
              <a:t>120</a:t>
            </a:fld>
            <a:endParaRPr lang="en-US" smtClean="0"/>
          </a:p>
        </p:txBody>
      </p:sp>
      <p:sp>
        <p:nvSpPr>
          <p:cNvPr id="11673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16740" name="Rectangle 2"/>
          <p:cNvSpPr>
            <a:spLocks noGrp="1" noChangeArrowheads="1"/>
          </p:cNvSpPr>
          <p:nvPr>
            <p:ph type="title"/>
          </p:nvPr>
        </p:nvSpPr>
        <p:spPr/>
        <p:txBody>
          <a:bodyPr/>
          <a:lstStyle/>
          <a:p>
            <a:pPr eaLnBrk="1" hangingPunct="1"/>
            <a:r>
              <a:rPr lang="en-US" smtClean="0"/>
              <a:t>Using Dynamic Positioning</a:t>
            </a:r>
          </a:p>
        </p:txBody>
      </p:sp>
      <p:sp>
        <p:nvSpPr>
          <p:cNvPr id="116741" name="Rectangle 3"/>
          <p:cNvSpPr>
            <a:spLocks noGrp="1" noChangeArrowheads="1"/>
          </p:cNvSpPr>
          <p:nvPr>
            <p:ph type="body" idx="1"/>
          </p:nvPr>
        </p:nvSpPr>
        <p:spPr/>
        <p:txBody>
          <a:bodyPr/>
          <a:lstStyle/>
          <a:p>
            <a:pPr eaLnBrk="1" hangingPunct="1"/>
            <a:r>
              <a:rPr lang="en-US" dirty="0" smtClean="0"/>
              <a:t>Attributes to go along with the position attribute:</a:t>
            </a:r>
          </a:p>
          <a:p>
            <a:pPr lvl="1" eaLnBrk="1" hangingPunct="1"/>
            <a:r>
              <a:rPr lang="en-US" dirty="0" smtClean="0">
                <a:solidFill>
                  <a:srgbClr val="99FF99"/>
                </a:solidFill>
              </a:rPr>
              <a:t>left, top:</a:t>
            </a:r>
            <a:r>
              <a:rPr lang="en-US" dirty="0" smtClean="0"/>
              <a:t> where to position the element.</a:t>
            </a:r>
          </a:p>
          <a:p>
            <a:pPr lvl="1" eaLnBrk="1" hangingPunct="1"/>
            <a:r>
              <a:rPr lang="en-US" dirty="0" smtClean="0">
                <a:solidFill>
                  <a:srgbClr val="99FF99"/>
                </a:solidFill>
              </a:rPr>
              <a:t>width, height:</a:t>
            </a:r>
            <a:r>
              <a:rPr lang="en-US" dirty="0" smtClean="0"/>
              <a:t> the size of the element’s </a:t>
            </a:r>
            <a:r>
              <a:rPr lang="en-US" i="1" dirty="0" smtClean="0"/>
              <a:t>content</a:t>
            </a:r>
            <a:r>
              <a:rPr lang="en-US" dirty="0" smtClean="0"/>
              <a:t>.</a:t>
            </a:r>
          </a:p>
          <a:p>
            <a:pPr lvl="2" eaLnBrk="1" hangingPunct="1"/>
            <a:r>
              <a:rPr lang="en-US" dirty="0" smtClean="0"/>
              <a:t>Remember that margins, borders, and padding may be </a:t>
            </a:r>
            <a:r>
              <a:rPr lang="en-US" i="1" dirty="0" smtClean="0"/>
              <a:t>added</a:t>
            </a:r>
            <a:r>
              <a:rPr lang="en-US" dirty="0" smtClean="0"/>
              <a:t> to that size, depending on browser.</a:t>
            </a:r>
          </a:p>
          <a:p>
            <a:pPr lvl="2" eaLnBrk="1" hangingPunct="1"/>
            <a:r>
              <a:rPr lang="en-US" dirty="0" smtClean="0"/>
              <a:t>We have been working mainly with pixels so far, but you can also specify ems.</a:t>
            </a: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E7189058-E6B9-48B5-92C5-10BDCBEC91F6}" type="slidenum">
              <a:rPr lang="en-US" smtClean="0"/>
              <a:pPr/>
              <a:t>121</a:t>
            </a:fld>
            <a:endParaRPr lang="en-US" smtClean="0"/>
          </a:p>
        </p:txBody>
      </p:sp>
      <p:sp>
        <p:nvSpPr>
          <p:cNvPr id="11776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17764" name="Rectangle 2"/>
          <p:cNvSpPr>
            <a:spLocks noGrp="1" noChangeArrowheads="1"/>
          </p:cNvSpPr>
          <p:nvPr>
            <p:ph type="title"/>
          </p:nvPr>
        </p:nvSpPr>
        <p:spPr/>
        <p:txBody>
          <a:bodyPr/>
          <a:lstStyle/>
          <a:p>
            <a:pPr eaLnBrk="1" hangingPunct="1"/>
            <a:r>
              <a:rPr lang="en-US" smtClean="0"/>
              <a:t>Using Dynamic Positioning</a:t>
            </a:r>
          </a:p>
        </p:txBody>
      </p:sp>
      <p:sp>
        <p:nvSpPr>
          <p:cNvPr id="117765" name="Rectangle 3"/>
          <p:cNvSpPr>
            <a:spLocks noGrp="1" noChangeArrowheads="1"/>
          </p:cNvSpPr>
          <p:nvPr>
            <p:ph type="body" idx="1"/>
          </p:nvPr>
        </p:nvSpPr>
        <p:spPr/>
        <p:txBody>
          <a:bodyPr/>
          <a:lstStyle/>
          <a:p>
            <a:pPr lvl="1" eaLnBrk="1" hangingPunct="1"/>
            <a:r>
              <a:rPr lang="en-US" smtClean="0">
                <a:solidFill>
                  <a:srgbClr val="99FF99"/>
                </a:solidFill>
              </a:rPr>
              <a:t>clip:</a:t>
            </a:r>
            <a:r>
              <a:rPr lang="en-US" smtClean="0"/>
              <a:t> defines the shape and dimension of the viewable area of the element, so that you can use only parts of the element.</a:t>
            </a:r>
          </a:p>
          <a:p>
            <a:pPr lvl="2" eaLnBrk="1" hangingPunct="1"/>
            <a:r>
              <a:rPr lang="en-US" smtClean="0"/>
              <a:t>But this increases download time...</a:t>
            </a:r>
          </a:p>
          <a:p>
            <a:pPr lvl="1" eaLnBrk="1" hangingPunct="1"/>
            <a:r>
              <a:rPr lang="en-US" smtClean="0">
                <a:solidFill>
                  <a:srgbClr val="99FF99"/>
                </a:solidFill>
              </a:rPr>
              <a:t>z-index:</a:t>
            </a:r>
            <a:r>
              <a:rPr lang="en-US" smtClean="0"/>
              <a:t> the stacking order of the elements; i.e., which one will be on top. </a:t>
            </a:r>
          </a:p>
          <a:p>
            <a:pPr lvl="2" eaLnBrk="1" hangingPunct="1"/>
            <a:r>
              <a:rPr lang="en-US" smtClean="0"/>
              <a:t>“z” stands for the third dimension.</a:t>
            </a:r>
          </a:p>
          <a:p>
            <a:pPr lvl="2" eaLnBrk="1" hangingPunct="1"/>
            <a:r>
              <a:rPr lang="en-US" smtClean="0"/>
              <a:t>a higher z-index value means the item is closer to the front/viewer.</a:t>
            </a:r>
          </a:p>
          <a:p>
            <a:pPr lvl="2" eaLnBrk="1" hangingPunct="1"/>
            <a:r>
              <a:rPr lang="en-US" smtClean="0"/>
              <a:t>Most useful when working with scripts for animation, dragging, or resizing.</a:t>
            </a:r>
          </a:p>
          <a:p>
            <a:pPr lvl="2" eaLnBrk="1" hangingPunct="1">
              <a:buFontTx/>
              <a:buNone/>
            </a:pPr>
            <a:endParaRPr lang="en-US" smtClean="0"/>
          </a:p>
          <a:p>
            <a:pPr lvl="1" eaLnBrk="1" hangingPunct="1"/>
            <a:endParaRPr lang="en-US" smtClean="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03615406-3DF4-4E24-A839-7253BD17A0E3}" type="slidenum">
              <a:rPr lang="en-US" smtClean="0"/>
              <a:pPr/>
              <a:t>122</a:t>
            </a:fld>
            <a:endParaRPr lang="en-US" smtClean="0"/>
          </a:p>
        </p:txBody>
      </p:sp>
      <p:sp>
        <p:nvSpPr>
          <p:cNvPr id="11878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18788" name="Rectangle 2"/>
          <p:cNvSpPr>
            <a:spLocks noGrp="1" noChangeArrowheads="1"/>
          </p:cNvSpPr>
          <p:nvPr>
            <p:ph type="title"/>
          </p:nvPr>
        </p:nvSpPr>
        <p:spPr/>
        <p:txBody>
          <a:bodyPr/>
          <a:lstStyle/>
          <a:p>
            <a:pPr eaLnBrk="1" hangingPunct="1"/>
            <a:r>
              <a:rPr lang="en-US" smtClean="0"/>
              <a:t>Using Dynamic Positioning</a:t>
            </a:r>
          </a:p>
        </p:txBody>
      </p:sp>
      <p:sp>
        <p:nvSpPr>
          <p:cNvPr id="118789" name="Rectangle 3"/>
          <p:cNvSpPr>
            <a:spLocks noGrp="1" noChangeArrowheads="1"/>
          </p:cNvSpPr>
          <p:nvPr>
            <p:ph type="body" idx="1"/>
          </p:nvPr>
        </p:nvSpPr>
        <p:spPr/>
        <p:txBody>
          <a:bodyPr/>
          <a:lstStyle/>
          <a:p>
            <a:pPr eaLnBrk="1" hangingPunct="1"/>
            <a:r>
              <a:rPr lang="en-US" sz="2800" dirty="0" smtClean="0"/>
              <a:t>Critical “gotcha”: to use absolute positioning, you must place the positioned item within another positioned element, even if somewhat faked:</a:t>
            </a:r>
          </a:p>
          <a:p>
            <a:pPr eaLnBrk="1" hangingPunct="1">
              <a:buFontTx/>
              <a:buNone/>
            </a:pPr>
            <a:r>
              <a:rPr lang="en-US" sz="2000" dirty="0" smtClean="0">
                <a:solidFill>
                  <a:srgbClr val="99FF99"/>
                </a:solidFill>
              </a:rPr>
              <a:t>	&lt;div style="</a:t>
            </a:r>
            <a:r>
              <a:rPr lang="en-US" sz="2000" dirty="0" err="1" smtClean="0">
                <a:solidFill>
                  <a:srgbClr val="99FF99"/>
                </a:solidFill>
              </a:rPr>
              <a:t>position:relative</a:t>
            </a:r>
            <a:r>
              <a:rPr lang="en-US" sz="2000" dirty="0" smtClean="0">
                <a:solidFill>
                  <a:srgbClr val="99FF99"/>
                </a:solidFill>
              </a:rPr>
              <a:t>;"&gt; </a:t>
            </a:r>
          </a:p>
          <a:p>
            <a:pPr eaLnBrk="1" hangingPunct="1">
              <a:buFontTx/>
              <a:buNone/>
            </a:pPr>
            <a:r>
              <a:rPr lang="en-US" sz="2000" dirty="0" smtClean="0">
                <a:solidFill>
                  <a:srgbClr val="99FF99"/>
                </a:solidFill>
              </a:rPr>
              <a:t>		&lt;div style="</a:t>
            </a:r>
            <a:r>
              <a:rPr lang="en-US" sz="2000" dirty="0" err="1" smtClean="0">
                <a:solidFill>
                  <a:srgbClr val="99FF99"/>
                </a:solidFill>
              </a:rPr>
              <a:t>position:absolute</a:t>
            </a:r>
            <a:r>
              <a:rPr lang="en-US" sz="2000" dirty="0" smtClean="0">
                <a:solidFill>
                  <a:srgbClr val="99FF99"/>
                </a:solidFill>
              </a:rPr>
              <a:t>; …"&gt;…&lt;/div&gt;</a:t>
            </a:r>
          </a:p>
          <a:p>
            <a:pPr eaLnBrk="1" hangingPunct="1">
              <a:buFontTx/>
              <a:buNone/>
            </a:pPr>
            <a:r>
              <a:rPr lang="en-US" sz="2000" dirty="0" smtClean="0">
                <a:solidFill>
                  <a:srgbClr val="99FF99"/>
                </a:solidFill>
              </a:rPr>
              <a:t>	&lt;/div&gt;</a:t>
            </a:r>
          </a:p>
          <a:p>
            <a:pPr eaLnBrk="1" hangingPunct="1"/>
            <a:r>
              <a:rPr lang="en-US" sz="2800" dirty="0" smtClean="0"/>
              <a:t>Note that the outermost </a:t>
            </a:r>
            <a:r>
              <a:rPr lang="en-US" sz="2800" dirty="0" smtClean="0">
                <a:solidFill>
                  <a:srgbClr val="99FF99"/>
                </a:solidFill>
              </a:rPr>
              <a:t>&lt;div&gt;</a:t>
            </a:r>
            <a:r>
              <a:rPr lang="en-US" sz="2800" dirty="0" smtClean="0"/>
              <a:t> is technically positioned, but it still displays where it would have displayed anyway.</a:t>
            </a:r>
            <a:r>
              <a:rPr lang="en-US" sz="2000" dirty="0" smtClean="0">
                <a:solidFill>
                  <a:srgbClr val="99FF99"/>
                </a:solidFill>
              </a:rPr>
              <a:t> </a:t>
            </a: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5BADF769-E0F8-4C0B-AB21-ED5E7F4FC456}" type="slidenum">
              <a:rPr lang="en-US" smtClean="0"/>
              <a:pPr/>
              <a:t>123</a:t>
            </a:fld>
            <a:endParaRPr lang="en-US" smtClean="0"/>
          </a:p>
        </p:txBody>
      </p:sp>
      <p:sp>
        <p:nvSpPr>
          <p:cNvPr id="11981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19812" name="Rectangle 2"/>
          <p:cNvSpPr>
            <a:spLocks noGrp="1" noChangeArrowheads="1"/>
          </p:cNvSpPr>
          <p:nvPr>
            <p:ph type="title"/>
          </p:nvPr>
        </p:nvSpPr>
        <p:spPr/>
        <p:txBody>
          <a:bodyPr/>
          <a:lstStyle/>
          <a:p>
            <a:pPr eaLnBrk="1" hangingPunct="1"/>
            <a:r>
              <a:rPr lang="en-US" smtClean="0"/>
              <a:t>Using Dynamic Positioning</a:t>
            </a:r>
          </a:p>
        </p:txBody>
      </p:sp>
      <p:sp>
        <p:nvSpPr>
          <p:cNvPr id="119813" name="Rectangle 3"/>
          <p:cNvSpPr>
            <a:spLocks noGrp="1" noChangeArrowheads="1"/>
          </p:cNvSpPr>
          <p:nvPr>
            <p:ph type="body" idx="1"/>
          </p:nvPr>
        </p:nvSpPr>
        <p:spPr/>
        <p:txBody>
          <a:bodyPr/>
          <a:lstStyle/>
          <a:p>
            <a:pPr eaLnBrk="1" hangingPunct="1"/>
            <a:r>
              <a:rPr lang="en-US" dirty="0" smtClean="0"/>
              <a:t>If you want text to flow around an image, or </a:t>
            </a:r>
            <a:r>
              <a:rPr lang="en-US" dirty="0" err="1" smtClean="0"/>
              <a:t>div’s</a:t>
            </a:r>
            <a:r>
              <a:rPr lang="en-US" dirty="0" smtClean="0"/>
              <a:t> to be on the same line when there’s room in the browser window, you could use the </a:t>
            </a:r>
            <a:r>
              <a:rPr lang="en-US" dirty="0" smtClean="0">
                <a:solidFill>
                  <a:srgbClr val="99FF99"/>
                </a:solidFill>
              </a:rPr>
              <a:t>float</a:t>
            </a:r>
            <a:r>
              <a:rPr lang="en-US" dirty="0" smtClean="0"/>
              <a:t> property instead of </a:t>
            </a:r>
            <a:r>
              <a:rPr lang="en-US" dirty="0" smtClean="0">
                <a:solidFill>
                  <a:srgbClr val="99FF99"/>
                </a:solidFill>
              </a:rPr>
              <a:t>position</a:t>
            </a:r>
            <a:r>
              <a:rPr lang="en-US" dirty="0" smtClean="0"/>
              <a:t>.</a:t>
            </a:r>
          </a:p>
          <a:p>
            <a:pPr eaLnBrk="1" hangingPunct="1">
              <a:buFontTx/>
              <a:buNone/>
            </a:pPr>
            <a:r>
              <a:rPr lang="en-US" dirty="0" smtClean="0">
                <a:solidFill>
                  <a:srgbClr val="99FF99"/>
                </a:solidFill>
              </a:rPr>
              <a:t>	&lt;div style=“</a:t>
            </a:r>
            <a:r>
              <a:rPr lang="en-US" dirty="0" err="1" smtClean="0">
                <a:solidFill>
                  <a:srgbClr val="99FF99"/>
                </a:solidFill>
              </a:rPr>
              <a:t>float:left</a:t>
            </a:r>
            <a:r>
              <a:rPr lang="en-US" dirty="0" smtClean="0">
                <a:solidFill>
                  <a:srgbClr val="99FF99"/>
                </a:solidFill>
              </a:rPr>
              <a:t>;”&gt;…&lt;/div&gt;</a:t>
            </a:r>
          </a:p>
          <a:p>
            <a:pPr eaLnBrk="1" hangingPunct="1">
              <a:buFontTx/>
              <a:buNone/>
            </a:pPr>
            <a:r>
              <a:rPr lang="en-US" dirty="0" smtClean="0">
                <a:solidFill>
                  <a:srgbClr val="99FF99"/>
                </a:solidFill>
              </a:rPr>
              <a:t>	&lt;div style=“</a:t>
            </a:r>
            <a:r>
              <a:rPr lang="en-US" dirty="0" err="1" smtClean="0">
                <a:solidFill>
                  <a:srgbClr val="99FF99"/>
                </a:solidFill>
              </a:rPr>
              <a:t>float:left</a:t>
            </a:r>
            <a:r>
              <a:rPr lang="en-US" dirty="0" smtClean="0">
                <a:solidFill>
                  <a:srgbClr val="99FF99"/>
                </a:solidFill>
              </a:rPr>
              <a:t>;”&gt;…&lt;/div&gt;</a:t>
            </a:r>
          </a:p>
          <a:p>
            <a:pPr eaLnBrk="1" hangingPunct="1">
              <a:buFontTx/>
              <a:buNone/>
            </a:pPr>
            <a:r>
              <a:rPr lang="en-US" dirty="0" smtClean="0"/>
              <a:t>	results in side by side if room, second one below the first if not.</a:t>
            </a:r>
          </a:p>
          <a:p>
            <a:pPr eaLnBrk="1" hangingPunct="1">
              <a:buFontTx/>
              <a:buNone/>
            </a:pPr>
            <a:endParaRPr lang="en-US" dirty="0" smtClean="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B8EAE443-1A07-411D-944A-1F6D83187F19}" type="slidenum">
              <a:rPr lang="en-US" smtClean="0"/>
              <a:pPr/>
              <a:t>124</a:t>
            </a:fld>
            <a:endParaRPr lang="en-US" smtClean="0"/>
          </a:p>
        </p:txBody>
      </p:sp>
      <p:sp>
        <p:nvSpPr>
          <p:cNvPr id="12083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20836" name="Rectangle 2"/>
          <p:cNvSpPr>
            <a:spLocks noGrp="1" noChangeArrowheads="1"/>
          </p:cNvSpPr>
          <p:nvPr>
            <p:ph type="title"/>
          </p:nvPr>
        </p:nvSpPr>
        <p:spPr/>
        <p:txBody>
          <a:bodyPr/>
          <a:lstStyle/>
          <a:p>
            <a:pPr eaLnBrk="1" hangingPunct="1"/>
            <a:r>
              <a:rPr lang="en-US" smtClean="0"/>
              <a:t>Debugging Style Sheets</a:t>
            </a:r>
          </a:p>
        </p:txBody>
      </p:sp>
      <p:sp>
        <p:nvSpPr>
          <p:cNvPr id="120837" name="Rectangle 3"/>
          <p:cNvSpPr>
            <a:spLocks noGrp="1" noChangeArrowheads="1"/>
          </p:cNvSpPr>
          <p:nvPr>
            <p:ph type="body" idx="1"/>
          </p:nvPr>
        </p:nvSpPr>
        <p:spPr/>
        <p:txBody>
          <a:bodyPr/>
          <a:lstStyle/>
          <a:p>
            <a:pPr eaLnBrk="1" hangingPunct="1"/>
            <a:r>
              <a:rPr lang="en-US" smtClean="0">
                <a:latin typeface="Arial" charset="0"/>
                <a:cs typeface="Arial" charset="0"/>
              </a:rPr>
              <a:t>Don’t nest anything unnecessarily; </a:t>
            </a:r>
            <a:r>
              <a:rPr lang="en-US" smtClean="0">
                <a:solidFill>
                  <a:srgbClr val="99FF99"/>
                </a:solidFill>
                <a:latin typeface="Arial" charset="0"/>
                <a:cs typeface="Arial" charset="0"/>
              </a:rPr>
              <a:t>&lt;table&gt;</a:t>
            </a:r>
            <a:r>
              <a:rPr lang="en-US" smtClean="0">
                <a:latin typeface="Arial" charset="0"/>
                <a:cs typeface="Arial" charset="0"/>
              </a:rPr>
              <a:t> inside of </a:t>
            </a:r>
            <a:r>
              <a:rPr lang="en-US" smtClean="0">
                <a:solidFill>
                  <a:srgbClr val="99FF99"/>
                </a:solidFill>
                <a:latin typeface="Arial" charset="0"/>
                <a:cs typeface="Arial" charset="0"/>
              </a:rPr>
              <a:t>&lt;table&gt;</a:t>
            </a:r>
            <a:r>
              <a:rPr lang="en-US" smtClean="0">
                <a:latin typeface="Arial" charset="0"/>
                <a:cs typeface="Arial" charset="0"/>
              </a:rPr>
              <a:t> inside of </a:t>
            </a:r>
            <a:r>
              <a:rPr lang="en-US" smtClean="0">
                <a:solidFill>
                  <a:srgbClr val="99FF99"/>
                </a:solidFill>
                <a:latin typeface="Arial" charset="0"/>
                <a:cs typeface="Arial" charset="0"/>
              </a:rPr>
              <a:t>&lt;table&gt;</a:t>
            </a:r>
            <a:r>
              <a:rPr lang="en-US" smtClean="0">
                <a:latin typeface="Arial" charset="0"/>
                <a:cs typeface="Arial" charset="0"/>
              </a:rPr>
              <a:t> is guaranteed to cause CSS problems.</a:t>
            </a:r>
          </a:p>
          <a:p>
            <a:pPr eaLnBrk="1" hangingPunct="1"/>
            <a:r>
              <a:rPr lang="en-US" smtClean="0">
                <a:latin typeface="Arial" charset="0"/>
                <a:cs typeface="Arial" charset="0"/>
              </a:rPr>
              <a:t>Whenever possible, use pixel or em  values rather than other measurements. </a:t>
            </a: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7486903C-5F8D-4A49-84AA-86E3A2679FBE}" type="slidenum">
              <a:rPr lang="en-US" smtClean="0"/>
              <a:pPr/>
              <a:t>125</a:t>
            </a:fld>
            <a:endParaRPr lang="en-US" smtClean="0"/>
          </a:p>
        </p:txBody>
      </p:sp>
      <p:sp>
        <p:nvSpPr>
          <p:cNvPr id="12185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21860" name="Rectangle 2"/>
          <p:cNvSpPr>
            <a:spLocks noGrp="1" noChangeArrowheads="1"/>
          </p:cNvSpPr>
          <p:nvPr>
            <p:ph type="title"/>
          </p:nvPr>
        </p:nvSpPr>
        <p:spPr/>
        <p:txBody>
          <a:bodyPr/>
          <a:lstStyle/>
          <a:p>
            <a:pPr eaLnBrk="1" hangingPunct="1"/>
            <a:r>
              <a:rPr lang="en-US" smtClean="0"/>
              <a:t>Debugging Style Sheets</a:t>
            </a:r>
          </a:p>
        </p:txBody>
      </p:sp>
      <p:sp>
        <p:nvSpPr>
          <p:cNvPr id="121861" name="Rectangle 3"/>
          <p:cNvSpPr>
            <a:spLocks noGrp="1" noChangeArrowheads="1"/>
          </p:cNvSpPr>
          <p:nvPr>
            <p:ph type="body" idx="1"/>
          </p:nvPr>
        </p:nvSpPr>
        <p:spPr/>
        <p:txBody>
          <a:bodyPr/>
          <a:lstStyle/>
          <a:p>
            <a:pPr eaLnBrk="1" hangingPunct="1"/>
            <a:r>
              <a:rPr lang="en-US" smtClean="0">
                <a:latin typeface="Arial" charset="0"/>
                <a:cs typeface="Arial" charset="0"/>
              </a:rPr>
              <a:t>If an external style is not working: </a:t>
            </a:r>
          </a:p>
          <a:p>
            <a:pPr lvl="1" eaLnBrk="1" hangingPunct="1"/>
            <a:r>
              <a:rPr lang="en-US" smtClean="0">
                <a:latin typeface="Arial" charset="0"/>
                <a:cs typeface="Arial" charset="0"/>
              </a:rPr>
              <a:t>Try putting it in a global style in the </a:t>
            </a:r>
            <a:r>
              <a:rPr lang="en-US" smtClean="0">
                <a:solidFill>
                  <a:srgbClr val="99FF99"/>
                </a:solidFill>
                <a:latin typeface="Arial" charset="0"/>
                <a:cs typeface="Arial" charset="0"/>
              </a:rPr>
              <a:t>&lt;head&gt;</a:t>
            </a:r>
            <a:r>
              <a:rPr lang="en-US" smtClean="0">
                <a:latin typeface="Arial" charset="0"/>
                <a:cs typeface="Arial" charset="0"/>
              </a:rPr>
              <a:t> to see if that fixes it. </a:t>
            </a:r>
          </a:p>
          <a:p>
            <a:pPr lvl="1" eaLnBrk="1" hangingPunct="1"/>
            <a:r>
              <a:rPr lang="en-US" smtClean="0">
                <a:latin typeface="Arial" charset="0"/>
                <a:cs typeface="Arial" charset="0"/>
              </a:rPr>
              <a:t>If it doesn't, try putting it in a local style within the HTML tag. </a:t>
            </a:r>
          </a:p>
          <a:p>
            <a:pPr lvl="1" eaLnBrk="1" hangingPunct="1"/>
            <a:r>
              <a:rPr lang="en-US" smtClean="0">
                <a:latin typeface="Arial" charset="0"/>
                <a:cs typeface="Arial" charset="0"/>
              </a:rPr>
              <a:t>In other words, keep moving it closer to the tag to see if the problem goes away. </a:t>
            </a: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113F4C6D-5408-44FF-8FC1-CD51C999AC7A}" type="slidenum">
              <a:rPr lang="en-US" smtClean="0"/>
              <a:pPr/>
              <a:t>126</a:t>
            </a:fld>
            <a:endParaRPr lang="en-US" smtClean="0"/>
          </a:p>
        </p:txBody>
      </p:sp>
      <p:sp>
        <p:nvSpPr>
          <p:cNvPr id="12288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22884" name="Rectangle 2"/>
          <p:cNvSpPr>
            <a:spLocks noGrp="1" noChangeArrowheads="1"/>
          </p:cNvSpPr>
          <p:nvPr>
            <p:ph type="title"/>
          </p:nvPr>
        </p:nvSpPr>
        <p:spPr/>
        <p:txBody>
          <a:bodyPr/>
          <a:lstStyle/>
          <a:p>
            <a:pPr eaLnBrk="1" hangingPunct="1"/>
            <a:r>
              <a:rPr lang="en-US" smtClean="0"/>
              <a:t>Debugging Style Sheets</a:t>
            </a:r>
          </a:p>
        </p:txBody>
      </p:sp>
      <p:sp>
        <p:nvSpPr>
          <p:cNvPr id="122885" name="Rectangle 3"/>
          <p:cNvSpPr>
            <a:spLocks noGrp="1" noChangeArrowheads="1"/>
          </p:cNvSpPr>
          <p:nvPr>
            <p:ph type="body" idx="1"/>
          </p:nvPr>
        </p:nvSpPr>
        <p:spPr/>
        <p:txBody>
          <a:bodyPr/>
          <a:lstStyle/>
          <a:p>
            <a:pPr eaLnBrk="1" hangingPunct="1">
              <a:lnSpc>
                <a:spcPct val="90000"/>
              </a:lnSpc>
            </a:pPr>
            <a:r>
              <a:rPr lang="en-US" smtClean="0">
                <a:latin typeface="Arial" charset="0"/>
                <a:cs typeface="Arial" charset="0"/>
              </a:rPr>
              <a:t>If a rule doesn't work, try deleting all properties but one. </a:t>
            </a:r>
          </a:p>
          <a:p>
            <a:pPr lvl="1" eaLnBrk="1" hangingPunct="1">
              <a:lnSpc>
                <a:spcPct val="90000"/>
              </a:lnSpc>
            </a:pPr>
            <a:r>
              <a:rPr lang="en-US" smtClean="0">
                <a:latin typeface="Arial" charset="0"/>
                <a:cs typeface="Arial" charset="0"/>
              </a:rPr>
              <a:t>Then keep swapping in a different property, one property at a time, to see if you can get </a:t>
            </a:r>
            <a:r>
              <a:rPr lang="en-US" i="1" smtClean="0">
                <a:latin typeface="Arial" charset="0"/>
                <a:cs typeface="Arial" charset="0"/>
              </a:rPr>
              <a:t>any</a:t>
            </a:r>
            <a:r>
              <a:rPr lang="en-US" smtClean="0">
                <a:latin typeface="Arial" charset="0"/>
                <a:cs typeface="Arial" charset="0"/>
              </a:rPr>
              <a:t> property to work in the style. </a:t>
            </a:r>
          </a:p>
          <a:p>
            <a:pPr lvl="1" eaLnBrk="1" hangingPunct="1">
              <a:lnSpc>
                <a:spcPct val="90000"/>
              </a:lnSpc>
            </a:pPr>
            <a:r>
              <a:rPr lang="en-US" smtClean="0">
                <a:latin typeface="Arial" charset="0"/>
                <a:cs typeface="Arial" charset="0"/>
              </a:rPr>
              <a:t>If at least one of the properties works, then you know the style is working but some of the properties are not. </a:t>
            </a:r>
          </a:p>
          <a:p>
            <a:pPr lvl="1" eaLnBrk="1" hangingPunct="1">
              <a:lnSpc>
                <a:spcPct val="90000"/>
              </a:lnSpc>
            </a:pPr>
            <a:r>
              <a:rPr lang="en-US" smtClean="0">
                <a:latin typeface="Arial" charset="0"/>
                <a:cs typeface="Arial" charset="0"/>
              </a:rPr>
              <a:t>If nothing works, then it is most probably the style itself that is the problem. </a:t>
            </a: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4EFE2926-433B-4D23-8BCA-254E39F31F04}" type="slidenum">
              <a:rPr lang="en-US" smtClean="0"/>
              <a:pPr/>
              <a:t>127</a:t>
            </a:fld>
            <a:endParaRPr lang="en-US" smtClean="0"/>
          </a:p>
        </p:txBody>
      </p:sp>
      <p:sp>
        <p:nvSpPr>
          <p:cNvPr id="12390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23908" name="Rectangle 2"/>
          <p:cNvSpPr>
            <a:spLocks noGrp="1" noChangeArrowheads="1"/>
          </p:cNvSpPr>
          <p:nvPr>
            <p:ph type="title"/>
          </p:nvPr>
        </p:nvSpPr>
        <p:spPr/>
        <p:txBody>
          <a:bodyPr/>
          <a:lstStyle/>
          <a:p>
            <a:pPr eaLnBrk="1" hangingPunct="1"/>
            <a:r>
              <a:rPr lang="en-US" smtClean="0"/>
              <a:t>Debugging Style Sheets</a:t>
            </a:r>
          </a:p>
        </p:txBody>
      </p:sp>
      <p:sp>
        <p:nvSpPr>
          <p:cNvPr id="123909" name="Rectangle 3"/>
          <p:cNvSpPr>
            <a:spLocks noGrp="1" noChangeArrowheads="1"/>
          </p:cNvSpPr>
          <p:nvPr>
            <p:ph type="body" idx="1"/>
          </p:nvPr>
        </p:nvSpPr>
        <p:spPr/>
        <p:txBody>
          <a:bodyPr/>
          <a:lstStyle/>
          <a:p>
            <a:pPr eaLnBrk="1" hangingPunct="1"/>
            <a:r>
              <a:rPr lang="en-US" smtClean="0">
                <a:latin typeface="Arial" charset="0"/>
                <a:cs typeface="Arial" charset="0"/>
              </a:rPr>
              <a:t>Test in IE first, then Firefox, because IE is quirkier, and that’s where I will be grading your CSS assignment. </a:t>
            </a:r>
          </a:p>
          <a:p>
            <a:pPr eaLnBrk="1" hangingPunct="1"/>
            <a:r>
              <a:rPr lang="en-US" smtClean="0">
                <a:latin typeface="Arial" charset="0"/>
                <a:cs typeface="Arial" charset="0"/>
              </a:rPr>
              <a:t>However, for your individual and group web sites, everything must either work in both IE and Firefox, or at least degrade gracefully.</a:t>
            </a: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7E3DB3EE-2C7C-4817-9657-AE8E3F5436C6}" type="slidenum">
              <a:rPr lang="en-US" smtClean="0"/>
              <a:pPr/>
              <a:t>128</a:t>
            </a:fld>
            <a:endParaRPr lang="en-US" smtClean="0"/>
          </a:p>
        </p:txBody>
      </p:sp>
      <p:sp>
        <p:nvSpPr>
          <p:cNvPr id="12493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24932" name="Rectangle 2"/>
          <p:cNvSpPr>
            <a:spLocks noGrp="1" noChangeArrowheads="1"/>
          </p:cNvSpPr>
          <p:nvPr>
            <p:ph type="title"/>
          </p:nvPr>
        </p:nvSpPr>
        <p:spPr/>
        <p:txBody>
          <a:bodyPr/>
          <a:lstStyle/>
          <a:p>
            <a:pPr eaLnBrk="1" hangingPunct="1"/>
            <a:r>
              <a:rPr lang="en-US" smtClean="0"/>
              <a:t>Debugging Style Sheets</a:t>
            </a:r>
          </a:p>
        </p:txBody>
      </p:sp>
      <p:sp>
        <p:nvSpPr>
          <p:cNvPr id="124933" name="Rectangle 3"/>
          <p:cNvSpPr>
            <a:spLocks noGrp="1" noChangeArrowheads="1"/>
          </p:cNvSpPr>
          <p:nvPr>
            <p:ph type="body" idx="1"/>
          </p:nvPr>
        </p:nvSpPr>
        <p:spPr/>
        <p:txBody>
          <a:bodyPr/>
          <a:lstStyle/>
          <a:p>
            <a:pPr eaLnBrk="1" hangingPunct="1">
              <a:lnSpc>
                <a:spcPct val="90000"/>
              </a:lnSpc>
            </a:pPr>
            <a:r>
              <a:rPr lang="en-US" smtClean="0">
                <a:latin typeface="Arial" charset="0"/>
                <a:cs typeface="Arial" charset="0"/>
              </a:rPr>
              <a:t>Tables easier to debug than divs.</a:t>
            </a:r>
          </a:p>
          <a:p>
            <a:pPr eaLnBrk="1" hangingPunct="1">
              <a:lnSpc>
                <a:spcPct val="90000"/>
              </a:lnSpc>
            </a:pPr>
            <a:r>
              <a:rPr lang="en-US" smtClean="0">
                <a:latin typeface="Arial" charset="0"/>
                <a:cs typeface="Arial" charset="0"/>
              </a:rPr>
              <a:t>Avoid absolute positioning whenever possible.</a:t>
            </a:r>
          </a:p>
          <a:p>
            <a:pPr lvl="1" eaLnBrk="1" hangingPunct="1">
              <a:lnSpc>
                <a:spcPct val="90000"/>
              </a:lnSpc>
            </a:pPr>
            <a:r>
              <a:rPr lang="en-US" smtClean="0">
                <a:latin typeface="Arial" charset="0"/>
                <a:cs typeface="Arial" charset="0"/>
              </a:rPr>
              <a:t>It is very useful in certain cases, like displaying drop down menus on a page, when there is really no other good way to do it. </a:t>
            </a:r>
          </a:p>
          <a:p>
            <a:pPr lvl="1" eaLnBrk="1" hangingPunct="1">
              <a:lnSpc>
                <a:spcPct val="90000"/>
              </a:lnSpc>
            </a:pPr>
            <a:r>
              <a:rPr lang="en-US" smtClean="0">
                <a:latin typeface="Arial" charset="0"/>
                <a:cs typeface="Arial" charset="0"/>
              </a:rPr>
              <a:t>But it can also be a bear to debug. </a:t>
            </a:r>
          </a:p>
          <a:p>
            <a:pPr lvl="1" eaLnBrk="1" hangingPunct="1">
              <a:lnSpc>
                <a:spcPct val="90000"/>
              </a:lnSpc>
            </a:pPr>
            <a:r>
              <a:rPr lang="en-US" smtClean="0">
                <a:latin typeface="Arial" charset="0"/>
                <a:cs typeface="Arial" charset="0"/>
              </a:rPr>
              <a:t>For instance, don't use A.P. to lay out a page when tables or relative positioning will do the job more dependably.  </a:t>
            </a:r>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5C2F8482-7B4D-4E22-B11F-92E67EB3B378}" type="slidenum">
              <a:rPr lang="en-US" smtClean="0"/>
              <a:pPr/>
              <a:t>129</a:t>
            </a:fld>
            <a:endParaRPr lang="en-US" smtClean="0"/>
          </a:p>
        </p:txBody>
      </p:sp>
      <p:sp>
        <p:nvSpPr>
          <p:cNvPr id="12595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25956" name="Rectangle 2"/>
          <p:cNvSpPr>
            <a:spLocks noGrp="1" noChangeArrowheads="1"/>
          </p:cNvSpPr>
          <p:nvPr>
            <p:ph type="title"/>
          </p:nvPr>
        </p:nvSpPr>
        <p:spPr/>
        <p:txBody>
          <a:bodyPr/>
          <a:lstStyle/>
          <a:p>
            <a:pPr eaLnBrk="1" hangingPunct="1"/>
            <a:r>
              <a:rPr lang="en-US" smtClean="0"/>
              <a:t>Debugging Style Sheets</a:t>
            </a:r>
          </a:p>
        </p:txBody>
      </p:sp>
      <p:sp>
        <p:nvSpPr>
          <p:cNvPr id="125957" name="Rectangle 3"/>
          <p:cNvSpPr>
            <a:spLocks noGrp="1" noChangeArrowheads="1"/>
          </p:cNvSpPr>
          <p:nvPr>
            <p:ph type="body" idx="1"/>
          </p:nvPr>
        </p:nvSpPr>
        <p:spPr/>
        <p:txBody>
          <a:bodyPr/>
          <a:lstStyle/>
          <a:p>
            <a:pPr eaLnBrk="1" hangingPunct="1"/>
            <a:r>
              <a:rPr lang="en-US" sz="2800" smtClean="0">
                <a:latin typeface="Arial" charset="0"/>
                <a:cs typeface="Arial" charset="0"/>
              </a:rPr>
              <a:t>Use TopStyle (free download of TopStyle Lite at www.bradbury.com, or from my public directory) or Dreamweaver to edit your css file when debugging, even if you didn't use it to create the original CSS file. </a:t>
            </a:r>
          </a:p>
          <a:p>
            <a:pPr lvl="1" eaLnBrk="1" hangingPunct="1"/>
            <a:r>
              <a:rPr lang="en-US" sz="2400" smtClean="0">
                <a:latin typeface="Arial" charset="0"/>
                <a:cs typeface="Arial" charset="0"/>
              </a:rPr>
              <a:t>Pull the file into TopStyle, delete the line of problematic code, and then try to recreate it in TopStyle. (Be sure to choose your target browser from the drop-down list on the top right first.) If the commands you want to use are not available on the list, that means they won't work in your target browser.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47AE9C14-89AD-4245-9F31-848B66BBA8ED}" type="slidenum">
              <a:rPr lang="en-US" smtClean="0"/>
              <a:pPr/>
              <a:t>13</a:t>
            </a:fld>
            <a:endParaRPr lang="en-US" smtClean="0"/>
          </a:p>
        </p:txBody>
      </p:sp>
      <p:sp>
        <p:nvSpPr>
          <p:cNvPr id="1536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5364" name="Rectangle 2"/>
          <p:cNvSpPr>
            <a:spLocks noGrp="1" noChangeArrowheads="1"/>
          </p:cNvSpPr>
          <p:nvPr>
            <p:ph type="title"/>
          </p:nvPr>
        </p:nvSpPr>
        <p:spPr/>
        <p:txBody>
          <a:bodyPr/>
          <a:lstStyle/>
          <a:p>
            <a:pPr eaLnBrk="1" hangingPunct="1"/>
            <a:r>
              <a:rPr lang="en-US" smtClean="0"/>
              <a:t>CSS Properties</a:t>
            </a:r>
          </a:p>
        </p:txBody>
      </p:sp>
      <p:sp>
        <p:nvSpPr>
          <p:cNvPr id="15365" name="Rectangle 3"/>
          <p:cNvSpPr>
            <a:spLocks noGrp="1" noChangeArrowheads="1"/>
          </p:cNvSpPr>
          <p:nvPr>
            <p:ph type="body" idx="1"/>
          </p:nvPr>
        </p:nvSpPr>
        <p:spPr/>
        <p:txBody>
          <a:bodyPr/>
          <a:lstStyle/>
          <a:p>
            <a:pPr eaLnBrk="1" hangingPunct="1"/>
            <a:r>
              <a:rPr lang="en-US" dirty="0" smtClean="0"/>
              <a:t>Color property, for foreground elements. Example:</a:t>
            </a:r>
          </a:p>
          <a:p>
            <a:pPr lvl="2" eaLnBrk="1" hangingPunct="1">
              <a:buFontTx/>
              <a:buNone/>
            </a:pPr>
            <a:r>
              <a:rPr lang="en-US" dirty="0" smtClean="0">
                <a:solidFill>
                  <a:srgbClr val="99FF99"/>
                </a:solidFill>
              </a:rPr>
              <a:t>&lt;h1 style=</a:t>
            </a:r>
            <a:r>
              <a:rPr lang="en-US" dirty="0" smtClean="0">
                <a:solidFill>
                  <a:srgbClr val="99FF99"/>
                </a:solidFill>
                <a:cs typeface="Tahoma" charset="0"/>
              </a:rPr>
              <a:t>"</a:t>
            </a:r>
            <a:r>
              <a:rPr lang="en-US" dirty="0" smtClean="0">
                <a:solidFill>
                  <a:srgbClr val="99FF99"/>
                </a:solidFill>
              </a:rPr>
              <a:t>color:#ff0000;</a:t>
            </a:r>
            <a:r>
              <a:rPr lang="en-US" dirty="0" smtClean="0">
                <a:solidFill>
                  <a:srgbClr val="99FF99"/>
                </a:solidFill>
                <a:cs typeface="Tahoma" charset="0"/>
              </a:rPr>
              <a:t>"&gt;</a:t>
            </a:r>
            <a:endParaRPr lang="en-US" dirty="0" smtClean="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382C63CA-BA7D-44DE-B3AF-10A8D8C82E6E}" type="slidenum">
              <a:rPr lang="en-US" smtClean="0"/>
              <a:pPr/>
              <a:t>130</a:t>
            </a:fld>
            <a:endParaRPr lang="en-US" smtClean="0"/>
          </a:p>
        </p:txBody>
      </p:sp>
      <p:sp>
        <p:nvSpPr>
          <p:cNvPr id="12697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26980" name="Rectangle 2"/>
          <p:cNvSpPr>
            <a:spLocks noGrp="1" noChangeArrowheads="1"/>
          </p:cNvSpPr>
          <p:nvPr>
            <p:ph type="title"/>
          </p:nvPr>
        </p:nvSpPr>
        <p:spPr/>
        <p:txBody>
          <a:bodyPr/>
          <a:lstStyle/>
          <a:p>
            <a:pPr eaLnBrk="1" hangingPunct="1"/>
            <a:r>
              <a:rPr lang="en-US" smtClean="0"/>
              <a:t>Debugging Style Sheets</a:t>
            </a:r>
          </a:p>
        </p:txBody>
      </p:sp>
      <p:sp>
        <p:nvSpPr>
          <p:cNvPr id="126981" name="Rectangle 3"/>
          <p:cNvSpPr>
            <a:spLocks noGrp="1" noChangeArrowheads="1"/>
          </p:cNvSpPr>
          <p:nvPr>
            <p:ph type="body" idx="1"/>
          </p:nvPr>
        </p:nvSpPr>
        <p:spPr/>
        <p:txBody>
          <a:bodyPr/>
          <a:lstStyle/>
          <a:p>
            <a:pPr eaLnBrk="1" hangingPunct="1"/>
            <a:r>
              <a:rPr lang="en-US" smtClean="0">
                <a:latin typeface="Arial" charset="0"/>
                <a:cs typeface="Arial" charset="0"/>
              </a:rPr>
              <a:t>Quote from old edition of </a:t>
            </a:r>
            <a:r>
              <a:rPr lang="en-US" i="1" smtClean="0">
                <a:latin typeface="Arial" charset="0"/>
                <a:cs typeface="Arial" charset="0"/>
              </a:rPr>
              <a:t>Dynamic HTML</a:t>
            </a:r>
            <a:r>
              <a:rPr lang="en-US" smtClean="0">
                <a:latin typeface="Arial" charset="0"/>
                <a:cs typeface="Arial" charset="0"/>
              </a:rPr>
              <a:t>, still true, “The simpler you make your design, the more likely it is you’ll succeed in making it look the same on both browsers.”</a:t>
            </a: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E61147E2-6486-4D7D-9773-6B9F1AC20ED2}" type="slidenum">
              <a:rPr lang="en-US" smtClean="0"/>
              <a:pPr/>
              <a:t>131</a:t>
            </a:fld>
            <a:endParaRPr lang="en-US" smtClean="0"/>
          </a:p>
        </p:txBody>
      </p:sp>
      <p:sp>
        <p:nvSpPr>
          <p:cNvPr id="12800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344514" name="Rectangle 2"/>
          <p:cNvSpPr>
            <a:spLocks noGrp="1" noChangeArrowheads="1"/>
          </p:cNvSpPr>
          <p:nvPr>
            <p:ph type="title"/>
          </p:nvPr>
        </p:nvSpPr>
        <p:spPr/>
        <p:txBody>
          <a:bodyPr/>
          <a:lstStyle/>
          <a:p>
            <a:pPr eaLnBrk="1" hangingPunct="1"/>
            <a:r>
              <a:rPr lang="en-US" smtClean="0"/>
              <a:t>References</a:t>
            </a:r>
          </a:p>
        </p:txBody>
      </p:sp>
      <p:sp>
        <p:nvSpPr>
          <p:cNvPr id="1344515" name="Rectangle 3"/>
          <p:cNvSpPr>
            <a:spLocks noGrp="1" noChangeArrowheads="1"/>
          </p:cNvSpPr>
          <p:nvPr>
            <p:ph type="body" idx="1"/>
          </p:nvPr>
        </p:nvSpPr>
        <p:spPr/>
        <p:txBody>
          <a:bodyPr/>
          <a:lstStyle/>
          <a:p>
            <a:pPr eaLnBrk="1" hangingPunct="1">
              <a:lnSpc>
                <a:spcPct val="90000"/>
              </a:lnSpc>
            </a:pPr>
            <a:r>
              <a:rPr lang="en-US" u="sng" smtClean="0">
                <a:hlinkClick r:id="rId3"/>
              </a:rPr>
              <a:t>www.csszengarden.com</a:t>
            </a:r>
            <a:r>
              <a:rPr lang="en-US" smtClean="0"/>
              <a:t>  Gorgeous site. Multiple versions of the same site, submitted by different artist/designers. Content and HTML is the same for every version – only the CSS changes. Amazing and inspiring site!</a:t>
            </a:r>
          </a:p>
          <a:p>
            <a:pPr eaLnBrk="1" hangingPunct="1">
              <a:lnSpc>
                <a:spcPct val="90000"/>
              </a:lnSpc>
            </a:pPr>
            <a:r>
              <a:rPr lang="en-US" u="sng" smtClean="0">
                <a:hlinkClick r:id="rId4"/>
              </a:rPr>
              <a:t>http://net.tutsplus.com/tutorials/html-css-techniques/9-most-common-ie-bugs-and-how-to-fix-them/</a:t>
            </a:r>
            <a:r>
              <a:rPr lang="en-US" smtClean="0"/>
              <a:t> Article on the 9 most common IE CSS bugs. </a:t>
            </a:r>
            <a:endParaRPr lang="en-US" sz="3600" smtClean="0"/>
          </a:p>
          <a:p>
            <a:pPr lvl="1" eaLnBrk="1" hangingPunct="1">
              <a:lnSpc>
                <a:spcPct val="90000"/>
              </a:lnSpc>
              <a:buFontTx/>
              <a:buNone/>
            </a:pPr>
            <a:endParaRPr lang="en-US" sz="3200" b="1" smtClean="0">
              <a:solidFill>
                <a:schemeClr val="accent2"/>
              </a:solidFill>
            </a:endParaRPr>
          </a:p>
          <a:p>
            <a:pPr eaLnBrk="1" hangingPunct="1">
              <a:lnSpc>
                <a:spcPct val="90000"/>
              </a:lnSpc>
            </a:pPr>
            <a:endParaRPr lang="en-US" b="1" smtClean="0">
              <a:solidFill>
                <a:schemeClr val="accent2"/>
              </a:solidFill>
            </a:endParaRPr>
          </a:p>
          <a:p>
            <a:pPr eaLnBrk="1" hangingPunct="1">
              <a:lnSpc>
                <a:spcPct val="90000"/>
              </a:lnSpc>
            </a:pPr>
            <a:endParaRPr lang="en-US" b="1" smtClean="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344514"/>
                                        </p:tgtEl>
                                        <p:attrNameLst>
                                          <p:attrName>style.visibility</p:attrName>
                                        </p:attrNameLst>
                                      </p:cBhvr>
                                      <p:to>
                                        <p:strVal val="visible"/>
                                      </p:to>
                                    </p:set>
                                    <p:anim calcmode="lin" valueType="num">
                                      <p:cBhvr>
                                        <p:cTn id="7" dur="500" fill="hold"/>
                                        <p:tgtEl>
                                          <p:spTgt spid="1344514"/>
                                        </p:tgtEl>
                                        <p:attrNameLst>
                                          <p:attrName>ppt_x</p:attrName>
                                        </p:attrNameLst>
                                      </p:cBhvr>
                                      <p:tavLst>
                                        <p:tav tm="0">
                                          <p:val>
                                            <p:strVal val="#ppt_x+#ppt_w/2"/>
                                          </p:val>
                                        </p:tav>
                                        <p:tav tm="100000">
                                          <p:val>
                                            <p:strVal val="#ppt_x"/>
                                          </p:val>
                                        </p:tav>
                                      </p:tavLst>
                                    </p:anim>
                                    <p:anim calcmode="lin" valueType="num">
                                      <p:cBhvr>
                                        <p:cTn id="8" dur="500" fill="hold"/>
                                        <p:tgtEl>
                                          <p:spTgt spid="1344514"/>
                                        </p:tgtEl>
                                        <p:attrNameLst>
                                          <p:attrName>ppt_y</p:attrName>
                                        </p:attrNameLst>
                                      </p:cBhvr>
                                      <p:tavLst>
                                        <p:tav tm="0">
                                          <p:val>
                                            <p:strVal val="#ppt_y"/>
                                          </p:val>
                                        </p:tav>
                                        <p:tav tm="100000">
                                          <p:val>
                                            <p:strVal val="#ppt_y"/>
                                          </p:val>
                                        </p:tav>
                                      </p:tavLst>
                                    </p:anim>
                                    <p:anim calcmode="lin" valueType="num">
                                      <p:cBhvr>
                                        <p:cTn id="9" dur="500" fill="hold"/>
                                        <p:tgtEl>
                                          <p:spTgt spid="1344514"/>
                                        </p:tgtEl>
                                        <p:attrNameLst>
                                          <p:attrName>ppt_w</p:attrName>
                                        </p:attrNameLst>
                                      </p:cBhvr>
                                      <p:tavLst>
                                        <p:tav tm="0">
                                          <p:val>
                                            <p:fltVal val="0"/>
                                          </p:val>
                                        </p:tav>
                                        <p:tav tm="100000">
                                          <p:val>
                                            <p:strVal val="#ppt_w"/>
                                          </p:val>
                                        </p:tav>
                                      </p:tavLst>
                                    </p:anim>
                                    <p:anim calcmode="lin" valueType="num">
                                      <p:cBhvr>
                                        <p:cTn id="10" dur="500" fill="hold"/>
                                        <p:tgtEl>
                                          <p:spTgt spid="1344514"/>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projcto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344515">
                                            <p:txEl>
                                              <p:pRg st="0" end="0"/>
                                            </p:txEl>
                                          </p:spTgt>
                                        </p:tgtEl>
                                        <p:attrNameLst>
                                          <p:attrName>style.visibility</p:attrName>
                                        </p:attrNameLst>
                                      </p:cBhvr>
                                      <p:to>
                                        <p:strVal val="visible"/>
                                      </p:to>
                                    </p:set>
                                    <p:anim calcmode="lin" valueType="num">
                                      <p:cBhvr>
                                        <p:cTn id="15" dur="500" fill="hold"/>
                                        <p:tgtEl>
                                          <p:spTgt spid="1344515">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344515">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344515">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34451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344515">
                                            <p:txEl>
                                              <p:pRg st="1" end="1"/>
                                            </p:txEl>
                                          </p:spTgt>
                                        </p:tgtEl>
                                        <p:attrNameLst>
                                          <p:attrName>style.visibility</p:attrName>
                                        </p:attrNameLst>
                                      </p:cBhvr>
                                      <p:to>
                                        <p:strVal val="visible"/>
                                      </p:to>
                                    </p:set>
                                    <p:anim calcmode="lin" valueType="num">
                                      <p:cBhvr>
                                        <p:cTn id="23" dur="500" fill="hold"/>
                                        <p:tgtEl>
                                          <p:spTgt spid="1344515">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344515">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34451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344515">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4514" grpId="0" autoUpdateAnimBg="0"/>
      <p:bldP spid="1344515" grpId="0" build="p" bldLvl="5" autoUpdateAnimBg="0"/>
    </p:bldLst>
  </p:timing>
</p:sld>
</file>

<file path=ppt/slides/slide1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575BF40A-F649-4A6F-A0BD-16B824E6D98F}" type="slidenum">
              <a:rPr lang="en-US" smtClean="0"/>
              <a:pPr/>
              <a:t>132</a:t>
            </a:fld>
            <a:endParaRPr lang="en-US" smtClean="0"/>
          </a:p>
        </p:txBody>
      </p:sp>
      <p:sp>
        <p:nvSpPr>
          <p:cNvPr id="12902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338370" name="Rectangle 2"/>
          <p:cNvSpPr>
            <a:spLocks noGrp="1" noChangeArrowheads="1"/>
          </p:cNvSpPr>
          <p:nvPr>
            <p:ph type="title"/>
          </p:nvPr>
        </p:nvSpPr>
        <p:spPr/>
        <p:txBody>
          <a:bodyPr/>
          <a:lstStyle/>
          <a:p>
            <a:pPr eaLnBrk="1" hangingPunct="1"/>
            <a:r>
              <a:rPr lang="en-US" smtClean="0"/>
              <a:t>References</a:t>
            </a:r>
          </a:p>
        </p:txBody>
      </p:sp>
      <p:sp>
        <p:nvSpPr>
          <p:cNvPr id="1338371" name="Rectangle 3"/>
          <p:cNvSpPr>
            <a:spLocks noGrp="1" noChangeArrowheads="1"/>
          </p:cNvSpPr>
          <p:nvPr>
            <p:ph type="body" idx="1"/>
          </p:nvPr>
        </p:nvSpPr>
        <p:spPr/>
        <p:txBody>
          <a:bodyPr/>
          <a:lstStyle/>
          <a:p>
            <a:pPr eaLnBrk="1" hangingPunct="1"/>
            <a:r>
              <a:rPr lang="en-US" smtClean="0"/>
              <a:t>CSS validator </a:t>
            </a:r>
            <a:r>
              <a:rPr lang="en-US" i="1" smtClean="0">
                <a:hlinkClick r:id="rId3"/>
              </a:rPr>
              <a:t>http://jigsaw.w3.org/css-validator</a:t>
            </a:r>
            <a:r>
              <a:rPr lang="en-US" i="1" smtClean="0"/>
              <a:t> </a:t>
            </a:r>
          </a:p>
          <a:p>
            <a:pPr eaLnBrk="1" hangingPunct="1"/>
            <a:r>
              <a:rPr lang="en-US" i="1" smtClean="0"/>
              <a:t>Reference list of which CSS3 properties work in various browsers </a:t>
            </a:r>
            <a:r>
              <a:rPr lang="en-US" i="1" smtClean="0">
                <a:hlinkClick r:id="rId4"/>
              </a:rPr>
              <a:t>http://caniuse.com/#cats=CSS</a:t>
            </a:r>
            <a:r>
              <a:rPr lang="en-US" i="1" smtClean="0"/>
              <a:t> </a:t>
            </a:r>
          </a:p>
          <a:p>
            <a:pPr eaLnBrk="1" hangingPunct="1"/>
            <a:r>
              <a:rPr lang="en-US" i="1" smtClean="0"/>
              <a:t>Eric Meyer on CSS</a:t>
            </a:r>
            <a:r>
              <a:rPr lang="en-US" smtClean="0"/>
              <a:t>, by Eric Meyer. Examples -- not a reference book. </a:t>
            </a:r>
          </a:p>
          <a:p>
            <a:pPr lvl="1" eaLnBrk="1" hangingPunct="1"/>
            <a:r>
              <a:rPr lang="en-US" smtClean="0">
                <a:hlinkClick r:id="rId5"/>
              </a:rPr>
              <a:t>www.meyerweb.com</a:t>
            </a:r>
            <a:endParaRPr lang="en-US" smtClean="0"/>
          </a:p>
          <a:p>
            <a:pPr lvl="1" eaLnBrk="1" hangingPunct="1">
              <a:buFontTx/>
              <a:buNone/>
            </a:pPr>
            <a:endParaRPr lang="en-US" sz="3200" b="1" smtClean="0">
              <a:solidFill>
                <a:schemeClr val="accent2"/>
              </a:solidFill>
            </a:endParaRPr>
          </a:p>
          <a:p>
            <a:pPr eaLnBrk="1" hangingPunct="1"/>
            <a:endParaRPr lang="en-US" b="1" smtClean="0">
              <a:solidFill>
                <a:schemeClr val="accent2"/>
              </a:solidFill>
            </a:endParaRPr>
          </a:p>
          <a:p>
            <a:pPr eaLnBrk="1" hangingPunct="1">
              <a:buFontTx/>
              <a:buNone/>
            </a:pPr>
            <a:endParaRPr lang="en-US" b="1" smtClean="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338370"/>
                                        </p:tgtEl>
                                        <p:attrNameLst>
                                          <p:attrName>style.visibility</p:attrName>
                                        </p:attrNameLst>
                                      </p:cBhvr>
                                      <p:to>
                                        <p:strVal val="visible"/>
                                      </p:to>
                                    </p:set>
                                    <p:anim calcmode="lin" valueType="num">
                                      <p:cBhvr>
                                        <p:cTn id="7" dur="500" fill="hold"/>
                                        <p:tgtEl>
                                          <p:spTgt spid="1338370"/>
                                        </p:tgtEl>
                                        <p:attrNameLst>
                                          <p:attrName>ppt_x</p:attrName>
                                        </p:attrNameLst>
                                      </p:cBhvr>
                                      <p:tavLst>
                                        <p:tav tm="0">
                                          <p:val>
                                            <p:strVal val="#ppt_x+#ppt_w/2"/>
                                          </p:val>
                                        </p:tav>
                                        <p:tav tm="100000">
                                          <p:val>
                                            <p:strVal val="#ppt_x"/>
                                          </p:val>
                                        </p:tav>
                                      </p:tavLst>
                                    </p:anim>
                                    <p:anim calcmode="lin" valueType="num">
                                      <p:cBhvr>
                                        <p:cTn id="8" dur="500" fill="hold"/>
                                        <p:tgtEl>
                                          <p:spTgt spid="1338370"/>
                                        </p:tgtEl>
                                        <p:attrNameLst>
                                          <p:attrName>ppt_y</p:attrName>
                                        </p:attrNameLst>
                                      </p:cBhvr>
                                      <p:tavLst>
                                        <p:tav tm="0">
                                          <p:val>
                                            <p:strVal val="#ppt_y"/>
                                          </p:val>
                                        </p:tav>
                                        <p:tav tm="100000">
                                          <p:val>
                                            <p:strVal val="#ppt_y"/>
                                          </p:val>
                                        </p:tav>
                                      </p:tavLst>
                                    </p:anim>
                                    <p:anim calcmode="lin" valueType="num">
                                      <p:cBhvr>
                                        <p:cTn id="9" dur="500" fill="hold"/>
                                        <p:tgtEl>
                                          <p:spTgt spid="1338370"/>
                                        </p:tgtEl>
                                        <p:attrNameLst>
                                          <p:attrName>ppt_w</p:attrName>
                                        </p:attrNameLst>
                                      </p:cBhvr>
                                      <p:tavLst>
                                        <p:tav tm="0">
                                          <p:val>
                                            <p:fltVal val="0"/>
                                          </p:val>
                                        </p:tav>
                                        <p:tav tm="100000">
                                          <p:val>
                                            <p:strVal val="#ppt_w"/>
                                          </p:val>
                                        </p:tav>
                                      </p:tavLst>
                                    </p:anim>
                                    <p:anim calcmode="lin" valueType="num">
                                      <p:cBhvr>
                                        <p:cTn id="10" dur="500" fill="hold"/>
                                        <p:tgtEl>
                                          <p:spTgt spid="1338370"/>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projcto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338371">
                                            <p:txEl>
                                              <p:pRg st="0" end="0"/>
                                            </p:txEl>
                                          </p:spTgt>
                                        </p:tgtEl>
                                        <p:attrNameLst>
                                          <p:attrName>style.visibility</p:attrName>
                                        </p:attrNameLst>
                                      </p:cBhvr>
                                      <p:to>
                                        <p:strVal val="visible"/>
                                      </p:to>
                                    </p:set>
                                    <p:anim calcmode="lin" valueType="num">
                                      <p:cBhvr>
                                        <p:cTn id="15" dur="500" fill="hold"/>
                                        <p:tgtEl>
                                          <p:spTgt spid="1338371">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338371">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338371">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33837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338371">
                                            <p:txEl>
                                              <p:pRg st="1" end="1"/>
                                            </p:txEl>
                                          </p:spTgt>
                                        </p:tgtEl>
                                        <p:attrNameLst>
                                          <p:attrName>style.visibility</p:attrName>
                                        </p:attrNameLst>
                                      </p:cBhvr>
                                      <p:to>
                                        <p:strVal val="visible"/>
                                      </p:to>
                                    </p:set>
                                    <p:anim calcmode="lin" valueType="num">
                                      <p:cBhvr>
                                        <p:cTn id="23" dur="500" fill="hold"/>
                                        <p:tgtEl>
                                          <p:spTgt spid="1338371">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338371">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338371">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338371">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338371">
                                            <p:txEl>
                                              <p:pRg st="2" end="2"/>
                                            </p:txEl>
                                          </p:spTgt>
                                        </p:tgtEl>
                                        <p:attrNameLst>
                                          <p:attrName>style.visibility</p:attrName>
                                        </p:attrNameLst>
                                      </p:cBhvr>
                                      <p:to>
                                        <p:strVal val="visible"/>
                                      </p:to>
                                    </p:set>
                                    <p:anim calcmode="lin" valueType="num">
                                      <p:cBhvr>
                                        <p:cTn id="31" dur="500" fill="hold"/>
                                        <p:tgtEl>
                                          <p:spTgt spid="1338371">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1338371">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1338371">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338371">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338371">
                                            <p:txEl>
                                              <p:pRg st="3" end="3"/>
                                            </p:txEl>
                                          </p:spTgt>
                                        </p:tgtEl>
                                        <p:attrNameLst>
                                          <p:attrName>style.visibility</p:attrName>
                                        </p:attrNameLst>
                                      </p:cBhvr>
                                      <p:to>
                                        <p:strVal val="visible"/>
                                      </p:to>
                                    </p:set>
                                    <p:anim calcmode="lin" valueType="num">
                                      <p:cBhvr>
                                        <p:cTn id="39" dur="500" fill="hold"/>
                                        <p:tgtEl>
                                          <p:spTgt spid="1338371">
                                            <p:txEl>
                                              <p:pRg st="3" end="3"/>
                                            </p:txEl>
                                          </p:spTgt>
                                        </p:tgtEl>
                                        <p:attrNameLst>
                                          <p:attrName>ppt_x</p:attrName>
                                        </p:attrNameLst>
                                      </p:cBhvr>
                                      <p:tavLst>
                                        <p:tav tm="0">
                                          <p:val>
                                            <p:strVal val="#ppt_x-#ppt_w/2"/>
                                          </p:val>
                                        </p:tav>
                                        <p:tav tm="100000">
                                          <p:val>
                                            <p:strVal val="#ppt_x"/>
                                          </p:val>
                                        </p:tav>
                                      </p:tavLst>
                                    </p:anim>
                                    <p:anim calcmode="lin" valueType="num">
                                      <p:cBhvr>
                                        <p:cTn id="40" dur="500" fill="hold"/>
                                        <p:tgtEl>
                                          <p:spTgt spid="1338371">
                                            <p:txEl>
                                              <p:pRg st="3" end="3"/>
                                            </p:txEl>
                                          </p:spTgt>
                                        </p:tgtEl>
                                        <p:attrNameLst>
                                          <p:attrName>ppt_y</p:attrName>
                                        </p:attrNameLst>
                                      </p:cBhvr>
                                      <p:tavLst>
                                        <p:tav tm="0">
                                          <p:val>
                                            <p:strVal val="#ppt_y"/>
                                          </p:val>
                                        </p:tav>
                                        <p:tav tm="100000">
                                          <p:val>
                                            <p:strVal val="#ppt_y"/>
                                          </p:val>
                                        </p:tav>
                                      </p:tavLst>
                                    </p:anim>
                                    <p:anim calcmode="lin" valueType="num">
                                      <p:cBhvr>
                                        <p:cTn id="41" dur="500" fill="hold"/>
                                        <p:tgtEl>
                                          <p:spTgt spid="1338371">
                                            <p:txEl>
                                              <p:pRg st="3" end="3"/>
                                            </p:txEl>
                                          </p:spTgt>
                                        </p:tgtEl>
                                        <p:attrNameLst>
                                          <p:attrName>ppt_w</p:attrName>
                                        </p:attrNameLst>
                                      </p:cBhvr>
                                      <p:tavLst>
                                        <p:tav tm="0">
                                          <p:val>
                                            <p:fltVal val="0"/>
                                          </p:val>
                                        </p:tav>
                                        <p:tav tm="100000">
                                          <p:val>
                                            <p:strVal val="#ppt_w"/>
                                          </p:val>
                                        </p:tav>
                                      </p:tavLst>
                                    </p:anim>
                                    <p:anim calcmode="lin" valueType="num">
                                      <p:cBhvr>
                                        <p:cTn id="42" dur="500" fill="hold"/>
                                        <p:tgtEl>
                                          <p:spTgt spid="1338371">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8370" grpId="0" autoUpdateAnimBg="0"/>
      <p:bldP spid="1338371" grpId="0" build="p" bldLvl="5" autoUpdateAnimBg="0"/>
    </p:bldLst>
  </p:timing>
</p:sld>
</file>

<file path=ppt/slides/slide1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92483B5D-F098-41A3-A3F4-E704AE966DB2}" type="slidenum">
              <a:rPr lang="en-US" smtClean="0"/>
              <a:pPr/>
              <a:t>133</a:t>
            </a:fld>
            <a:endParaRPr lang="en-US" smtClean="0"/>
          </a:p>
        </p:txBody>
      </p:sp>
      <p:sp>
        <p:nvSpPr>
          <p:cNvPr id="13005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30052" name="Rectangle 2"/>
          <p:cNvSpPr>
            <a:spLocks noGrp="1" noChangeArrowheads="1"/>
          </p:cNvSpPr>
          <p:nvPr>
            <p:ph type="title"/>
          </p:nvPr>
        </p:nvSpPr>
        <p:spPr/>
        <p:txBody>
          <a:bodyPr/>
          <a:lstStyle/>
          <a:p>
            <a:pPr eaLnBrk="1" hangingPunct="1"/>
            <a:r>
              <a:rPr lang="en-US" smtClean="0"/>
              <a:t>References</a:t>
            </a:r>
          </a:p>
        </p:txBody>
      </p:sp>
      <p:sp>
        <p:nvSpPr>
          <p:cNvPr id="1338371" name="Rectangle 3"/>
          <p:cNvSpPr>
            <a:spLocks noGrp="1" noChangeArrowheads="1"/>
          </p:cNvSpPr>
          <p:nvPr>
            <p:ph type="body" idx="1"/>
          </p:nvPr>
        </p:nvSpPr>
        <p:spPr/>
        <p:txBody>
          <a:bodyPr/>
          <a:lstStyle/>
          <a:p>
            <a:pPr eaLnBrk="1" hangingPunct="1"/>
            <a:r>
              <a:rPr lang="en-US" smtClean="0"/>
              <a:t>Working with the pre-fab CSS layouts in Dreamweaver CS5: </a:t>
            </a:r>
            <a:r>
              <a:rPr lang="en-US" sz="2800" smtClean="0">
                <a:hlinkClick r:id="rId2"/>
              </a:rPr>
              <a:t>http://www.adobe.com/newsletters/edge/august2010/articles/article5/index.html?trackingid=HRTDM</a:t>
            </a:r>
            <a:r>
              <a:rPr lang="en-US" sz="2800" smtClean="0"/>
              <a:t> </a:t>
            </a:r>
            <a:endParaRPr lang="en-US" smtClean="0"/>
          </a:p>
          <a:p>
            <a:pPr lvl="1" eaLnBrk="1" hangingPunct="1">
              <a:buFontTx/>
              <a:buNone/>
            </a:pPr>
            <a:endParaRPr lang="en-US" sz="3200" b="1" smtClean="0">
              <a:solidFill>
                <a:schemeClr val="accent2"/>
              </a:solidFill>
            </a:endParaRPr>
          </a:p>
          <a:p>
            <a:pPr eaLnBrk="1" hangingPunct="1"/>
            <a:endParaRPr lang="en-US" b="1" smtClean="0">
              <a:solidFill>
                <a:schemeClr val="accent2"/>
              </a:solidFill>
            </a:endParaRPr>
          </a:p>
          <a:p>
            <a:pPr eaLnBrk="1" hangingPunct="1">
              <a:buFontTx/>
              <a:buNone/>
            </a:pPr>
            <a:endParaRPr lang="en-US" b="1" smtClean="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338371">
                                            <p:txEl>
                                              <p:pRg st="0" end="0"/>
                                            </p:txEl>
                                          </p:spTgt>
                                        </p:tgtEl>
                                        <p:attrNameLst>
                                          <p:attrName>style.visibility</p:attrName>
                                        </p:attrNameLst>
                                      </p:cBhvr>
                                      <p:to>
                                        <p:strVal val="visible"/>
                                      </p:to>
                                    </p:set>
                                    <p:anim calcmode="lin" valueType="num">
                                      <p:cBhvr>
                                        <p:cTn id="7" dur="500" fill="hold"/>
                                        <p:tgtEl>
                                          <p:spTgt spid="1338371">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338371">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338371">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338371">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8371" grpId="0" build="p" bldLvl="5"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47AE9C14-89AD-4245-9F31-848B66BBA8ED}" type="slidenum">
              <a:rPr lang="en-US" smtClean="0"/>
              <a:pPr/>
              <a:t>14</a:t>
            </a:fld>
            <a:endParaRPr lang="en-US" smtClean="0"/>
          </a:p>
        </p:txBody>
      </p:sp>
      <p:sp>
        <p:nvSpPr>
          <p:cNvPr id="1536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5364" name="Rectangle 2"/>
          <p:cNvSpPr>
            <a:spLocks noGrp="1" noChangeArrowheads="1"/>
          </p:cNvSpPr>
          <p:nvPr>
            <p:ph type="title"/>
          </p:nvPr>
        </p:nvSpPr>
        <p:spPr/>
        <p:txBody>
          <a:bodyPr/>
          <a:lstStyle/>
          <a:p>
            <a:pPr eaLnBrk="1" hangingPunct="1"/>
            <a:r>
              <a:rPr lang="en-US" smtClean="0"/>
              <a:t>CSS Properties</a:t>
            </a:r>
          </a:p>
        </p:txBody>
      </p:sp>
      <p:sp>
        <p:nvSpPr>
          <p:cNvPr id="15365" name="Rectangle 3"/>
          <p:cNvSpPr>
            <a:spLocks noGrp="1" noChangeArrowheads="1"/>
          </p:cNvSpPr>
          <p:nvPr>
            <p:ph type="body" idx="1"/>
          </p:nvPr>
        </p:nvSpPr>
        <p:spPr>
          <a:xfrm>
            <a:off x="685800" y="1752600"/>
            <a:ext cx="7924800" cy="4876800"/>
          </a:xfrm>
        </p:spPr>
        <p:txBody>
          <a:bodyPr/>
          <a:lstStyle/>
          <a:p>
            <a:pPr eaLnBrk="1" hangingPunct="1"/>
            <a:r>
              <a:rPr lang="en-US" dirty="0" smtClean="0"/>
              <a:t>Font and text properties:</a:t>
            </a:r>
          </a:p>
          <a:p>
            <a:pPr lvl="1" eaLnBrk="1" hangingPunct="1"/>
            <a:r>
              <a:rPr lang="en-US" dirty="0" smtClean="0">
                <a:solidFill>
                  <a:srgbClr val="99FF99"/>
                </a:solidFill>
              </a:rPr>
              <a:t>font </a:t>
            </a:r>
            <a:r>
              <a:rPr lang="en-US" dirty="0" smtClean="0"/>
              <a:t>(allows shorthand), </a:t>
            </a:r>
            <a:r>
              <a:rPr lang="en-US" dirty="0" smtClean="0">
                <a:solidFill>
                  <a:srgbClr val="99FF99"/>
                </a:solidFill>
              </a:rPr>
              <a:t>font-family</a:t>
            </a:r>
            <a:r>
              <a:rPr lang="en-US" dirty="0" smtClean="0"/>
              <a:t>, </a:t>
            </a:r>
            <a:r>
              <a:rPr lang="en-US" dirty="0" smtClean="0">
                <a:solidFill>
                  <a:srgbClr val="99FF99"/>
                </a:solidFill>
              </a:rPr>
              <a:t>font-size </a:t>
            </a:r>
            <a:r>
              <a:rPr lang="en-US" dirty="0" smtClean="0"/>
              <a:t>(</a:t>
            </a:r>
            <a:r>
              <a:rPr lang="en-US" dirty="0" err="1" smtClean="0">
                <a:solidFill>
                  <a:srgbClr val="99FF99"/>
                </a:solidFill>
              </a:rPr>
              <a:t>em</a:t>
            </a:r>
            <a:r>
              <a:rPr lang="en-US" dirty="0" smtClean="0">
                <a:solidFill>
                  <a:srgbClr val="99FF99"/>
                </a:solidFill>
              </a:rPr>
              <a:t>, </a:t>
            </a:r>
            <a:r>
              <a:rPr lang="en-US" dirty="0" err="1" smtClean="0">
                <a:solidFill>
                  <a:srgbClr val="99FF99"/>
                </a:solidFill>
              </a:rPr>
              <a:t>px</a:t>
            </a:r>
            <a:r>
              <a:rPr lang="en-US" dirty="0" smtClean="0">
                <a:solidFill>
                  <a:srgbClr val="99FF99"/>
                </a:solidFill>
              </a:rPr>
              <a:t>, %, xx-small, etc.</a:t>
            </a:r>
            <a:r>
              <a:rPr lang="en-US" dirty="0" smtClean="0"/>
              <a:t>), </a:t>
            </a:r>
            <a:r>
              <a:rPr lang="en-US" dirty="0" smtClean="0">
                <a:solidFill>
                  <a:srgbClr val="99FF99"/>
                </a:solidFill>
              </a:rPr>
              <a:t>font-style (italic, normal)</a:t>
            </a:r>
            <a:r>
              <a:rPr lang="en-US" dirty="0" smtClean="0"/>
              <a:t>, </a:t>
            </a:r>
            <a:r>
              <a:rPr lang="en-US" dirty="0" smtClean="0">
                <a:solidFill>
                  <a:srgbClr val="99FF99"/>
                </a:solidFill>
              </a:rPr>
              <a:t>font-weight (normal, bold), color, letter-spacing, text-align, text-decoration, text-height, text-indent, text-transform (capitalize/lowercase/uppercase), line-height, vertical-align, word-spacing.</a:t>
            </a:r>
          </a:p>
          <a:p>
            <a:pPr lvl="1" eaLnBrk="1" hangingPunct="1"/>
            <a:r>
              <a:rPr lang="en-US" dirty="0" smtClean="0"/>
              <a:t>Example of shorthand: </a:t>
            </a:r>
          </a:p>
          <a:p>
            <a:pPr marL="457200" lvl="1" indent="0" eaLnBrk="1" hangingPunct="1">
              <a:buNone/>
            </a:pPr>
            <a:r>
              <a:rPr lang="en-US" dirty="0">
                <a:solidFill>
                  <a:srgbClr val="99FF99"/>
                </a:solidFill>
              </a:rPr>
              <a:t> </a:t>
            </a:r>
            <a:r>
              <a:rPr lang="en-US" dirty="0" smtClean="0">
                <a:solidFill>
                  <a:srgbClr val="99FF99"/>
                </a:solidFill>
              </a:rPr>
              <a:t> 	style="font: Verdana 1.5em italic;"</a:t>
            </a:r>
            <a:endParaRPr lang="en-US" dirty="0" smtClean="0"/>
          </a:p>
        </p:txBody>
      </p:sp>
    </p:spTree>
    <p:extLst>
      <p:ext uri="{BB962C8B-B14F-4D97-AF65-F5344CB8AC3E}">
        <p14:creationId xmlns:p14="http://schemas.microsoft.com/office/powerpoint/2010/main" val="3838960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A581CFF1-2CFE-4FD5-8B01-A627E0A8DADB}" type="slidenum">
              <a:rPr lang="en-US" smtClean="0"/>
              <a:pPr/>
              <a:t>15</a:t>
            </a:fld>
            <a:endParaRPr lang="en-US" smtClean="0"/>
          </a:p>
        </p:txBody>
      </p:sp>
      <p:sp>
        <p:nvSpPr>
          <p:cNvPr id="1638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6388" name="Rectangle 2"/>
          <p:cNvSpPr>
            <a:spLocks noGrp="1" noChangeArrowheads="1"/>
          </p:cNvSpPr>
          <p:nvPr>
            <p:ph type="title"/>
          </p:nvPr>
        </p:nvSpPr>
        <p:spPr/>
        <p:txBody>
          <a:bodyPr/>
          <a:lstStyle/>
          <a:p>
            <a:pPr eaLnBrk="1" hangingPunct="1"/>
            <a:r>
              <a:rPr lang="en-US" smtClean="0"/>
              <a:t>CSS Properties</a:t>
            </a:r>
          </a:p>
        </p:txBody>
      </p:sp>
      <p:sp>
        <p:nvSpPr>
          <p:cNvPr id="16389" name="Rectangle 3"/>
          <p:cNvSpPr>
            <a:spLocks noGrp="1" noChangeArrowheads="1"/>
          </p:cNvSpPr>
          <p:nvPr>
            <p:ph type="body" idx="1"/>
          </p:nvPr>
        </p:nvSpPr>
        <p:spPr>
          <a:xfrm>
            <a:off x="685800" y="1752600"/>
            <a:ext cx="7772400" cy="5105400"/>
          </a:xfrm>
        </p:spPr>
        <p:txBody>
          <a:bodyPr/>
          <a:lstStyle/>
          <a:p>
            <a:pPr eaLnBrk="1" hangingPunct="1"/>
            <a:r>
              <a:rPr lang="en-US" dirty="0" smtClean="0"/>
              <a:t>Box properties (not usually inherited):</a:t>
            </a:r>
          </a:p>
          <a:p>
            <a:pPr lvl="1" eaLnBrk="1" hangingPunct="1"/>
            <a:r>
              <a:rPr lang="en-US" dirty="0" smtClean="0"/>
              <a:t>Borders: </a:t>
            </a:r>
            <a:r>
              <a:rPr lang="en-US" dirty="0" smtClean="0">
                <a:solidFill>
                  <a:srgbClr val="99FF99"/>
                </a:solidFill>
              </a:rPr>
              <a:t>border </a:t>
            </a:r>
            <a:r>
              <a:rPr lang="en-US" dirty="0" smtClean="0"/>
              <a:t>(allows shorthand), </a:t>
            </a:r>
            <a:r>
              <a:rPr lang="en-US" dirty="0" smtClean="0">
                <a:solidFill>
                  <a:srgbClr val="99FF99"/>
                </a:solidFill>
              </a:rPr>
              <a:t>border-top</a:t>
            </a:r>
            <a:r>
              <a:rPr lang="en-US" dirty="0" smtClean="0"/>
              <a:t>, </a:t>
            </a:r>
            <a:r>
              <a:rPr lang="en-US" dirty="0" smtClean="0">
                <a:solidFill>
                  <a:srgbClr val="99FF99"/>
                </a:solidFill>
              </a:rPr>
              <a:t>border-right</a:t>
            </a:r>
            <a:r>
              <a:rPr lang="en-US" dirty="0" smtClean="0"/>
              <a:t>, </a:t>
            </a:r>
            <a:r>
              <a:rPr lang="en-US" dirty="0" smtClean="0">
                <a:solidFill>
                  <a:srgbClr val="99FF99"/>
                </a:solidFill>
              </a:rPr>
              <a:t>border-bottom</a:t>
            </a:r>
            <a:r>
              <a:rPr lang="en-US" dirty="0" smtClean="0"/>
              <a:t>, </a:t>
            </a:r>
            <a:r>
              <a:rPr lang="en-US" dirty="0" smtClean="0">
                <a:solidFill>
                  <a:srgbClr val="99FF99"/>
                </a:solidFill>
              </a:rPr>
              <a:t>border-left</a:t>
            </a:r>
            <a:r>
              <a:rPr lang="en-US" dirty="0" smtClean="0"/>
              <a:t>, </a:t>
            </a:r>
            <a:r>
              <a:rPr lang="en-US" dirty="0" smtClean="0">
                <a:solidFill>
                  <a:srgbClr val="99FF99"/>
                </a:solidFill>
              </a:rPr>
              <a:t>border-color</a:t>
            </a:r>
            <a:r>
              <a:rPr lang="en-US" dirty="0" smtClean="0"/>
              <a:t>, </a:t>
            </a:r>
            <a:r>
              <a:rPr lang="en-US" dirty="0" smtClean="0">
                <a:solidFill>
                  <a:srgbClr val="99FF99"/>
                </a:solidFill>
              </a:rPr>
              <a:t>border-top-color</a:t>
            </a:r>
            <a:r>
              <a:rPr lang="en-US" dirty="0" smtClean="0"/>
              <a:t>, </a:t>
            </a:r>
            <a:r>
              <a:rPr lang="en-US" dirty="0" smtClean="0">
                <a:solidFill>
                  <a:srgbClr val="99FF99"/>
                </a:solidFill>
              </a:rPr>
              <a:t>border-right-color</a:t>
            </a:r>
            <a:r>
              <a:rPr lang="en-US" dirty="0" smtClean="0"/>
              <a:t>, …, </a:t>
            </a:r>
            <a:r>
              <a:rPr lang="en-US" dirty="0" smtClean="0">
                <a:solidFill>
                  <a:srgbClr val="99FF99"/>
                </a:solidFill>
              </a:rPr>
              <a:t>border-style </a:t>
            </a:r>
            <a:r>
              <a:rPr lang="en-US" dirty="0" smtClean="0"/>
              <a:t>(</a:t>
            </a:r>
            <a:r>
              <a:rPr lang="en-US" dirty="0" smtClean="0">
                <a:solidFill>
                  <a:srgbClr val="99FF99"/>
                </a:solidFill>
              </a:rPr>
              <a:t>solid, ridge, dotted, outset, inset, </a:t>
            </a:r>
            <a:r>
              <a:rPr lang="en-US" dirty="0" smtClean="0"/>
              <a:t>etc.), </a:t>
            </a:r>
            <a:r>
              <a:rPr lang="en-US" dirty="0" smtClean="0">
                <a:solidFill>
                  <a:srgbClr val="99FF99"/>
                </a:solidFill>
              </a:rPr>
              <a:t>border-top-style</a:t>
            </a:r>
            <a:r>
              <a:rPr lang="en-US" dirty="0" smtClean="0"/>
              <a:t>, …, </a:t>
            </a:r>
            <a:r>
              <a:rPr lang="en-US" dirty="0" smtClean="0">
                <a:solidFill>
                  <a:srgbClr val="99FF99"/>
                </a:solidFill>
              </a:rPr>
              <a:t>border-width</a:t>
            </a:r>
            <a:r>
              <a:rPr lang="en-US" dirty="0" smtClean="0"/>
              <a:t>, </a:t>
            </a:r>
            <a:r>
              <a:rPr lang="en-US" dirty="0" smtClean="0">
                <a:solidFill>
                  <a:srgbClr val="99FF99"/>
                </a:solidFill>
              </a:rPr>
              <a:t>border-top-width</a:t>
            </a:r>
            <a:r>
              <a:rPr lang="en-US" dirty="0" smtClean="0"/>
              <a:t>,… </a:t>
            </a:r>
            <a:r>
              <a:rPr lang="en-US" dirty="0" smtClean="0">
                <a:solidFill>
                  <a:srgbClr val="99FF99"/>
                </a:solidFill>
              </a:rPr>
              <a:t>border-collapse</a:t>
            </a:r>
            <a:r>
              <a:rPr lang="en-US" dirty="0" smtClean="0"/>
              <a:t> (will show only one border if two borders are adjacent).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A581CFF1-2CFE-4FD5-8B01-A627E0A8DADB}" type="slidenum">
              <a:rPr lang="en-US" smtClean="0"/>
              <a:pPr/>
              <a:t>16</a:t>
            </a:fld>
            <a:endParaRPr lang="en-US" smtClean="0"/>
          </a:p>
        </p:txBody>
      </p:sp>
      <p:sp>
        <p:nvSpPr>
          <p:cNvPr id="1638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6388" name="Rectangle 2"/>
          <p:cNvSpPr>
            <a:spLocks noGrp="1" noChangeArrowheads="1"/>
          </p:cNvSpPr>
          <p:nvPr>
            <p:ph type="title"/>
          </p:nvPr>
        </p:nvSpPr>
        <p:spPr/>
        <p:txBody>
          <a:bodyPr/>
          <a:lstStyle/>
          <a:p>
            <a:pPr eaLnBrk="1" hangingPunct="1"/>
            <a:r>
              <a:rPr lang="en-US" smtClean="0"/>
              <a:t>CSS Properties</a:t>
            </a:r>
          </a:p>
        </p:txBody>
      </p:sp>
      <p:sp>
        <p:nvSpPr>
          <p:cNvPr id="16389" name="Rectangle 3"/>
          <p:cNvSpPr>
            <a:spLocks noGrp="1" noChangeArrowheads="1"/>
          </p:cNvSpPr>
          <p:nvPr>
            <p:ph type="body" idx="1"/>
          </p:nvPr>
        </p:nvSpPr>
        <p:spPr>
          <a:xfrm>
            <a:off x="685800" y="1752600"/>
            <a:ext cx="7772400" cy="5105400"/>
          </a:xfrm>
        </p:spPr>
        <p:txBody>
          <a:bodyPr/>
          <a:lstStyle/>
          <a:p>
            <a:pPr lvl="1" eaLnBrk="1" hangingPunct="1"/>
            <a:r>
              <a:rPr lang="en-US" dirty="0" smtClean="0"/>
              <a:t>Note: on border, must specify </a:t>
            </a:r>
            <a:r>
              <a:rPr lang="en-US" dirty="0" smtClean="0">
                <a:solidFill>
                  <a:srgbClr val="99FF99"/>
                </a:solidFill>
              </a:rPr>
              <a:t>color</a:t>
            </a:r>
            <a:r>
              <a:rPr lang="en-US" dirty="0" smtClean="0"/>
              <a:t>, </a:t>
            </a:r>
            <a:r>
              <a:rPr lang="en-US" dirty="0" smtClean="0">
                <a:solidFill>
                  <a:srgbClr val="99FF99"/>
                </a:solidFill>
              </a:rPr>
              <a:t>width</a:t>
            </a:r>
            <a:r>
              <a:rPr lang="en-US" dirty="0" smtClean="0"/>
              <a:t>, </a:t>
            </a:r>
            <a:r>
              <a:rPr lang="en-US" b="1" i="1" dirty="0" smtClean="0"/>
              <a:t>and</a:t>
            </a:r>
            <a:r>
              <a:rPr lang="en-US" b="1" dirty="0" smtClean="0"/>
              <a:t> </a:t>
            </a:r>
            <a:r>
              <a:rPr lang="en-US" b="1" dirty="0" smtClean="0">
                <a:solidFill>
                  <a:srgbClr val="99FF99"/>
                </a:solidFill>
              </a:rPr>
              <a:t>style</a:t>
            </a:r>
            <a:r>
              <a:rPr lang="en-US" dirty="0" smtClean="0"/>
              <a:t>, or border won’t be visible:</a:t>
            </a:r>
          </a:p>
          <a:p>
            <a:pPr lvl="2" eaLnBrk="1" hangingPunct="1">
              <a:buFontTx/>
              <a:buNone/>
            </a:pPr>
            <a:r>
              <a:rPr lang="en-US" b="1" dirty="0">
                <a:solidFill>
                  <a:srgbClr val="99FF99"/>
                </a:solidFill>
              </a:rPr>
              <a:t>s</a:t>
            </a:r>
            <a:r>
              <a:rPr lang="en-US" b="1" dirty="0" smtClean="0">
                <a:solidFill>
                  <a:srgbClr val="99FF99"/>
                </a:solidFill>
              </a:rPr>
              <a:t>tyle="border: 1px  #999999 </a:t>
            </a:r>
            <a:r>
              <a:rPr lang="en-US" b="1" i="1" dirty="0" smtClean="0">
                <a:solidFill>
                  <a:srgbClr val="FF0000"/>
                </a:solidFill>
              </a:rPr>
              <a:t>solid;"</a:t>
            </a:r>
            <a:endParaRPr lang="en-US" dirty="0" smtClean="0">
              <a:solidFill>
                <a:srgbClr val="FF0000"/>
              </a:solidFill>
            </a:endParaRPr>
          </a:p>
        </p:txBody>
      </p:sp>
    </p:spTree>
    <p:extLst>
      <p:ext uri="{BB962C8B-B14F-4D97-AF65-F5344CB8AC3E}">
        <p14:creationId xmlns:p14="http://schemas.microsoft.com/office/powerpoint/2010/main" val="37313605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6F6E8C3A-2285-4A9E-9459-DBCAE9357DEE}" type="slidenum">
              <a:rPr lang="en-US" smtClean="0"/>
              <a:pPr/>
              <a:t>17</a:t>
            </a:fld>
            <a:endParaRPr lang="en-US" smtClean="0"/>
          </a:p>
        </p:txBody>
      </p:sp>
      <p:sp>
        <p:nvSpPr>
          <p:cNvPr id="1741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7412" name="Rectangle 2"/>
          <p:cNvSpPr>
            <a:spLocks noGrp="1" noChangeArrowheads="1"/>
          </p:cNvSpPr>
          <p:nvPr>
            <p:ph type="title"/>
          </p:nvPr>
        </p:nvSpPr>
        <p:spPr/>
        <p:txBody>
          <a:bodyPr/>
          <a:lstStyle/>
          <a:p>
            <a:pPr eaLnBrk="1" hangingPunct="1"/>
            <a:r>
              <a:rPr lang="en-US" smtClean="0"/>
              <a:t>CSS Properties</a:t>
            </a:r>
          </a:p>
        </p:txBody>
      </p:sp>
      <p:sp>
        <p:nvSpPr>
          <p:cNvPr id="1370115" name="Rectangle 3"/>
          <p:cNvSpPr>
            <a:spLocks noGrp="1" noChangeArrowheads="1"/>
          </p:cNvSpPr>
          <p:nvPr>
            <p:ph type="body" idx="1"/>
          </p:nvPr>
        </p:nvSpPr>
        <p:spPr>
          <a:xfrm>
            <a:off x="685800" y="1752600"/>
            <a:ext cx="7772400" cy="5105400"/>
          </a:xfrm>
        </p:spPr>
        <p:txBody>
          <a:bodyPr/>
          <a:lstStyle/>
          <a:p>
            <a:pPr lvl="1" eaLnBrk="1" hangingPunct="1">
              <a:defRPr/>
            </a:pPr>
            <a:r>
              <a:rPr lang="en-US" dirty="0" smtClean="0"/>
              <a:t>Padding: </a:t>
            </a:r>
            <a:r>
              <a:rPr lang="en-US" dirty="0" smtClean="0">
                <a:solidFill>
                  <a:srgbClr val="99FF99"/>
                </a:solidFill>
              </a:rPr>
              <a:t>padding</a:t>
            </a:r>
            <a:r>
              <a:rPr lang="en-US" dirty="0" smtClean="0"/>
              <a:t>, </a:t>
            </a:r>
            <a:r>
              <a:rPr lang="en-US" dirty="0" smtClean="0">
                <a:solidFill>
                  <a:srgbClr val="99FF99"/>
                </a:solidFill>
              </a:rPr>
              <a:t>padding-top</a:t>
            </a:r>
            <a:r>
              <a:rPr lang="en-US" dirty="0" smtClean="0"/>
              <a:t>, </a:t>
            </a:r>
            <a:r>
              <a:rPr lang="en-US" dirty="0">
                <a:solidFill>
                  <a:srgbClr val="99FF99"/>
                </a:solidFill>
              </a:rPr>
              <a:t>padding-right</a:t>
            </a:r>
            <a:r>
              <a:rPr lang="en-US" dirty="0" smtClean="0"/>
              <a:t>, … </a:t>
            </a:r>
          </a:p>
          <a:p>
            <a:pPr lvl="1" eaLnBrk="1" hangingPunct="1">
              <a:defRPr/>
            </a:pPr>
            <a:r>
              <a:rPr lang="en-US" dirty="0" smtClean="0"/>
              <a:t>Margins: </a:t>
            </a:r>
            <a:r>
              <a:rPr lang="en-US" dirty="0" smtClean="0">
                <a:solidFill>
                  <a:srgbClr val="99FF99"/>
                </a:solidFill>
              </a:rPr>
              <a:t>margin</a:t>
            </a:r>
            <a:r>
              <a:rPr lang="en-US" dirty="0" smtClean="0"/>
              <a:t>, </a:t>
            </a:r>
            <a:r>
              <a:rPr lang="en-US" dirty="0" smtClean="0">
                <a:solidFill>
                  <a:srgbClr val="99FF99"/>
                </a:solidFill>
              </a:rPr>
              <a:t>margin-top</a:t>
            </a:r>
            <a:r>
              <a:rPr lang="en-US" dirty="0" smtClean="0"/>
              <a:t>, </a:t>
            </a:r>
            <a:r>
              <a:rPr lang="en-US" dirty="0" smtClean="0">
                <a:solidFill>
                  <a:srgbClr val="99FF99"/>
                </a:solidFill>
              </a:rPr>
              <a:t>margin-right</a:t>
            </a:r>
            <a:r>
              <a:rPr lang="en-US" dirty="0" smtClean="0"/>
              <a:t>, …</a:t>
            </a:r>
          </a:p>
          <a:p>
            <a:pPr lvl="2" eaLnBrk="1" hangingPunct="1">
              <a:defRPr/>
            </a:pPr>
            <a:r>
              <a:rPr lang="en-US" dirty="0" smtClean="0"/>
              <a:t>To center the entire page on the window:</a:t>
            </a:r>
          </a:p>
          <a:p>
            <a:pPr lvl="3" eaLnBrk="1" hangingPunct="1">
              <a:defRPr/>
            </a:pPr>
            <a:r>
              <a:rPr lang="en-US" dirty="0" smtClean="0"/>
              <a:t>Put a </a:t>
            </a:r>
            <a:r>
              <a:rPr lang="en-US" dirty="0" smtClean="0">
                <a:solidFill>
                  <a:srgbClr val="99FF99"/>
                </a:solidFill>
              </a:rPr>
              <a:t>&lt;div&gt; </a:t>
            </a:r>
            <a:r>
              <a:rPr lang="en-US" dirty="0" smtClean="0"/>
              <a:t>wrapper around the entire page.</a:t>
            </a:r>
          </a:p>
          <a:p>
            <a:pPr lvl="3" eaLnBrk="1" hangingPunct="1">
              <a:defRPr/>
            </a:pPr>
            <a:r>
              <a:rPr lang="en-US" dirty="0" smtClean="0"/>
              <a:t>Set the style for the </a:t>
            </a:r>
            <a:r>
              <a:rPr lang="en-US" dirty="0" smtClean="0">
                <a:solidFill>
                  <a:srgbClr val="99FF99"/>
                </a:solidFill>
              </a:rPr>
              <a:t>&lt;div&gt; </a:t>
            </a:r>
            <a:r>
              <a:rPr lang="en-US" dirty="0" smtClean="0"/>
              <a:t>something like this:</a:t>
            </a:r>
          </a:p>
          <a:p>
            <a:pPr marL="1828800" lvl="3" indent="0" eaLnBrk="1" hangingPunct="1">
              <a:buFontTx/>
              <a:buNone/>
              <a:defRPr/>
            </a:pPr>
            <a:r>
              <a:rPr lang="en-US" dirty="0" smtClean="0">
                <a:solidFill>
                  <a:srgbClr val="99FF99"/>
                </a:solidFill>
              </a:rPr>
              <a:t>width: 750px; </a:t>
            </a:r>
          </a:p>
          <a:p>
            <a:pPr marL="1828800" lvl="3" indent="0" eaLnBrk="1" hangingPunct="1">
              <a:buFontTx/>
              <a:buNone/>
              <a:defRPr/>
            </a:pPr>
            <a:r>
              <a:rPr lang="en-US" dirty="0" smtClean="0">
                <a:solidFill>
                  <a:srgbClr val="99FF99"/>
                </a:solidFill>
              </a:rPr>
              <a:t>margin-left: auto; </a:t>
            </a:r>
          </a:p>
          <a:p>
            <a:pPr marL="1828800" lvl="3" indent="0" eaLnBrk="1" hangingPunct="1">
              <a:buFontTx/>
              <a:buNone/>
              <a:defRPr/>
            </a:pPr>
            <a:r>
              <a:rPr lang="en-US" dirty="0" smtClean="0">
                <a:solidFill>
                  <a:srgbClr val="99FF99"/>
                </a:solidFill>
              </a:rPr>
              <a:t>margin-right: auto;</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191F89C4-A793-4506-84A4-955FFE7817E3}" type="slidenum">
              <a:rPr lang="en-US" smtClean="0"/>
              <a:pPr/>
              <a:t>18</a:t>
            </a:fld>
            <a:endParaRPr lang="en-US" smtClean="0"/>
          </a:p>
        </p:txBody>
      </p:sp>
      <p:sp>
        <p:nvSpPr>
          <p:cNvPr id="1843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8436" name="Rectangle 2"/>
          <p:cNvSpPr>
            <a:spLocks noGrp="1" noChangeArrowheads="1"/>
          </p:cNvSpPr>
          <p:nvPr>
            <p:ph type="title"/>
          </p:nvPr>
        </p:nvSpPr>
        <p:spPr/>
        <p:txBody>
          <a:bodyPr/>
          <a:lstStyle/>
          <a:p>
            <a:pPr eaLnBrk="1" hangingPunct="1"/>
            <a:r>
              <a:rPr lang="en-US" smtClean="0"/>
              <a:t>CSS Properties</a:t>
            </a:r>
          </a:p>
        </p:txBody>
      </p:sp>
      <p:sp>
        <p:nvSpPr>
          <p:cNvPr id="18437" name="Rectangle 3"/>
          <p:cNvSpPr>
            <a:spLocks noGrp="1" noChangeArrowheads="1"/>
          </p:cNvSpPr>
          <p:nvPr>
            <p:ph type="body" idx="1"/>
          </p:nvPr>
        </p:nvSpPr>
        <p:spPr>
          <a:xfrm>
            <a:off x="685800" y="1752600"/>
            <a:ext cx="7772400" cy="5105400"/>
          </a:xfrm>
        </p:spPr>
        <p:txBody>
          <a:bodyPr/>
          <a:lstStyle/>
          <a:p>
            <a:pPr lvl="1" eaLnBrk="1" hangingPunct="1">
              <a:defRPr/>
            </a:pPr>
            <a:r>
              <a:rPr lang="en-US" dirty="0"/>
              <a:t>CSS3 box properties (iffy)</a:t>
            </a:r>
          </a:p>
          <a:p>
            <a:pPr lvl="2" eaLnBrk="1" hangingPunct="1"/>
            <a:r>
              <a:rPr lang="en-US" dirty="0" smtClean="0">
                <a:solidFill>
                  <a:srgbClr val="99FF99"/>
                </a:solidFill>
              </a:rPr>
              <a:t>border-radius </a:t>
            </a:r>
            <a:r>
              <a:rPr lang="en-US" dirty="0" smtClean="0"/>
              <a:t>(all four corners in one or top left clockwise to bottom left),</a:t>
            </a:r>
            <a:r>
              <a:rPr lang="en-US" dirty="0" smtClean="0">
                <a:solidFill>
                  <a:srgbClr val="99FF99"/>
                </a:solidFill>
              </a:rPr>
              <a:t> border-bottom-left-radius, border-top-left-radius</a:t>
            </a:r>
            <a:r>
              <a:rPr lang="en-US" dirty="0" smtClean="0"/>
              <a:t>, etc.</a:t>
            </a:r>
          </a:p>
          <a:p>
            <a:pPr lvl="3" eaLnBrk="1" hangingPunct="1"/>
            <a:r>
              <a:rPr lang="en-US" dirty="0" smtClean="0"/>
              <a:t>For cross-</a:t>
            </a:r>
            <a:r>
              <a:rPr lang="en-US" dirty="0" err="1" smtClean="0"/>
              <a:t>brower</a:t>
            </a:r>
            <a:r>
              <a:rPr lang="en-US" dirty="0" smtClean="0"/>
              <a:t> compatibility, use something like this code, </a:t>
            </a:r>
            <a:r>
              <a:rPr lang="en-US" i="1" dirty="0" smtClean="0"/>
              <a:t>in this order </a:t>
            </a:r>
            <a:r>
              <a:rPr lang="en-US" dirty="0" smtClean="0"/>
              <a:t>(degrades gracefully):</a:t>
            </a:r>
          </a:p>
          <a:p>
            <a:pPr marL="1828800" lvl="4" indent="0" eaLnBrk="1" hangingPunct="1">
              <a:buFontTx/>
              <a:buNone/>
            </a:pPr>
            <a:r>
              <a:rPr lang="en-US" dirty="0" smtClean="0">
                <a:solidFill>
                  <a:srgbClr val="99FF99"/>
                </a:solidFill>
              </a:rPr>
              <a:t>border: 3px solid #666666;</a:t>
            </a:r>
          </a:p>
          <a:p>
            <a:pPr marL="1828800" lvl="4" indent="0" eaLnBrk="1" hangingPunct="1">
              <a:buFontTx/>
              <a:buNone/>
            </a:pPr>
            <a:r>
              <a:rPr lang="en-US" dirty="0" smtClean="0">
                <a:solidFill>
                  <a:srgbClr val="99FF99"/>
                </a:solidFill>
              </a:rPr>
              <a:t>-</a:t>
            </a:r>
            <a:r>
              <a:rPr lang="en-US" dirty="0" err="1" smtClean="0">
                <a:solidFill>
                  <a:srgbClr val="99FF99"/>
                </a:solidFill>
              </a:rPr>
              <a:t>webkit</a:t>
            </a:r>
            <a:r>
              <a:rPr lang="en-US" dirty="0" smtClean="0">
                <a:solidFill>
                  <a:srgbClr val="99FF99"/>
                </a:solidFill>
              </a:rPr>
              <a:t>-border-radius: 15px;</a:t>
            </a:r>
          </a:p>
          <a:p>
            <a:pPr marL="1828800" lvl="4" indent="0" eaLnBrk="1" hangingPunct="1">
              <a:buFontTx/>
              <a:buNone/>
            </a:pPr>
            <a:r>
              <a:rPr lang="en-US" dirty="0" smtClean="0">
                <a:solidFill>
                  <a:srgbClr val="99FF99"/>
                </a:solidFill>
              </a:rPr>
              <a:t>-</a:t>
            </a:r>
            <a:r>
              <a:rPr lang="en-US" dirty="0" err="1" smtClean="0">
                <a:solidFill>
                  <a:srgbClr val="99FF99"/>
                </a:solidFill>
              </a:rPr>
              <a:t>moz</a:t>
            </a:r>
            <a:r>
              <a:rPr lang="en-US" dirty="0" smtClean="0">
                <a:solidFill>
                  <a:srgbClr val="99FF99"/>
                </a:solidFill>
              </a:rPr>
              <a:t>-border-radius: 15px;</a:t>
            </a:r>
          </a:p>
          <a:p>
            <a:pPr marL="1828800" lvl="4" indent="0" eaLnBrk="1" hangingPunct="1">
              <a:buFontTx/>
              <a:buNone/>
            </a:pPr>
            <a:r>
              <a:rPr lang="en-US" dirty="0" smtClean="0">
                <a:solidFill>
                  <a:srgbClr val="99FF99"/>
                </a:solidFill>
              </a:rPr>
              <a:t>border-radius: 15px; </a:t>
            </a:r>
            <a:r>
              <a:rPr lang="en-US" dirty="0" smtClean="0"/>
              <a:t>(eventually, just this one)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EA8BE47A-B583-48A7-B466-B7275ED413F9}" type="slidenum">
              <a:rPr lang="en-US" smtClean="0"/>
              <a:pPr/>
              <a:t>19</a:t>
            </a:fld>
            <a:endParaRPr lang="en-US" smtClean="0"/>
          </a:p>
        </p:txBody>
      </p:sp>
      <p:sp>
        <p:nvSpPr>
          <p:cNvPr id="1331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3316" name="Rectangle 2"/>
          <p:cNvSpPr>
            <a:spLocks noGrp="1" noChangeArrowheads="1"/>
          </p:cNvSpPr>
          <p:nvPr>
            <p:ph type="title"/>
          </p:nvPr>
        </p:nvSpPr>
        <p:spPr/>
        <p:txBody>
          <a:bodyPr/>
          <a:lstStyle/>
          <a:p>
            <a:pPr eaLnBrk="1" hangingPunct="1"/>
            <a:r>
              <a:rPr lang="en-US" dirty="0" smtClean="0"/>
              <a:t>CSS Properties</a:t>
            </a:r>
          </a:p>
        </p:txBody>
      </p:sp>
      <p:sp>
        <p:nvSpPr>
          <p:cNvPr id="1349635" name="Rectangle 3"/>
          <p:cNvSpPr>
            <a:spLocks noGrp="1" noChangeArrowheads="1"/>
          </p:cNvSpPr>
          <p:nvPr>
            <p:ph type="body" idx="1"/>
          </p:nvPr>
        </p:nvSpPr>
        <p:spPr>
          <a:xfrm>
            <a:off x="457200" y="1752600"/>
            <a:ext cx="8382000" cy="5105400"/>
          </a:xfrm>
        </p:spPr>
        <p:txBody>
          <a:bodyPr/>
          <a:lstStyle/>
          <a:p>
            <a:pPr lvl="1" eaLnBrk="1" hangingPunct="1">
              <a:defRPr/>
            </a:pPr>
            <a:r>
              <a:rPr lang="en-US" dirty="0" smtClean="0"/>
              <a:t>CSS3 box properties (iffy)</a:t>
            </a:r>
          </a:p>
          <a:p>
            <a:pPr lvl="2" eaLnBrk="1" hangingPunct="1">
              <a:defRPr/>
            </a:pPr>
            <a:r>
              <a:rPr lang="en-US" dirty="0" smtClean="0">
                <a:solidFill>
                  <a:srgbClr val="99FF99"/>
                </a:solidFill>
              </a:rPr>
              <a:t>background-origin </a:t>
            </a:r>
            <a:r>
              <a:rPr lang="en-US" dirty="0" smtClean="0"/>
              <a:t>and</a:t>
            </a:r>
            <a:r>
              <a:rPr lang="en-US" dirty="0" smtClean="0">
                <a:solidFill>
                  <a:srgbClr val="99FF99"/>
                </a:solidFill>
              </a:rPr>
              <a:t> background-clip (content-box, padding-box, border-box) </a:t>
            </a:r>
            <a:r>
              <a:rPr lang="en-US" dirty="0" smtClean="0"/>
              <a:t>gives the ability to have transparent padding between edge of box and background image. </a:t>
            </a:r>
          </a:p>
          <a:p>
            <a:pPr lvl="3" eaLnBrk="1" hangingPunct="1">
              <a:defRPr/>
            </a:pPr>
            <a:r>
              <a:rPr lang="en-US" dirty="0" smtClean="0">
                <a:solidFill>
                  <a:srgbClr val="99FF99"/>
                </a:solidFill>
              </a:rPr>
              <a:t>background-clip</a:t>
            </a:r>
            <a:r>
              <a:rPr lang="en-US" dirty="0" smtClean="0"/>
              <a:t> requires:</a:t>
            </a:r>
          </a:p>
          <a:p>
            <a:pPr marL="1371600" lvl="3" indent="0" eaLnBrk="1" hangingPunct="1">
              <a:buFontTx/>
              <a:buNone/>
              <a:defRPr/>
            </a:pPr>
            <a:r>
              <a:rPr lang="en-US" dirty="0" smtClean="0">
                <a:solidFill>
                  <a:srgbClr val="99FF99"/>
                </a:solidFill>
              </a:rPr>
              <a:t>	-</a:t>
            </a:r>
            <a:r>
              <a:rPr lang="en-US" dirty="0" err="1" smtClean="0">
                <a:solidFill>
                  <a:srgbClr val="99FF99"/>
                </a:solidFill>
              </a:rPr>
              <a:t>webkit</a:t>
            </a:r>
            <a:r>
              <a:rPr lang="en-US" dirty="0" smtClean="0">
                <a:solidFill>
                  <a:srgbClr val="99FF99"/>
                </a:solidFill>
              </a:rPr>
              <a:t>-background-clip:. …</a:t>
            </a:r>
          </a:p>
          <a:p>
            <a:pPr marL="1371600" lvl="3" indent="0" eaLnBrk="1" hangingPunct="1">
              <a:buFontTx/>
              <a:buNone/>
              <a:defRPr/>
            </a:pPr>
            <a:r>
              <a:rPr lang="en-US" dirty="0" smtClean="0">
                <a:solidFill>
                  <a:srgbClr val="99FF99"/>
                </a:solidFill>
              </a:rPr>
              <a:t>	background-clip: … </a:t>
            </a:r>
          </a:p>
        </p:txBody>
      </p:sp>
    </p:spTree>
    <p:extLst>
      <p:ext uri="{BB962C8B-B14F-4D97-AF65-F5344CB8AC3E}">
        <p14:creationId xmlns:p14="http://schemas.microsoft.com/office/powerpoint/2010/main" val="3624879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8EC1550D-0314-4341-A03E-4B984067B5FE}" type="slidenum">
              <a:rPr lang="en-US" smtClean="0"/>
              <a:pPr/>
              <a:t>2</a:t>
            </a:fld>
            <a:endParaRPr lang="en-US" smtClean="0"/>
          </a:p>
        </p:txBody>
      </p:sp>
      <p:sp>
        <p:nvSpPr>
          <p:cNvPr id="409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4100" name="Rectangle 2"/>
          <p:cNvSpPr>
            <a:spLocks noGrp="1" noChangeArrowheads="1"/>
          </p:cNvSpPr>
          <p:nvPr>
            <p:ph type="title"/>
          </p:nvPr>
        </p:nvSpPr>
        <p:spPr/>
        <p:txBody>
          <a:bodyPr/>
          <a:lstStyle/>
          <a:p>
            <a:pPr eaLnBrk="1" hangingPunct="1"/>
            <a:r>
              <a:rPr lang="en-US" smtClean="0"/>
              <a:t>Style Sheets</a:t>
            </a:r>
          </a:p>
        </p:txBody>
      </p:sp>
      <p:sp>
        <p:nvSpPr>
          <p:cNvPr id="4101" name="Rectangle 3"/>
          <p:cNvSpPr>
            <a:spLocks noGrp="1" noChangeArrowheads="1"/>
          </p:cNvSpPr>
          <p:nvPr>
            <p:ph type="body" idx="1"/>
          </p:nvPr>
        </p:nvSpPr>
        <p:spPr/>
        <p:txBody>
          <a:bodyPr/>
          <a:lstStyle/>
          <a:p>
            <a:pPr eaLnBrk="1" hangingPunct="1"/>
            <a:r>
              <a:rPr lang="en-US" i="1" smtClean="0">
                <a:solidFill>
                  <a:schemeClr val="accent1"/>
                </a:solidFill>
              </a:rPr>
              <a:t>Cascading Style Sheets:</a:t>
            </a:r>
            <a:r>
              <a:rPr lang="en-US" smtClean="0"/>
              <a:t> an addition to HTML (wc</a:t>
            </a:r>
            <a:r>
              <a:rPr lang="en-US" baseline="30000" smtClean="0"/>
              <a:t>3</a:t>
            </a:r>
            <a:r>
              <a:rPr lang="en-US" smtClean="0"/>
              <a:t> standard) for controlling presentation of a document, including color, typography, alignment, etc.</a:t>
            </a:r>
          </a:p>
          <a:p>
            <a:pPr eaLnBrk="1" hangingPunct="1"/>
            <a:r>
              <a:rPr lang="en-US" smtClean="0"/>
              <a:t>Essentially “templates” for a web site (like in Word, for instance), used to set up formats for tags in an HTML document.</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EA8BE47A-B583-48A7-B466-B7275ED413F9}" type="slidenum">
              <a:rPr lang="en-US" smtClean="0"/>
              <a:pPr/>
              <a:t>20</a:t>
            </a:fld>
            <a:endParaRPr lang="en-US" smtClean="0"/>
          </a:p>
        </p:txBody>
      </p:sp>
      <p:sp>
        <p:nvSpPr>
          <p:cNvPr id="1331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3316" name="Rectangle 2"/>
          <p:cNvSpPr>
            <a:spLocks noGrp="1" noChangeArrowheads="1"/>
          </p:cNvSpPr>
          <p:nvPr>
            <p:ph type="title"/>
          </p:nvPr>
        </p:nvSpPr>
        <p:spPr/>
        <p:txBody>
          <a:bodyPr/>
          <a:lstStyle/>
          <a:p>
            <a:pPr eaLnBrk="1" hangingPunct="1"/>
            <a:r>
              <a:rPr lang="en-US" dirty="0" smtClean="0"/>
              <a:t>CSS Properties</a:t>
            </a:r>
          </a:p>
        </p:txBody>
      </p:sp>
      <p:sp>
        <p:nvSpPr>
          <p:cNvPr id="1349635" name="Rectangle 3"/>
          <p:cNvSpPr>
            <a:spLocks noGrp="1" noChangeArrowheads="1"/>
          </p:cNvSpPr>
          <p:nvPr>
            <p:ph type="body" idx="1"/>
          </p:nvPr>
        </p:nvSpPr>
        <p:spPr>
          <a:xfrm>
            <a:off x="457200" y="1752600"/>
            <a:ext cx="8382000" cy="5105400"/>
          </a:xfrm>
        </p:spPr>
        <p:txBody>
          <a:bodyPr/>
          <a:lstStyle/>
          <a:p>
            <a:pPr lvl="1" eaLnBrk="1" hangingPunct="1">
              <a:defRPr/>
            </a:pPr>
            <a:r>
              <a:rPr lang="en-US" dirty="0" smtClean="0"/>
              <a:t>CSS3 box properties (iffy)</a:t>
            </a:r>
          </a:p>
          <a:p>
            <a:pPr lvl="2" eaLnBrk="1" hangingPunct="1">
              <a:defRPr/>
            </a:pPr>
            <a:r>
              <a:rPr lang="en-US" dirty="0" smtClean="0">
                <a:solidFill>
                  <a:srgbClr val="99FF99"/>
                </a:solidFill>
              </a:rPr>
              <a:t>background-size </a:t>
            </a:r>
            <a:r>
              <a:rPr lang="en-US" dirty="0" smtClean="0"/>
              <a:t>(</a:t>
            </a:r>
            <a:r>
              <a:rPr lang="en-US" dirty="0" smtClean="0">
                <a:solidFill>
                  <a:srgbClr val="99FF99"/>
                </a:solidFill>
              </a:rPr>
              <a:t>% </a:t>
            </a:r>
            <a:r>
              <a:rPr lang="en-US" dirty="0" smtClean="0"/>
              <a:t>or</a:t>
            </a:r>
            <a:r>
              <a:rPr lang="en-US" dirty="0" smtClean="0">
                <a:solidFill>
                  <a:srgbClr val="99FF99"/>
                </a:solidFill>
              </a:rPr>
              <a:t> </a:t>
            </a:r>
            <a:r>
              <a:rPr lang="en-US" dirty="0" err="1" smtClean="0">
                <a:solidFill>
                  <a:srgbClr val="99FF99"/>
                </a:solidFill>
              </a:rPr>
              <a:t>px</a:t>
            </a:r>
            <a:r>
              <a:rPr lang="en-US" dirty="0" smtClean="0">
                <a:solidFill>
                  <a:srgbClr val="99FF99"/>
                </a:solidFill>
              </a:rPr>
              <a:t> </a:t>
            </a:r>
            <a:r>
              <a:rPr lang="en-US" dirty="0" smtClean="0"/>
              <a:t>height and width, </a:t>
            </a:r>
            <a:r>
              <a:rPr lang="en-US" dirty="0" smtClean="0">
                <a:solidFill>
                  <a:srgbClr val="99FF99"/>
                </a:solidFill>
              </a:rPr>
              <a:t>auto, contain</a:t>
            </a:r>
            <a:r>
              <a:rPr lang="en-US" dirty="0" smtClean="0"/>
              <a:t> (scales to fill container vertically, aspect ratio intact), </a:t>
            </a:r>
            <a:r>
              <a:rPr lang="en-US" dirty="0" smtClean="0">
                <a:solidFill>
                  <a:srgbClr val="99FF99"/>
                </a:solidFill>
              </a:rPr>
              <a:t>cover</a:t>
            </a:r>
            <a:r>
              <a:rPr lang="en-US" dirty="0" smtClean="0"/>
              <a:t> (scales to fill container horizontally, aspect ratio intact).</a:t>
            </a:r>
          </a:p>
        </p:txBody>
      </p:sp>
    </p:spTree>
    <p:extLst>
      <p:ext uri="{BB962C8B-B14F-4D97-AF65-F5344CB8AC3E}">
        <p14:creationId xmlns:p14="http://schemas.microsoft.com/office/powerpoint/2010/main" val="24230437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47A7F799-94C5-4F90-8545-3F8FB7E44B2D}" type="slidenum">
              <a:rPr lang="en-US" smtClean="0"/>
              <a:pPr/>
              <a:t>21</a:t>
            </a:fld>
            <a:endParaRPr lang="en-US" smtClean="0"/>
          </a:p>
        </p:txBody>
      </p:sp>
      <p:sp>
        <p:nvSpPr>
          <p:cNvPr id="1945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9460" name="Rectangle 2"/>
          <p:cNvSpPr>
            <a:spLocks noGrp="1" noChangeArrowheads="1"/>
          </p:cNvSpPr>
          <p:nvPr>
            <p:ph type="title"/>
          </p:nvPr>
        </p:nvSpPr>
        <p:spPr/>
        <p:txBody>
          <a:bodyPr/>
          <a:lstStyle/>
          <a:p>
            <a:pPr eaLnBrk="1" hangingPunct="1"/>
            <a:r>
              <a:rPr lang="en-US" smtClean="0"/>
              <a:t>CSS Properties</a:t>
            </a:r>
          </a:p>
        </p:txBody>
      </p:sp>
      <p:sp>
        <p:nvSpPr>
          <p:cNvPr id="19461" name="Rectangle 3"/>
          <p:cNvSpPr>
            <a:spLocks noGrp="1" noChangeArrowheads="1"/>
          </p:cNvSpPr>
          <p:nvPr>
            <p:ph type="body" idx="1"/>
          </p:nvPr>
        </p:nvSpPr>
        <p:spPr>
          <a:xfrm>
            <a:off x="685800" y="1752600"/>
            <a:ext cx="7772400" cy="5105400"/>
          </a:xfrm>
        </p:spPr>
        <p:txBody>
          <a:bodyPr/>
          <a:lstStyle/>
          <a:p>
            <a:pPr lvl="1" eaLnBrk="1" hangingPunct="1"/>
            <a:r>
              <a:rPr lang="en-US" dirty="0" smtClean="0"/>
              <a:t>CSS3 box properties (iffy): </a:t>
            </a:r>
          </a:p>
          <a:p>
            <a:pPr lvl="2" eaLnBrk="1" hangingPunct="1"/>
            <a:r>
              <a:rPr lang="en-US" dirty="0" smtClean="0">
                <a:solidFill>
                  <a:srgbClr val="99FF99"/>
                </a:solidFill>
              </a:rPr>
              <a:t>box-shadow, text-shadow:  </a:t>
            </a:r>
            <a:r>
              <a:rPr lang="en-US" dirty="0" smtClean="0"/>
              <a:t>Example: </a:t>
            </a:r>
          </a:p>
          <a:p>
            <a:pPr lvl="2" eaLnBrk="1" hangingPunct="1">
              <a:buFontTx/>
              <a:buNone/>
            </a:pPr>
            <a:r>
              <a:rPr lang="en-US" dirty="0" smtClean="0">
                <a:solidFill>
                  <a:srgbClr val="99FF99"/>
                </a:solidFill>
              </a:rPr>
              <a:t>	box-shadow: inset  5px  0.5em  6px 2px  #00ffff;</a:t>
            </a:r>
            <a:endParaRPr lang="en-US" dirty="0" smtClean="0"/>
          </a:p>
        </p:txBody>
      </p:sp>
      <p:grpSp>
        <p:nvGrpSpPr>
          <p:cNvPr id="11" name="Group 10"/>
          <p:cNvGrpSpPr/>
          <p:nvPr/>
        </p:nvGrpSpPr>
        <p:grpSpPr>
          <a:xfrm>
            <a:off x="3124200" y="3124200"/>
            <a:ext cx="2514600" cy="1828800"/>
            <a:chOff x="3124200" y="3581400"/>
            <a:chExt cx="2514600" cy="1828800"/>
          </a:xfrm>
        </p:grpSpPr>
        <p:sp>
          <p:nvSpPr>
            <p:cNvPr id="2" name="Rounded Rectangular Callout 1"/>
            <p:cNvSpPr/>
            <p:nvPr/>
          </p:nvSpPr>
          <p:spPr bwMode="auto">
            <a:xfrm>
              <a:off x="3124200" y="4495800"/>
              <a:ext cx="2514600" cy="914400"/>
            </a:xfrm>
            <a:prstGeom prst="wedgeRoundRectCallout">
              <a:avLst>
                <a:gd name="adj1" fmla="val -12358"/>
                <a:gd name="adj2" fmla="val -148343"/>
                <a:gd name="adj3" fmla="val 16667"/>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Optional; default is outset. </a:t>
              </a:r>
            </a:p>
          </p:txBody>
        </p:sp>
        <p:cxnSp>
          <p:nvCxnSpPr>
            <p:cNvPr id="4" name="Straight Connector 3"/>
            <p:cNvCxnSpPr/>
            <p:nvPr/>
          </p:nvCxnSpPr>
          <p:spPr bwMode="auto">
            <a:xfrm>
              <a:off x="3733800" y="3581400"/>
              <a:ext cx="647700" cy="0"/>
            </a:xfrm>
            <a:prstGeom prst="line">
              <a:avLst/>
            </a:prstGeom>
            <a:solidFill>
              <a:schemeClr val="accent1"/>
            </a:solidFill>
            <a:ln w="38100" cap="flat" cmpd="sng" algn="ctr">
              <a:solidFill>
                <a:srgbClr val="00B0F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 name="Group 9"/>
          <p:cNvGrpSpPr/>
          <p:nvPr/>
        </p:nvGrpSpPr>
        <p:grpSpPr>
          <a:xfrm>
            <a:off x="4648200" y="3124200"/>
            <a:ext cx="2667000" cy="2790022"/>
            <a:chOff x="4648200" y="3581400"/>
            <a:chExt cx="2667000" cy="2790022"/>
          </a:xfrm>
        </p:grpSpPr>
        <p:sp>
          <p:nvSpPr>
            <p:cNvPr id="9" name="Rounded Rectangular Callout 8"/>
            <p:cNvSpPr/>
            <p:nvPr/>
          </p:nvSpPr>
          <p:spPr bwMode="auto">
            <a:xfrm>
              <a:off x="4648200" y="4891489"/>
              <a:ext cx="2514600" cy="1479933"/>
            </a:xfrm>
            <a:prstGeom prst="wedgeRoundRectCallout">
              <a:avLst>
                <a:gd name="adj1" fmla="val 4577"/>
                <a:gd name="adj2" fmla="val -139076"/>
                <a:gd name="adj3" fmla="val 16667"/>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Horizontal offset, vertical offset, blur radius,</a:t>
              </a:r>
              <a:r>
                <a:rPr kumimoji="0" lang="en-US" sz="2400" b="0" i="0" u="none" strike="noStrike" cap="none" normalizeH="0" dirty="0" smtClean="0">
                  <a:ln>
                    <a:noFill/>
                  </a:ln>
                  <a:solidFill>
                    <a:schemeClr val="tx1"/>
                  </a:solidFill>
                  <a:effectLst/>
                  <a:latin typeface="Times New Roman" pitchFamily="18" charset="0"/>
                </a:rPr>
                <a:t> spread distance.  </a:t>
              </a:r>
              <a:endParaRPr kumimoji="0" lang="en-US" sz="2400" b="0" i="0" u="none" strike="noStrike" cap="none" normalizeH="0" baseline="0" dirty="0" smtClean="0">
                <a:ln>
                  <a:noFill/>
                </a:ln>
                <a:solidFill>
                  <a:schemeClr val="tx1"/>
                </a:solidFill>
                <a:effectLst/>
                <a:latin typeface="Times New Roman" pitchFamily="18" charset="0"/>
              </a:endParaRPr>
            </a:p>
          </p:txBody>
        </p:sp>
        <p:cxnSp>
          <p:nvCxnSpPr>
            <p:cNvPr id="12" name="Straight Connector 11"/>
            <p:cNvCxnSpPr/>
            <p:nvPr/>
          </p:nvCxnSpPr>
          <p:spPr bwMode="auto">
            <a:xfrm>
              <a:off x="4648200" y="3581400"/>
              <a:ext cx="2667000" cy="0"/>
            </a:xfrm>
            <a:prstGeom prst="line">
              <a:avLst/>
            </a:prstGeom>
            <a:solidFill>
              <a:schemeClr val="accent1"/>
            </a:solidFill>
            <a:ln w="38100" cap="flat" cmpd="sng" algn="ctr">
              <a:solidFill>
                <a:srgbClr val="00B0F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5" name="Group 14"/>
          <p:cNvGrpSpPr/>
          <p:nvPr/>
        </p:nvGrpSpPr>
        <p:grpSpPr>
          <a:xfrm>
            <a:off x="762000" y="3505200"/>
            <a:ext cx="2133600" cy="1295400"/>
            <a:chOff x="762000" y="3505200"/>
            <a:chExt cx="2133600" cy="1295400"/>
          </a:xfrm>
        </p:grpSpPr>
        <p:sp>
          <p:nvSpPr>
            <p:cNvPr id="8" name="Rounded Rectangular Callout 7"/>
            <p:cNvSpPr/>
            <p:nvPr/>
          </p:nvSpPr>
          <p:spPr bwMode="auto">
            <a:xfrm>
              <a:off x="762000" y="4191000"/>
              <a:ext cx="2057400" cy="609600"/>
            </a:xfrm>
            <a:prstGeom prst="wedgeRoundRectCallout">
              <a:avLst>
                <a:gd name="adj1" fmla="val 32618"/>
                <a:gd name="adj2" fmla="val -158584"/>
                <a:gd name="adj3" fmla="val 16667"/>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Shadow color.</a:t>
              </a:r>
            </a:p>
          </p:txBody>
        </p:sp>
        <p:cxnSp>
          <p:nvCxnSpPr>
            <p:cNvPr id="14" name="Straight Connector 13"/>
            <p:cNvCxnSpPr/>
            <p:nvPr/>
          </p:nvCxnSpPr>
          <p:spPr bwMode="auto">
            <a:xfrm>
              <a:off x="1981200" y="3505200"/>
              <a:ext cx="914400" cy="0"/>
            </a:xfrm>
            <a:prstGeom prst="line">
              <a:avLst/>
            </a:prstGeom>
            <a:solidFill>
              <a:schemeClr val="accent1"/>
            </a:solidFill>
            <a:ln w="38100" cap="flat" cmpd="sng" algn="ctr">
              <a:solidFill>
                <a:srgbClr val="00B0F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47A7F799-94C5-4F90-8545-3F8FB7E44B2D}" type="slidenum">
              <a:rPr lang="en-US" smtClean="0"/>
              <a:pPr/>
              <a:t>22</a:t>
            </a:fld>
            <a:endParaRPr lang="en-US" smtClean="0"/>
          </a:p>
        </p:txBody>
      </p:sp>
      <p:sp>
        <p:nvSpPr>
          <p:cNvPr id="1945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9460" name="Rectangle 2"/>
          <p:cNvSpPr>
            <a:spLocks noGrp="1" noChangeArrowheads="1"/>
          </p:cNvSpPr>
          <p:nvPr>
            <p:ph type="title"/>
          </p:nvPr>
        </p:nvSpPr>
        <p:spPr/>
        <p:txBody>
          <a:bodyPr/>
          <a:lstStyle/>
          <a:p>
            <a:pPr eaLnBrk="1" hangingPunct="1"/>
            <a:r>
              <a:rPr lang="en-US" dirty="0" smtClean="0"/>
              <a:t>CSS Properties</a:t>
            </a:r>
          </a:p>
        </p:txBody>
      </p:sp>
      <p:sp>
        <p:nvSpPr>
          <p:cNvPr id="19461" name="Rectangle 3"/>
          <p:cNvSpPr>
            <a:spLocks noGrp="1" noChangeArrowheads="1"/>
          </p:cNvSpPr>
          <p:nvPr>
            <p:ph type="body" idx="1"/>
          </p:nvPr>
        </p:nvSpPr>
        <p:spPr>
          <a:xfrm>
            <a:off x="762000" y="1752600"/>
            <a:ext cx="7772400" cy="5105400"/>
          </a:xfrm>
        </p:spPr>
        <p:txBody>
          <a:bodyPr/>
          <a:lstStyle/>
          <a:p>
            <a:pPr lvl="1" eaLnBrk="1" hangingPunct="1"/>
            <a:r>
              <a:rPr lang="en-US" dirty="0"/>
              <a:t>CSS3 box properties (iffy): </a:t>
            </a:r>
            <a:endParaRPr lang="en-US" dirty="0" smtClean="0">
              <a:solidFill>
                <a:srgbClr val="99FF99"/>
              </a:solidFill>
            </a:endParaRPr>
          </a:p>
          <a:p>
            <a:pPr lvl="2" eaLnBrk="1" hangingPunct="1"/>
            <a:r>
              <a:rPr lang="en-US" dirty="0" smtClean="0">
                <a:solidFill>
                  <a:srgbClr val="99FF99"/>
                </a:solidFill>
              </a:rPr>
              <a:t>linear-gradient, radial-gradient. </a:t>
            </a:r>
            <a:r>
              <a:rPr lang="en-US" dirty="0" smtClean="0"/>
              <a:t>Provide two color codes:</a:t>
            </a:r>
          </a:p>
          <a:p>
            <a:pPr lvl="2" eaLnBrk="1" hangingPunct="1"/>
            <a:endParaRPr lang="en-US" dirty="0" smtClean="0"/>
          </a:p>
          <a:p>
            <a:pPr lvl="2" eaLnBrk="1" hangingPunct="1"/>
            <a:endParaRPr lang="en-US" dirty="0" smtClean="0"/>
          </a:p>
          <a:p>
            <a:pPr lvl="3" eaLnBrk="1" hangingPunct="1"/>
            <a:r>
              <a:rPr lang="en-US" dirty="0" smtClean="0"/>
              <a:t>Example: </a:t>
            </a:r>
            <a:r>
              <a:rPr lang="en-US" dirty="0" smtClean="0">
                <a:solidFill>
                  <a:srgbClr val="99FF99"/>
                </a:solidFill>
              </a:rPr>
              <a:t>linear-gradient: #</a:t>
            </a:r>
            <a:r>
              <a:rPr lang="en-US" dirty="0" err="1" smtClean="0">
                <a:solidFill>
                  <a:srgbClr val="99FF99"/>
                </a:solidFill>
              </a:rPr>
              <a:t>ffffff</a:t>
            </a:r>
            <a:r>
              <a:rPr lang="en-US" dirty="0">
                <a:solidFill>
                  <a:srgbClr val="99FF99"/>
                </a:solidFill>
              </a:rPr>
              <a:t> </a:t>
            </a:r>
            <a:r>
              <a:rPr lang="en-US" dirty="0" smtClean="0">
                <a:solidFill>
                  <a:srgbClr val="99FF99"/>
                </a:solidFill>
              </a:rPr>
              <a:t>#ff0000;</a:t>
            </a:r>
          </a:p>
          <a:p>
            <a:pPr lvl="2" eaLnBrk="1" hangingPunct="1"/>
            <a:endParaRPr lang="en-US" dirty="0" smtClean="0">
              <a:solidFill>
                <a:srgbClr val="99FF99"/>
              </a:solidFill>
            </a:endParaRPr>
          </a:p>
          <a:p>
            <a:pPr lvl="2" eaLnBrk="1" hangingPunct="1"/>
            <a:r>
              <a:rPr lang="en-US" dirty="0" smtClean="0">
                <a:solidFill>
                  <a:srgbClr val="99FF99"/>
                </a:solidFill>
              </a:rPr>
              <a:t>opacity</a:t>
            </a:r>
            <a:r>
              <a:rPr lang="en-US" dirty="0">
                <a:solidFill>
                  <a:srgbClr val="99FF99"/>
                </a:solidFill>
              </a:rPr>
              <a:t>. </a:t>
            </a:r>
            <a:r>
              <a:rPr lang="en-US" dirty="0"/>
              <a:t>Provide numeric values between 0/transparent and 1/opaque). Inherited and can cause unexpected effects when using positioning.</a:t>
            </a:r>
          </a:p>
          <a:p>
            <a:pPr lvl="3" eaLnBrk="1" hangingPunct="1"/>
            <a:r>
              <a:rPr lang="en-US" dirty="0"/>
              <a:t>Example: </a:t>
            </a:r>
            <a:r>
              <a:rPr lang="en-US" dirty="0">
                <a:solidFill>
                  <a:srgbClr val="99FF99"/>
                </a:solidFill>
              </a:rPr>
              <a:t>opacity: 0.8;</a:t>
            </a:r>
            <a:endParaRPr lang="en-US" dirty="0"/>
          </a:p>
          <a:p>
            <a:pPr lvl="3" eaLnBrk="1" hangingPunct="1"/>
            <a:endParaRPr lang="en-US" dirty="0" smtClean="0"/>
          </a:p>
        </p:txBody>
      </p:sp>
      <p:sp>
        <p:nvSpPr>
          <p:cNvPr id="3" name="Rectangle 2"/>
          <p:cNvSpPr/>
          <p:nvPr/>
        </p:nvSpPr>
        <p:spPr bwMode="auto">
          <a:xfrm>
            <a:off x="2286000" y="3139225"/>
            <a:ext cx="5029200" cy="746975"/>
          </a:xfrm>
          <a:prstGeom prst="rect">
            <a:avLst/>
          </a:prstGeom>
          <a:gradFill flip="none" rotWithShape="1">
            <a:gsLst>
              <a:gs pos="0">
                <a:srgbClr val="C00000"/>
              </a:gs>
              <a:gs pos="100000">
                <a:schemeClr val="tx1"/>
              </a:gs>
            </a:gsLst>
            <a:lin ang="10800000" scaled="1"/>
            <a:tileRect/>
          </a:gradFill>
          <a:ln w="12700" cap="flat" cmpd="sng" algn="ctr">
            <a:solidFill>
              <a:schemeClr val="tx1"/>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480142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F37EEFE7-B0D9-4C7B-8F3C-12C6FFA95F86}" type="slidenum">
              <a:rPr lang="en-US" smtClean="0"/>
              <a:pPr/>
              <a:t>23</a:t>
            </a:fld>
            <a:endParaRPr lang="en-US" smtClean="0"/>
          </a:p>
        </p:txBody>
      </p:sp>
      <p:sp>
        <p:nvSpPr>
          <p:cNvPr id="2150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21508" name="Rectangle 2"/>
          <p:cNvSpPr>
            <a:spLocks noGrp="1" noChangeArrowheads="1"/>
          </p:cNvSpPr>
          <p:nvPr>
            <p:ph type="title"/>
          </p:nvPr>
        </p:nvSpPr>
        <p:spPr/>
        <p:txBody>
          <a:bodyPr/>
          <a:lstStyle/>
          <a:p>
            <a:pPr eaLnBrk="1" hangingPunct="1"/>
            <a:r>
              <a:rPr lang="en-US" dirty="0" smtClean="0"/>
              <a:t>CSS Properties</a:t>
            </a:r>
          </a:p>
        </p:txBody>
      </p:sp>
      <p:sp>
        <p:nvSpPr>
          <p:cNvPr id="21509" name="Rectangle 3"/>
          <p:cNvSpPr>
            <a:spLocks noGrp="1" noChangeArrowheads="1"/>
          </p:cNvSpPr>
          <p:nvPr>
            <p:ph type="body" idx="1"/>
          </p:nvPr>
        </p:nvSpPr>
        <p:spPr>
          <a:xfrm>
            <a:off x="685800" y="1752600"/>
            <a:ext cx="7772400" cy="5105400"/>
          </a:xfrm>
        </p:spPr>
        <p:txBody>
          <a:bodyPr/>
          <a:lstStyle/>
          <a:p>
            <a:pPr eaLnBrk="1" hangingPunct="1"/>
            <a:r>
              <a:rPr lang="en-US" dirty="0" smtClean="0"/>
              <a:t>List properties:</a:t>
            </a:r>
          </a:p>
          <a:p>
            <a:pPr lvl="1" eaLnBrk="1" hangingPunct="1"/>
            <a:r>
              <a:rPr lang="en-US" dirty="0" smtClean="0">
                <a:solidFill>
                  <a:srgbClr val="99FF99"/>
                </a:solidFill>
              </a:rPr>
              <a:t>list-style</a:t>
            </a:r>
            <a:r>
              <a:rPr lang="en-US" dirty="0" smtClean="0"/>
              <a:t> (allows shorthand), </a:t>
            </a:r>
            <a:r>
              <a:rPr lang="en-US" dirty="0" smtClean="0">
                <a:solidFill>
                  <a:srgbClr val="99FF99"/>
                </a:solidFill>
              </a:rPr>
              <a:t>list-style-image </a:t>
            </a:r>
            <a:r>
              <a:rPr lang="en-US" dirty="0" smtClean="0"/>
              <a:t>(with URL),</a:t>
            </a:r>
            <a:r>
              <a:rPr lang="en-US" dirty="0" smtClean="0">
                <a:solidFill>
                  <a:srgbClr val="99FF99"/>
                </a:solidFill>
              </a:rPr>
              <a:t> list-style-type:</a:t>
            </a:r>
          </a:p>
          <a:p>
            <a:pPr lvl="2" eaLnBrk="1" hangingPunct="1"/>
            <a:r>
              <a:rPr lang="en-US" dirty="0" smtClean="0">
                <a:solidFill>
                  <a:srgbClr val="99FF99"/>
                </a:solidFill>
              </a:rPr>
              <a:t>list-style-type </a:t>
            </a:r>
            <a:r>
              <a:rPr lang="en-US" dirty="0" smtClean="0"/>
              <a:t>for</a:t>
            </a:r>
            <a:r>
              <a:rPr lang="en-US" dirty="0" smtClean="0">
                <a:solidFill>
                  <a:srgbClr val="99FF99"/>
                </a:solidFill>
              </a:rPr>
              <a:t> &lt;</a:t>
            </a:r>
            <a:r>
              <a:rPr lang="en-US" dirty="0" err="1" smtClean="0">
                <a:solidFill>
                  <a:srgbClr val="99FF99"/>
                </a:solidFill>
              </a:rPr>
              <a:t>ul</a:t>
            </a:r>
            <a:r>
              <a:rPr lang="en-US" dirty="0" smtClean="0">
                <a:solidFill>
                  <a:srgbClr val="99FF99"/>
                </a:solidFill>
              </a:rPr>
              <a:t>&gt;</a:t>
            </a:r>
            <a:r>
              <a:rPr lang="en-US" dirty="0" smtClean="0"/>
              <a:t>: </a:t>
            </a:r>
            <a:r>
              <a:rPr lang="en-US" dirty="0" smtClean="0">
                <a:solidFill>
                  <a:srgbClr val="99FF99"/>
                </a:solidFill>
              </a:rPr>
              <a:t> circle, disc, square, none.</a:t>
            </a:r>
          </a:p>
          <a:p>
            <a:pPr lvl="2" eaLnBrk="1" hangingPunct="1"/>
            <a:r>
              <a:rPr lang="en-US" dirty="0" smtClean="0">
                <a:solidFill>
                  <a:srgbClr val="99FF99"/>
                </a:solidFill>
              </a:rPr>
              <a:t>list-style-type </a:t>
            </a:r>
            <a:r>
              <a:rPr lang="en-US" dirty="0" smtClean="0"/>
              <a:t>for </a:t>
            </a:r>
            <a:r>
              <a:rPr lang="en-US" dirty="0" smtClean="0">
                <a:solidFill>
                  <a:srgbClr val="99FF99"/>
                </a:solidFill>
              </a:rPr>
              <a:t>&lt;</a:t>
            </a:r>
            <a:r>
              <a:rPr lang="en-US" dirty="0" err="1" smtClean="0">
                <a:solidFill>
                  <a:srgbClr val="99FF99"/>
                </a:solidFill>
              </a:rPr>
              <a:t>ol</a:t>
            </a:r>
            <a:r>
              <a:rPr lang="en-US" dirty="0" smtClean="0">
                <a:solidFill>
                  <a:srgbClr val="99FF99"/>
                </a:solidFill>
              </a:rPr>
              <a:t>&gt;</a:t>
            </a:r>
            <a:r>
              <a:rPr lang="en-US" dirty="0" smtClean="0"/>
              <a:t>:</a:t>
            </a:r>
            <a:r>
              <a:rPr lang="en-US" dirty="0" smtClean="0">
                <a:solidFill>
                  <a:srgbClr val="99FF99"/>
                </a:solidFill>
              </a:rPr>
              <a:t> decimal, decimal-leading-zero, lower-roman, upper-roman, lower-alpha, upper-alpha, etc.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5D58AA48-628E-47AE-A52F-A4FEF95A648E}" type="slidenum">
              <a:rPr lang="en-US" smtClean="0"/>
              <a:pPr/>
              <a:t>24</a:t>
            </a:fld>
            <a:endParaRPr lang="en-US" smtClean="0"/>
          </a:p>
        </p:txBody>
      </p:sp>
      <p:sp>
        <p:nvSpPr>
          <p:cNvPr id="2253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22532" name="Rectangle 2"/>
          <p:cNvSpPr>
            <a:spLocks noGrp="1" noChangeArrowheads="1"/>
          </p:cNvSpPr>
          <p:nvPr>
            <p:ph type="title"/>
          </p:nvPr>
        </p:nvSpPr>
        <p:spPr/>
        <p:txBody>
          <a:bodyPr/>
          <a:lstStyle/>
          <a:p>
            <a:pPr eaLnBrk="1" hangingPunct="1"/>
            <a:r>
              <a:rPr lang="en-US" smtClean="0"/>
              <a:t>CSS Properties</a:t>
            </a:r>
          </a:p>
        </p:txBody>
      </p:sp>
      <p:sp>
        <p:nvSpPr>
          <p:cNvPr id="22533" name="Rectangle 3"/>
          <p:cNvSpPr>
            <a:spLocks noGrp="1" noChangeArrowheads="1"/>
          </p:cNvSpPr>
          <p:nvPr>
            <p:ph type="body" idx="1"/>
          </p:nvPr>
        </p:nvSpPr>
        <p:spPr>
          <a:xfrm>
            <a:off x="685800" y="1752600"/>
            <a:ext cx="7772400" cy="5105400"/>
          </a:xfrm>
        </p:spPr>
        <p:txBody>
          <a:bodyPr/>
          <a:lstStyle/>
          <a:p>
            <a:pPr eaLnBrk="1" hangingPunct="1"/>
            <a:r>
              <a:rPr lang="en-US" dirty="0" smtClean="0">
                <a:solidFill>
                  <a:srgbClr val="99FF99"/>
                </a:solidFill>
              </a:rPr>
              <a:t>height</a:t>
            </a:r>
            <a:r>
              <a:rPr lang="en-US" dirty="0" smtClean="0"/>
              <a:t> and </a:t>
            </a:r>
            <a:r>
              <a:rPr lang="en-US" dirty="0" smtClean="0">
                <a:solidFill>
                  <a:srgbClr val="99FF99"/>
                </a:solidFill>
              </a:rPr>
              <a:t>width</a:t>
            </a:r>
            <a:r>
              <a:rPr lang="en-US" dirty="0" smtClean="0"/>
              <a:t> properties:</a:t>
            </a:r>
          </a:p>
          <a:p>
            <a:pPr lvl="1" eaLnBrk="1" hangingPunct="1"/>
            <a:r>
              <a:rPr lang="en-US" dirty="0">
                <a:solidFill>
                  <a:srgbClr val="99FF99"/>
                </a:solidFill>
              </a:rPr>
              <a:t>height</a:t>
            </a:r>
            <a:r>
              <a:rPr lang="en-US" dirty="0"/>
              <a:t> and </a:t>
            </a:r>
            <a:r>
              <a:rPr lang="en-US" dirty="0">
                <a:solidFill>
                  <a:srgbClr val="99FF99"/>
                </a:solidFill>
              </a:rPr>
              <a:t>width</a:t>
            </a:r>
            <a:r>
              <a:rPr lang="en-US" dirty="0"/>
              <a:t> as </a:t>
            </a:r>
            <a:r>
              <a:rPr lang="en-US" dirty="0" smtClean="0"/>
              <a:t>you would expect, using </a:t>
            </a:r>
            <a:r>
              <a:rPr lang="en-US" dirty="0" err="1" smtClean="0"/>
              <a:t>px</a:t>
            </a:r>
            <a:r>
              <a:rPr lang="en-US" dirty="0" smtClean="0"/>
              <a:t>, ems, or %. </a:t>
            </a:r>
          </a:p>
          <a:p>
            <a:pPr lvl="1" eaLnBrk="1" hangingPunct="1"/>
            <a:r>
              <a:rPr lang="en-US" dirty="0" smtClean="0"/>
              <a:t>CSS3: </a:t>
            </a:r>
            <a:r>
              <a:rPr lang="en-US" dirty="0" smtClean="0">
                <a:solidFill>
                  <a:srgbClr val="99FF99"/>
                </a:solidFill>
              </a:rPr>
              <a:t>max-height, min-height, max-width, min-width: </a:t>
            </a:r>
            <a:r>
              <a:rPr lang="en-US" dirty="0" smtClean="0"/>
              <a:t>in pixels or %. Not supported the same way by all browser versions – look up the rules and test thoroughly.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FDDB2F28-C4E5-43B4-8372-582FE5E3CB0E}" type="slidenum">
              <a:rPr lang="en-US" smtClean="0"/>
              <a:pPr/>
              <a:t>25</a:t>
            </a:fld>
            <a:endParaRPr lang="en-US" smtClean="0"/>
          </a:p>
        </p:txBody>
      </p:sp>
      <p:sp>
        <p:nvSpPr>
          <p:cNvPr id="2355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23556" name="Rectangle 2"/>
          <p:cNvSpPr>
            <a:spLocks noGrp="1" noChangeArrowheads="1"/>
          </p:cNvSpPr>
          <p:nvPr>
            <p:ph type="title"/>
          </p:nvPr>
        </p:nvSpPr>
        <p:spPr/>
        <p:txBody>
          <a:bodyPr/>
          <a:lstStyle/>
          <a:p>
            <a:pPr eaLnBrk="1" hangingPunct="1"/>
            <a:r>
              <a:rPr lang="en-US" smtClean="0"/>
              <a:t>CSS Properties</a:t>
            </a:r>
          </a:p>
        </p:txBody>
      </p:sp>
      <p:sp>
        <p:nvSpPr>
          <p:cNvPr id="23557" name="Rectangle 3"/>
          <p:cNvSpPr>
            <a:spLocks noGrp="1" noChangeArrowheads="1"/>
          </p:cNvSpPr>
          <p:nvPr>
            <p:ph type="body" idx="1"/>
          </p:nvPr>
        </p:nvSpPr>
        <p:spPr>
          <a:xfrm>
            <a:off x="685800" y="1752600"/>
            <a:ext cx="7772400" cy="5105400"/>
          </a:xfrm>
        </p:spPr>
        <p:txBody>
          <a:bodyPr/>
          <a:lstStyle/>
          <a:p>
            <a:pPr eaLnBrk="1" hangingPunct="1"/>
            <a:r>
              <a:rPr lang="en-US" dirty="0" smtClean="0">
                <a:solidFill>
                  <a:srgbClr val="99FF99"/>
                </a:solidFill>
              </a:rPr>
              <a:t>display</a:t>
            </a:r>
            <a:r>
              <a:rPr lang="en-US" dirty="0" smtClean="0"/>
              <a:t> and </a:t>
            </a:r>
            <a:r>
              <a:rPr lang="en-US" dirty="0" smtClean="0">
                <a:solidFill>
                  <a:srgbClr val="99FF99"/>
                </a:solidFill>
              </a:rPr>
              <a:t>visibility</a:t>
            </a:r>
            <a:r>
              <a:rPr lang="en-US" dirty="0" smtClean="0"/>
              <a:t>:</a:t>
            </a:r>
          </a:p>
          <a:p>
            <a:pPr lvl="1" eaLnBrk="1" hangingPunct="1"/>
            <a:r>
              <a:rPr lang="en-US" dirty="0" err="1" smtClean="0">
                <a:solidFill>
                  <a:srgbClr val="99FF99"/>
                </a:solidFill>
              </a:rPr>
              <a:t>display:inline</a:t>
            </a:r>
            <a:r>
              <a:rPr lang="en-US" dirty="0" smtClean="0">
                <a:solidFill>
                  <a:srgbClr val="99FF99"/>
                </a:solidFill>
              </a:rPr>
              <a:t> </a:t>
            </a:r>
            <a:r>
              <a:rPr lang="en-US" dirty="0" smtClean="0"/>
              <a:t>used on </a:t>
            </a:r>
            <a:r>
              <a:rPr lang="en-US" dirty="0" smtClean="0">
                <a:solidFill>
                  <a:srgbClr val="99FF99"/>
                </a:solidFill>
              </a:rPr>
              <a:t>&lt;li&gt;</a:t>
            </a:r>
            <a:r>
              <a:rPr lang="en-US" dirty="0" smtClean="0"/>
              <a:t>s to convert a vertical unordered list to a horizontal list, &amp; </a:t>
            </a:r>
            <a:r>
              <a:rPr lang="en-US" dirty="0" smtClean="0">
                <a:solidFill>
                  <a:srgbClr val="99FF99"/>
                </a:solidFill>
              </a:rPr>
              <a:t>list-style-type: none </a:t>
            </a:r>
            <a:r>
              <a:rPr lang="en-US" dirty="0" smtClean="0"/>
              <a:t>on </a:t>
            </a:r>
            <a:r>
              <a:rPr lang="en-US" dirty="0" smtClean="0">
                <a:solidFill>
                  <a:srgbClr val="99FF99"/>
                </a:solidFill>
              </a:rPr>
              <a:t>&lt;</a:t>
            </a:r>
            <a:r>
              <a:rPr lang="en-US" dirty="0" err="1" smtClean="0">
                <a:solidFill>
                  <a:srgbClr val="99FF99"/>
                </a:solidFill>
              </a:rPr>
              <a:t>ul</a:t>
            </a:r>
            <a:r>
              <a:rPr lang="en-US" dirty="0" smtClean="0">
                <a:solidFill>
                  <a:srgbClr val="99FF99"/>
                </a:solidFill>
              </a:rPr>
              <a:t>&gt; </a:t>
            </a:r>
            <a:r>
              <a:rPr lang="en-US" dirty="0" smtClean="0"/>
              <a:t>to remove bullets. Mainly for horizontal menus. </a:t>
            </a:r>
          </a:p>
          <a:p>
            <a:pPr lvl="1" eaLnBrk="1" hangingPunct="1"/>
            <a:r>
              <a:rPr lang="en-US" dirty="0" smtClean="0">
                <a:solidFill>
                  <a:srgbClr val="99FF99"/>
                </a:solidFill>
              </a:rPr>
              <a:t>display: none</a:t>
            </a:r>
            <a:r>
              <a:rPr lang="en-US" dirty="0" smtClean="0"/>
              <a:t> </a:t>
            </a:r>
            <a:r>
              <a:rPr lang="en-US" dirty="0"/>
              <a:t>I</a:t>
            </a:r>
            <a:r>
              <a:rPr lang="en-US" dirty="0" smtClean="0"/>
              <a:t>tem is hidden and surrounding content cinches up to occupy its space.</a:t>
            </a:r>
          </a:p>
          <a:p>
            <a:pPr lvl="1" eaLnBrk="1" hangingPunct="1"/>
            <a:r>
              <a:rPr lang="en-US" dirty="0" smtClean="0">
                <a:solidFill>
                  <a:srgbClr val="99FF99"/>
                </a:solidFill>
              </a:rPr>
              <a:t>visibility: none</a:t>
            </a:r>
            <a:r>
              <a:rPr lang="en-US" dirty="0" smtClean="0"/>
              <a:t> Reserves the space but hides it from view.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10C7C932-D359-4C52-9231-523B95780925}" type="slidenum">
              <a:rPr lang="en-US" smtClean="0"/>
              <a:pPr/>
              <a:t>26</a:t>
            </a:fld>
            <a:endParaRPr lang="en-US" smtClean="0"/>
          </a:p>
        </p:txBody>
      </p:sp>
      <p:sp>
        <p:nvSpPr>
          <p:cNvPr id="2457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24580" name="Rectangle 2"/>
          <p:cNvSpPr>
            <a:spLocks noGrp="1" noChangeArrowheads="1"/>
          </p:cNvSpPr>
          <p:nvPr>
            <p:ph type="title"/>
          </p:nvPr>
        </p:nvSpPr>
        <p:spPr/>
        <p:txBody>
          <a:bodyPr/>
          <a:lstStyle/>
          <a:p>
            <a:pPr eaLnBrk="1" hangingPunct="1"/>
            <a:r>
              <a:rPr lang="en-US" smtClean="0"/>
              <a:t>CSS Properties</a:t>
            </a:r>
          </a:p>
        </p:txBody>
      </p:sp>
      <p:sp>
        <p:nvSpPr>
          <p:cNvPr id="24581" name="Rectangle 3"/>
          <p:cNvSpPr>
            <a:spLocks noGrp="1" noChangeArrowheads="1"/>
          </p:cNvSpPr>
          <p:nvPr>
            <p:ph type="body" idx="1"/>
          </p:nvPr>
        </p:nvSpPr>
        <p:spPr>
          <a:xfrm>
            <a:off x="685800" y="1752600"/>
            <a:ext cx="7772400" cy="5105400"/>
          </a:xfrm>
        </p:spPr>
        <p:txBody>
          <a:bodyPr/>
          <a:lstStyle/>
          <a:p>
            <a:pPr eaLnBrk="1" hangingPunct="1"/>
            <a:r>
              <a:rPr lang="en-US" dirty="0" smtClean="0"/>
              <a:t>No true </a:t>
            </a:r>
            <a:r>
              <a:rPr lang="en-US" dirty="0" smtClean="0">
                <a:solidFill>
                  <a:srgbClr val="99FF99"/>
                </a:solidFill>
              </a:rPr>
              <a:t>align</a:t>
            </a:r>
            <a:r>
              <a:rPr lang="en-US" dirty="0" smtClean="0"/>
              <a:t>, although there is </a:t>
            </a:r>
            <a:r>
              <a:rPr lang="en-US" dirty="0" smtClean="0">
                <a:solidFill>
                  <a:srgbClr val="99FF99"/>
                </a:solidFill>
              </a:rPr>
              <a:t>text-align </a:t>
            </a:r>
            <a:r>
              <a:rPr lang="en-US" dirty="0" smtClean="0"/>
              <a:t>and </a:t>
            </a:r>
            <a:r>
              <a:rPr lang="en-US" dirty="0" smtClean="0">
                <a:solidFill>
                  <a:srgbClr val="99FF99"/>
                </a:solidFill>
              </a:rPr>
              <a:t>vertical-align</a:t>
            </a:r>
            <a:r>
              <a:rPr lang="en-US" dirty="0" smtClean="0"/>
              <a:t>.</a:t>
            </a:r>
          </a:p>
          <a:p>
            <a:pPr eaLnBrk="1" hangingPunct="1"/>
            <a:r>
              <a:rPr lang="en-US" dirty="0" smtClean="0"/>
              <a:t>Notice that there are lots of properties here that cannot be controlled through HTML alone.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2D2F5CB8-ADE8-4946-B47A-C0A1A527C15E}" type="slidenum">
              <a:rPr lang="en-US" smtClean="0"/>
              <a:pPr/>
              <a:t>27</a:t>
            </a:fld>
            <a:endParaRPr lang="en-US" smtClean="0"/>
          </a:p>
        </p:txBody>
      </p:sp>
      <p:sp>
        <p:nvSpPr>
          <p:cNvPr id="2560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25604" name="Rectangle 2"/>
          <p:cNvSpPr>
            <a:spLocks noGrp="1" noChangeArrowheads="1"/>
          </p:cNvSpPr>
          <p:nvPr>
            <p:ph type="title"/>
          </p:nvPr>
        </p:nvSpPr>
        <p:spPr/>
        <p:txBody>
          <a:bodyPr/>
          <a:lstStyle/>
          <a:p>
            <a:pPr eaLnBrk="1" hangingPunct="1"/>
            <a:r>
              <a:rPr lang="en-US" smtClean="0"/>
              <a:t>Local Styles</a:t>
            </a:r>
          </a:p>
        </p:txBody>
      </p:sp>
      <p:sp>
        <p:nvSpPr>
          <p:cNvPr id="25605" name="Rectangle 3"/>
          <p:cNvSpPr>
            <a:spLocks noGrp="1" noChangeArrowheads="1"/>
          </p:cNvSpPr>
          <p:nvPr>
            <p:ph type="body" idx="1"/>
          </p:nvPr>
        </p:nvSpPr>
        <p:spPr/>
        <p:txBody>
          <a:bodyPr/>
          <a:lstStyle/>
          <a:p>
            <a:pPr eaLnBrk="1" hangingPunct="1"/>
            <a:r>
              <a:rPr lang="en-US" smtClean="0"/>
              <a:t>Local styles have a downside: style attributes are scattered throughout the document, defeating the main benefit of styles: being able to define a style once for an entire document, or even multiple documents.</a:t>
            </a:r>
          </a:p>
          <a:p>
            <a:pPr eaLnBrk="1" hangingPunct="1"/>
            <a:r>
              <a:rPr lang="en-US" smtClean="0"/>
              <a:t>So let’s look at global styles next…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42C54D20-9D6F-416A-BBF8-11A388118C78}" type="slidenum">
              <a:rPr lang="en-US" smtClean="0"/>
              <a:pPr/>
              <a:t>28</a:t>
            </a:fld>
            <a:endParaRPr lang="en-US" smtClean="0"/>
          </a:p>
        </p:txBody>
      </p:sp>
      <p:sp>
        <p:nvSpPr>
          <p:cNvPr id="2662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26628" name="Rectangle 2"/>
          <p:cNvSpPr>
            <a:spLocks noGrp="1" noChangeArrowheads="1"/>
          </p:cNvSpPr>
          <p:nvPr>
            <p:ph type="title"/>
          </p:nvPr>
        </p:nvSpPr>
        <p:spPr/>
        <p:txBody>
          <a:bodyPr/>
          <a:lstStyle/>
          <a:p>
            <a:pPr eaLnBrk="1" hangingPunct="1"/>
            <a:r>
              <a:rPr lang="en-US" smtClean="0"/>
              <a:t>Global Styles</a:t>
            </a:r>
          </a:p>
        </p:txBody>
      </p:sp>
      <p:sp>
        <p:nvSpPr>
          <p:cNvPr id="26629" name="Rectangle 3"/>
          <p:cNvSpPr>
            <a:spLocks noGrp="1" noChangeArrowheads="1"/>
          </p:cNvSpPr>
          <p:nvPr>
            <p:ph type="body" idx="1"/>
          </p:nvPr>
        </p:nvSpPr>
        <p:spPr>
          <a:xfrm>
            <a:off x="685800" y="1752600"/>
            <a:ext cx="7772400" cy="5105400"/>
          </a:xfrm>
        </p:spPr>
        <p:txBody>
          <a:bodyPr/>
          <a:lstStyle/>
          <a:p>
            <a:pPr eaLnBrk="1" hangingPunct="1"/>
            <a:r>
              <a:rPr lang="en-US" dirty="0" smtClean="0"/>
              <a:t>A </a:t>
            </a:r>
            <a:r>
              <a:rPr lang="en-US" i="1" dirty="0" smtClean="0">
                <a:solidFill>
                  <a:schemeClr val="accent1"/>
                </a:solidFill>
              </a:rPr>
              <a:t>global style sheet</a:t>
            </a:r>
            <a:r>
              <a:rPr lang="en-US" dirty="0" smtClean="0"/>
              <a:t> provides a </a:t>
            </a:r>
            <a:r>
              <a:rPr lang="en-US" i="1" dirty="0" smtClean="0"/>
              <a:t>global</a:t>
            </a:r>
            <a:r>
              <a:rPr lang="en-US" dirty="0" smtClean="0"/>
              <a:t> definition that applies to the entire document.</a:t>
            </a:r>
          </a:p>
          <a:p>
            <a:pPr eaLnBrk="1" hangingPunct="1"/>
            <a:r>
              <a:rPr lang="en-US" dirty="0" smtClean="0"/>
              <a:t>For this, we use </a:t>
            </a:r>
            <a:r>
              <a:rPr lang="en-US" dirty="0" smtClean="0">
                <a:solidFill>
                  <a:srgbClr val="99FF99"/>
                </a:solidFill>
              </a:rPr>
              <a:t>&lt;style&gt;</a:t>
            </a:r>
            <a:r>
              <a:rPr lang="en-US" dirty="0" smtClean="0"/>
              <a:t> as a </a:t>
            </a:r>
            <a:r>
              <a:rPr lang="en-US" i="1" dirty="0" smtClean="0"/>
              <a:t>tag </a:t>
            </a:r>
            <a:r>
              <a:rPr lang="en-US" dirty="0" smtClean="0"/>
              <a:t>in the </a:t>
            </a:r>
            <a:r>
              <a:rPr lang="en-US" dirty="0" smtClean="0">
                <a:solidFill>
                  <a:srgbClr val="99FF99"/>
                </a:solidFill>
              </a:rPr>
              <a:t>&lt;head&gt;</a:t>
            </a:r>
            <a:r>
              <a:rPr lang="en-US" dirty="0" smtClean="0"/>
              <a:t>, rather than as an </a:t>
            </a:r>
            <a:r>
              <a:rPr lang="en-US" i="1" dirty="0" smtClean="0"/>
              <a:t>attribute</a:t>
            </a:r>
            <a:r>
              <a:rPr lang="en-US" dirty="0" smtClean="0"/>
              <a:t> of a tag.</a:t>
            </a:r>
          </a:p>
          <a:p>
            <a:pPr eaLnBrk="1" hangingPunct="1"/>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65F686C0-E70A-4168-B5A4-19C298AE1D56}" type="slidenum">
              <a:rPr lang="en-US" smtClean="0"/>
              <a:pPr/>
              <a:t>29</a:t>
            </a:fld>
            <a:endParaRPr lang="en-US" smtClean="0"/>
          </a:p>
        </p:txBody>
      </p:sp>
      <p:sp>
        <p:nvSpPr>
          <p:cNvPr id="2765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27652" name="Rectangle 2"/>
          <p:cNvSpPr>
            <a:spLocks noGrp="1" noChangeArrowheads="1"/>
          </p:cNvSpPr>
          <p:nvPr>
            <p:ph type="title"/>
          </p:nvPr>
        </p:nvSpPr>
        <p:spPr/>
        <p:txBody>
          <a:bodyPr/>
          <a:lstStyle/>
          <a:p>
            <a:pPr eaLnBrk="1" hangingPunct="1"/>
            <a:r>
              <a:rPr lang="en-US" smtClean="0"/>
              <a:t>Global Styles</a:t>
            </a:r>
          </a:p>
        </p:txBody>
      </p:sp>
      <p:sp>
        <p:nvSpPr>
          <p:cNvPr id="27653" name="Rectangle 3"/>
          <p:cNvSpPr>
            <a:spLocks noGrp="1" noChangeArrowheads="1"/>
          </p:cNvSpPr>
          <p:nvPr>
            <p:ph type="body" idx="1"/>
          </p:nvPr>
        </p:nvSpPr>
        <p:spPr/>
        <p:txBody>
          <a:bodyPr/>
          <a:lstStyle/>
          <a:p>
            <a:pPr eaLnBrk="1" hangingPunct="1">
              <a:lnSpc>
                <a:spcPct val="90000"/>
              </a:lnSpc>
            </a:pPr>
            <a:r>
              <a:rPr lang="en-US" smtClean="0"/>
              <a:t>For instance, if you define what an </a:t>
            </a:r>
            <a:r>
              <a:rPr lang="en-US" smtClean="0">
                <a:solidFill>
                  <a:srgbClr val="99FF99"/>
                </a:solidFill>
              </a:rPr>
              <a:t>&lt;a&gt;</a:t>
            </a:r>
            <a:r>
              <a:rPr lang="en-US" smtClean="0"/>
              <a:t> tag looks like (size, color, underline, etc.) in the global style sheet in the </a:t>
            </a:r>
            <a:r>
              <a:rPr lang="en-US" smtClean="0">
                <a:solidFill>
                  <a:srgbClr val="99FF99"/>
                </a:solidFill>
              </a:rPr>
              <a:t>&lt;head&gt;</a:t>
            </a:r>
            <a:r>
              <a:rPr lang="en-US" smtClean="0"/>
              <a:t>, then you don’t have to put those attributes on all the </a:t>
            </a:r>
            <a:r>
              <a:rPr lang="en-US" smtClean="0">
                <a:solidFill>
                  <a:srgbClr val="99FF99"/>
                </a:solidFill>
              </a:rPr>
              <a:t>&lt;a&gt;</a:t>
            </a:r>
            <a:r>
              <a:rPr lang="en-US" smtClean="0"/>
              <a:t> tags that are down in the </a:t>
            </a:r>
            <a:r>
              <a:rPr lang="en-US" smtClean="0">
                <a:solidFill>
                  <a:srgbClr val="99FF99"/>
                </a:solidFill>
              </a:rPr>
              <a:t>&lt;body&gt;</a:t>
            </a:r>
            <a:r>
              <a:rPr lang="en-US" smtClean="0"/>
              <a:t>.</a:t>
            </a:r>
          </a:p>
          <a:p>
            <a:pPr eaLnBrk="1" hangingPunct="1">
              <a:lnSpc>
                <a:spcPct val="90000"/>
              </a:lnSpc>
            </a:pPr>
            <a:r>
              <a:rPr lang="en-US" smtClean="0"/>
              <a:t>Putting the style sheet within the </a:t>
            </a:r>
            <a:r>
              <a:rPr lang="en-US" smtClean="0">
                <a:solidFill>
                  <a:srgbClr val="99FF99"/>
                </a:solidFill>
              </a:rPr>
              <a:t>&lt;head&gt;</a:t>
            </a:r>
            <a:r>
              <a:rPr lang="en-US" smtClean="0"/>
              <a:t> guarantees that the styles are loaded before any of the referenced tags load.</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431EB8EE-68A2-464A-89D3-A0B1535B3049}" type="slidenum">
              <a:rPr lang="en-US" smtClean="0"/>
              <a:pPr/>
              <a:t>3</a:t>
            </a:fld>
            <a:endParaRPr lang="en-US" smtClean="0"/>
          </a:p>
        </p:txBody>
      </p:sp>
      <p:sp>
        <p:nvSpPr>
          <p:cNvPr id="512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5124" name="Rectangle 2"/>
          <p:cNvSpPr>
            <a:spLocks noGrp="1" noChangeArrowheads="1"/>
          </p:cNvSpPr>
          <p:nvPr>
            <p:ph type="title"/>
          </p:nvPr>
        </p:nvSpPr>
        <p:spPr/>
        <p:txBody>
          <a:bodyPr/>
          <a:lstStyle/>
          <a:p>
            <a:pPr eaLnBrk="1" hangingPunct="1"/>
            <a:r>
              <a:rPr lang="en-US" smtClean="0"/>
              <a:t>Style Sheets</a:t>
            </a:r>
          </a:p>
        </p:txBody>
      </p:sp>
      <p:sp>
        <p:nvSpPr>
          <p:cNvPr id="5125" name="Rectangle 3"/>
          <p:cNvSpPr>
            <a:spLocks noGrp="1" noChangeArrowheads="1"/>
          </p:cNvSpPr>
          <p:nvPr>
            <p:ph type="body" idx="1"/>
          </p:nvPr>
        </p:nvSpPr>
        <p:spPr/>
        <p:txBody>
          <a:bodyPr/>
          <a:lstStyle/>
          <a:p>
            <a:pPr eaLnBrk="1" hangingPunct="1"/>
            <a:r>
              <a:rPr lang="en-US" smtClean="0"/>
              <a:t>Style sheets are used to define the appearance and some interactivity for a web page. </a:t>
            </a:r>
          </a:p>
          <a:p>
            <a:pPr eaLnBrk="1" hangingPunct="1"/>
            <a:r>
              <a:rPr lang="en-US" smtClean="0"/>
              <a:t>They can give more control over formatting than HTML alone.</a:t>
            </a:r>
          </a:p>
          <a:p>
            <a:pPr eaLnBrk="1" hangingPunct="1"/>
            <a:r>
              <a:rPr lang="en-US" smtClean="0"/>
              <a:t>They were implemented in version 4 of both Navigator and IE, though not consistently.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81C4BC4F-6AAE-4A1F-BE0F-E39B5BCE49BF}" type="slidenum">
              <a:rPr lang="en-US" smtClean="0"/>
              <a:pPr/>
              <a:t>30</a:t>
            </a:fld>
            <a:endParaRPr lang="en-US" smtClean="0"/>
          </a:p>
        </p:txBody>
      </p:sp>
      <p:sp>
        <p:nvSpPr>
          <p:cNvPr id="2867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28676" name="Rectangle 2"/>
          <p:cNvSpPr>
            <a:spLocks noGrp="1" noChangeArrowheads="1"/>
          </p:cNvSpPr>
          <p:nvPr>
            <p:ph type="title"/>
          </p:nvPr>
        </p:nvSpPr>
        <p:spPr/>
        <p:txBody>
          <a:bodyPr/>
          <a:lstStyle/>
          <a:p>
            <a:pPr eaLnBrk="1" hangingPunct="1"/>
            <a:r>
              <a:rPr lang="en-US" smtClean="0"/>
              <a:t>Global Styles</a:t>
            </a:r>
          </a:p>
        </p:txBody>
      </p:sp>
      <p:sp>
        <p:nvSpPr>
          <p:cNvPr id="28677" name="Rectangle 3"/>
          <p:cNvSpPr>
            <a:spLocks noGrp="1" noChangeArrowheads="1"/>
          </p:cNvSpPr>
          <p:nvPr>
            <p:ph type="body" idx="1"/>
          </p:nvPr>
        </p:nvSpPr>
        <p:spPr>
          <a:xfrm>
            <a:off x="685800" y="1752600"/>
            <a:ext cx="7924800" cy="4876800"/>
          </a:xfrm>
        </p:spPr>
        <p:txBody>
          <a:bodyPr/>
          <a:lstStyle/>
          <a:p>
            <a:pPr eaLnBrk="1" hangingPunct="1"/>
            <a:r>
              <a:rPr lang="en-US" smtClean="0"/>
              <a:t>To define a global style sheet…</a:t>
            </a:r>
          </a:p>
          <a:p>
            <a:pPr lvl="1" eaLnBrk="1" hangingPunct="1">
              <a:buFontTx/>
              <a:buNone/>
            </a:pPr>
            <a:r>
              <a:rPr lang="en-US" smtClean="0">
                <a:solidFill>
                  <a:srgbClr val="99FF99"/>
                </a:solidFill>
              </a:rPr>
              <a:t>&lt;head …&gt;</a:t>
            </a:r>
          </a:p>
          <a:p>
            <a:pPr lvl="1" eaLnBrk="1" hangingPunct="1">
              <a:buFontTx/>
              <a:buNone/>
            </a:pPr>
            <a:r>
              <a:rPr lang="en-US" smtClean="0">
                <a:solidFill>
                  <a:srgbClr val="00FF00"/>
                </a:solidFill>
              </a:rPr>
              <a:t>&lt;style   type = “text/css” &gt;</a:t>
            </a:r>
          </a:p>
          <a:p>
            <a:pPr lvl="1" eaLnBrk="1" hangingPunct="1">
              <a:buFontTx/>
              <a:buNone/>
            </a:pPr>
            <a:r>
              <a:rPr lang="en-US" smtClean="0">
                <a:solidFill>
                  <a:srgbClr val="00FF00"/>
                </a:solidFill>
              </a:rPr>
              <a:t>		…</a:t>
            </a:r>
            <a:r>
              <a:rPr lang="en-US" i="1" smtClean="0">
                <a:solidFill>
                  <a:srgbClr val="00FF00"/>
                </a:solidFill>
              </a:rPr>
              <a:t>rule</a:t>
            </a:r>
            <a:r>
              <a:rPr lang="en-US" smtClean="0">
                <a:solidFill>
                  <a:srgbClr val="00FF00"/>
                </a:solidFill>
              </a:rPr>
              <a:t> </a:t>
            </a:r>
            <a:r>
              <a:rPr lang="en-US" smtClean="0"/>
              <a:t>(i.e., definition)</a:t>
            </a:r>
          </a:p>
          <a:p>
            <a:pPr lvl="1" eaLnBrk="1" hangingPunct="1">
              <a:buFontTx/>
              <a:buNone/>
            </a:pPr>
            <a:r>
              <a:rPr lang="en-US" smtClean="0">
                <a:solidFill>
                  <a:srgbClr val="00FF00"/>
                </a:solidFill>
              </a:rPr>
              <a:t>		…</a:t>
            </a:r>
            <a:r>
              <a:rPr lang="en-US" i="1" smtClean="0">
                <a:solidFill>
                  <a:srgbClr val="00FF00"/>
                </a:solidFill>
              </a:rPr>
              <a:t>rule</a:t>
            </a:r>
            <a:r>
              <a:rPr lang="en-US" smtClean="0">
                <a:solidFill>
                  <a:srgbClr val="00FF00"/>
                </a:solidFill>
              </a:rPr>
              <a:t> </a:t>
            </a:r>
          </a:p>
          <a:p>
            <a:pPr lvl="1" eaLnBrk="1" hangingPunct="1">
              <a:buFontTx/>
              <a:buNone/>
            </a:pPr>
            <a:r>
              <a:rPr lang="en-US" smtClean="0">
                <a:solidFill>
                  <a:srgbClr val="00FF00"/>
                </a:solidFill>
              </a:rPr>
              <a:t>		…</a:t>
            </a:r>
            <a:r>
              <a:rPr lang="en-US" i="1" smtClean="0">
                <a:solidFill>
                  <a:srgbClr val="00FF00"/>
                </a:solidFill>
              </a:rPr>
              <a:t>rule</a:t>
            </a:r>
            <a:r>
              <a:rPr lang="en-US" smtClean="0">
                <a:solidFill>
                  <a:srgbClr val="00FF00"/>
                </a:solidFill>
              </a:rPr>
              <a:t>  </a:t>
            </a:r>
          </a:p>
          <a:p>
            <a:pPr lvl="1" eaLnBrk="1" hangingPunct="1">
              <a:buFontTx/>
              <a:buNone/>
            </a:pPr>
            <a:r>
              <a:rPr lang="en-US" smtClean="0">
                <a:solidFill>
                  <a:srgbClr val="00FF00"/>
                </a:solidFill>
              </a:rPr>
              <a:t>		…</a:t>
            </a:r>
          </a:p>
          <a:p>
            <a:pPr lvl="1" eaLnBrk="1" hangingPunct="1">
              <a:buFontTx/>
              <a:buNone/>
            </a:pPr>
            <a:r>
              <a:rPr lang="en-US" smtClean="0">
                <a:solidFill>
                  <a:srgbClr val="00FF00"/>
                </a:solidFill>
              </a:rPr>
              <a:t>&lt;/style&gt;</a:t>
            </a:r>
          </a:p>
          <a:p>
            <a:pPr lvl="1" eaLnBrk="1" hangingPunct="1">
              <a:buFontTx/>
              <a:buNone/>
            </a:pPr>
            <a:r>
              <a:rPr lang="en-US" smtClean="0">
                <a:solidFill>
                  <a:srgbClr val="99FF99"/>
                </a:solidFill>
              </a:rPr>
              <a:t>&lt;/head&gt;</a:t>
            </a:r>
          </a:p>
        </p:txBody>
      </p:sp>
      <p:sp>
        <p:nvSpPr>
          <p:cNvPr id="1104900" name="AutoShape 4"/>
          <p:cNvSpPr>
            <a:spLocks noChangeArrowheads="1"/>
          </p:cNvSpPr>
          <p:nvPr/>
        </p:nvSpPr>
        <p:spPr bwMode="auto">
          <a:xfrm>
            <a:off x="5181600" y="3962400"/>
            <a:ext cx="2667000" cy="685800"/>
          </a:xfrm>
          <a:prstGeom prst="wedgeRoundRectCallout">
            <a:avLst>
              <a:gd name="adj1" fmla="val -57440"/>
              <a:gd name="adj2" fmla="val -150000"/>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800">
                <a:solidFill>
                  <a:schemeClr val="bg1"/>
                </a:solidFill>
              </a:rPr>
              <a:t>Required</a:t>
            </a:r>
          </a:p>
        </p:txBody>
      </p:sp>
      <p:sp>
        <p:nvSpPr>
          <p:cNvPr id="1104901" name="AutoShape 5"/>
          <p:cNvSpPr>
            <a:spLocks noChangeArrowheads="1"/>
          </p:cNvSpPr>
          <p:nvPr/>
        </p:nvSpPr>
        <p:spPr bwMode="auto">
          <a:xfrm>
            <a:off x="5105400" y="5334000"/>
            <a:ext cx="3429000" cy="685800"/>
          </a:xfrm>
          <a:prstGeom prst="wedgeRoundRectCallout">
            <a:avLst>
              <a:gd name="adj1" fmla="val -112454"/>
              <a:gd name="adj2" fmla="val -218981"/>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800">
                <a:solidFill>
                  <a:schemeClr val="bg1"/>
                </a:solidFill>
              </a:rPr>
              <a:t>One rule per tag, sorta.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104900"/>
                                        </p:tgtEl>
                                        <p:attrNameLst>
                                          <p:attrName>style.visibility</p:attrName>
                                        </p:attrNameLst>
                                      </p:cBhvr>
                                      <p:to>
                                        <p:strVal val="visible"/>
                                      </p:to>
                                    </p:set>
                                    <p:animEffect transition="in" filter="blinds(horizontal)">
                                      <p:cBhvr>
                                        <p:cTn id="7" dur="500"/>
                                        <p:tgtEl>
                                          <p:spTgt spid="11049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104901"/>
                                        </p:tgtEl>
                                        <p:attrNameLst>
                                          <p:attrName>style.visibility</p:attrName>
                                        </p:attrNameLst>
                                      </p:cBhvr>
                                      <p:to>
                                        <p:strVal val="visible"/>
                                      </p:to>
                                    </p:set>
                                    <p:animEffect transition="in" filter="blinds(vertical)">
                                      <p:cBhvr>
                                        <p:cTn id="12" dur="500"/>
                                        <p:tgtEl>
                                          <p:spTgt spid="11049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4900" grpId="0" animBg="1" autoUpdateAnimBg="0"/>
      <p:bldP spid="1104901"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569647BD-4912-401A-B41F-908800411FF7}" type="slidenum">
              <a:rPr lang="en-US" smtClean="0"/>
              <a:pPr/>
              <a:t>31</a:t>
            </a:fld>
            <a:endParaRPr lang="en-US" smtClean="0"/>
          </a:p>
        </p:txBody>
      </p:sp>
      <p:sp>
        <p:nvSpPr>
          <p:cNvPr id="2969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29700" name="Rectangle 5"/>
          <p:cNvSpPr>
            <a:spLocks noGrp="1" noChangeArrowheads="1"/>
          </p:cNvSpPr>
          <p:nvPr>
            <p:ph type="body" idx="1"/>
          </p:nvPr>
        </p:nvSpPr>
        <p:spPr/>
        <p:txBody>
          <a:bodyPr/>
          <a:lstStyle/>
          <a:p>
            <a:pPr eaLnBrk="1" hangingPunct="1">
              <a:tabLst>
                <a:tab pos="1379538" algn="l"/>
                <a:tab pos="2052638" algn="l"/>
              </a:tabLst>
            </a:pPr>
            <a:r>
              <a:rPr lang="en-US" sz="2800" smtClean="0"/>
              <a:t>Example:</a:t>
            </a:r>
          </a:p>
          <a:p>
            <a:pPr lvl="1" eaLnBrk="1" hangingPunct="1">
              <a:buFontTx/>
              <a:buNone/>
              <a:tabLst>
                <a:tab pos="1379538" algn="l"/>
                <a:tab pos="2052638" algn="l"/>
              </a:tabLst>
            </a:pPr>
            <a:r>
              <a:rPr lang="en-US" sz="2400" smtClean="0">
                <a:solidFill>
                  <a:srgbClr val="99FF99"/>
                </a:solidFill>
              </a:rPr>
              <a:t>	&lt;style  type = “text/css”&gt;</a:t>
            </a:r>
          </a:p>
          <a:p>
            <a:pPr lvl="1" eaLnBrk="1" hangingPunct="1">
              <a:buFontTx/>
              <a:buNone/>
              <a:tabLst>
                <a:tab pos="1379538" algn="l"/>
                <a:tab pos="2052638" algn="l"/>
              </a:tabLst>
            </a:pPr>
            <a:r>
              <a:rPr lang="en-US" sz="2400" smtClean="0">
                <a:solidFill>
                  <a:srgbClr val="00FF00"/>
                </a:solidFill>
              </a:rPr>
              <a:t>		h1		{color : #ff0000; font-size : 16px;}</a:t>
            </a:r>
          </a:p>
          <a:p>
            <a:pPr lvl="1" eaLnBrk="1" hangingPunct="1">
              <a:buFontTx/>
              <a:buNone/>
              <a:tabLst>
                <a:tab pos="1379538" algn="l"/>
                <a:tab pos="2052638" algn="l"/>
              </a:tabLst>
            </a:pPr>
            <a:r>
              <a:rPr lang="en-US" sz="2400" smtClean="0">
                <a:solidFill>
                  <a:srgbClr val="00FF00"/>
                </a:solidFill>
              </a:rPr>
              <a:t>		h2		{color : #0000ff; font-size : 14px;}</a:t>
            </a:r>
          </a:p>
          <a:p>
            <a:pPr lvl="1" eaLnBrk="1" hangingPunct="1">
              <a:buFontTx/>
              <a:buNone/>
              <a:tabLst>
                <a:tab pos="1379538" algn="l"/>
                <a:tab pos="2052638" algn="l"/>
              </a:tabLst>
            </a:pPr>
            <a:r>
              <a:rPr lang="en-US" sz="2400" smtClean="0">
                <a:solidFill>
                  <a:srgbClr val="00FF00"/>
                </a:solidFill>
              </a:rPr>
              <a:t>		a		{color : #ff6666;}</a:t>
            </a:r>
          </a:p>
          <a:p>
            <a:pPr lvl="1" eaLnBrk="1" hangingPunct="1">
              <a:buFontTx/>
              <a:buNone/>
              <a:tabLst>
                <a:tab pos="1379538" algn="l"/>
                <a:tab pos="2052638" algn="l"/>
              </a:tabLst>
            </a:pPr>
            <a:r>
              <a:rPr lang="en-US" sz="2400" smtClean="0">
                <a:solidFill>
                  <a:srgbClr val="00FF00"/>
                </a:solidFill>
              </a:rPr>
              <a:t>		a:hover 	{color : #ff0000;</a:t>
            </a:r>
          </a:p>
          <a:p>
            <a:pPr lvl="1" eaLnBrk="1" hangingPunct="1">
              <a:buFontTx/>
              <a:buNone/>
              <a:tabLst>
                <a:tab pos="1379538" algn="l"/>
                <a:tab pos="2052638" algn="l"/>
              </a:tabLst>
            </a:pPr>
            <a:r>
              <a:rPr lang="en-US" sz="2400" smtClean="0">
                <a:solidFill>
                  <a:srgbClr val="00FF00"/>
                </a:solidFill>
              </a:rPr>
              <a:t>				text-decoration : underline;}</a:t>
            </a:r>
          </a:p>
          <a:p>
            <a:pPr lvl="1" eaLnBrk="1" hangingPunct="1">
              <a:buFontTx/>
              <a:buNone/>
              <a:tabLst>
                <a:tab pos="1379538" algn="l"/>
                <a:tab pos="2052638" algn="l"/>
              </a:tabLst>
            </a:pPr>
            <a:r>
              <a:rPr lang="en-US" sz="2400" smtClean="0">
                <a:solidFill>
                  <a:srgbClr val="00FF00"/>
                </a:solidFill>
              </a:rPr>
              <a:t>		table 	{background : #ffff00;</a:t>
            </a:r>
          </a:p>
          <a:p>
            <a:pPr lvl="1" eaLnBrk="1" hangingPunct="1">
              <a:buFontTx/>
              <a:buNone/>
              <a:tabLst>
                <a:tab pos="1379538" algn="l"/>
                <a:tab pos="2052638" algn="l"/>
              </a:tabLst>
            </a:pPr>
            <a:r>
              <a:rPr lang="en-US" sz="2400" smtClean="0">
                <a:solidFill>
                  <a:srgbClr val="00FF00"/>
                </a:solidFill>
              </a:rPr>
              <a:t>				border : 0 ;   width : 750px;}</a:t>
            </a:r>
            <a:endParaRPr lang="en-US" sz="2400" smtClean="0">
              <a:solidFill>
                <a:srgbClr val="00CC99"/>
              </a:solidFill>
            </a:endParaRPr>
          </a:p>
          <a:p>
            <a:pPr lvl="1" eaLnBrk="1" hangingPunct="1">
              <a:buFontTx/>
              <a:buNone/>
              <a:tabLst>
                <a:tab pos="1379538" algn="l"/>
                <a:tab pos="2052638" algn="l"/>
              </a:tabLst>
            </a:pPr>
            <a:r>
              <a:rPr lang="en-US" sz="2400" smtClean="0">
                <a:solidFill>
                  <a:srgbClr val="99FF99"/>
                </a:solidFill>
              </a:rPr>
              <a:t>	&lt;/style&gt;</a:t>
            </a:r>
          </a:p>
        </p:txBody>
      </p:sp>
      <p:sp>
        <p:nvSpPr>
          <p:cNvPr id="1304579" name="AutoShape 3"/>
          <p:cNvSpPr>
            <a:spLocks noChangeArrowheads="1"/>
          </p:cNvSpPr>
          <p:nvPr/>
        </p:nvSpPr>
        <p:spPr bwMode="auto">
          <a:xfrm>
            <a:off x="4876800" y="5867400"/>
            <a:ext cx="3276600" cy="533400"/>
          </a:xfrm>
          <a:prstGeom prst="wedgeRoundRectCallout">
            <a:avLst>
              <a:gd name="adj1" fmla="val 18361"/>
              <a:gd name="adj2" fmla="val -45833"/>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800">
                <a:solidFill>
                  <a:schemeClr val="bg1"/>
                </a:solidFill>
              </a:rPr>
              <a:t>Five rules here.</a:t>
            </a:r>
          </a:p>
        </p:txBody>
      </p:sp>
      <p:sp>
        <p:nvSpPr>
          <p:cNvPr id="29702" name="Rectangle 4"/>
          <p:cNvSpPr>
            <a:spLocks noGrp="1" noChangeArrowheads="1"/>
          </p:cNvSpPr>
          <p:nvPr>
            <p:ph type="title"/>
          </p:nvPr>
        </p:nvSpPr>
        <p:spPr/>
        <p:txBody>
          <a:bodyPr/>
          <a:lstStyle/>
          <a:p>
            <a:pPr eaLnBrk="1" hangingPunct="1"/>
            <a:r>
              <a:rPr lang="en-US" smtClean="0"/>
              <a:t>Global Styles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04579"/>
                                        </p:tgtEl>
                                        <p:attrNameLst>
                                          <p:attrName>style.visibility</p:attrName>
                                        </p:attrNameLst>
                                      </p:cBhvr>
                                      <p:to>
                                        <p:strVal val="visible"/>
                                      </p:to>
                                    </p:set>
                                    <p:animEffect transition="in" filter="blinds(horizontal)">
                                      <p:cBhvr>
                                        <p:cTn id="7" dur="500"/>
                                        <p:tgtEl>
                                          <p:spTgt spid="13045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4579"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1AFE2DED-82A1-4512-A96D-3149A7A7D3D4}" type="slidenum">
              <a:rPr lang="en-US" smtClean="0"/>
              <a:pPr/>
              <a:t>32</a:t>
            </a:fld>
            <a:endParaRPr lang="en-US" smtClean="0"/>
          </a:p>
        </p:txBody>
      </p:sp>
      <p:sp>
        <p:nvSpPr>
          <p:cNvPr id="3072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30724" name="Rectangle 2"/>
          <p:cNvSpPr>
            <a:spLocks noGrp="1" noChangeArrowheads="1"/>
          </p:cNvSpPr>
          <p:nvPr>
            <p:ph type="title"/>
          </p:nvPr>
        </p:nvSpPr>
        <p:spPr/>
        <p:txBody>
          <a:bodyPr/>
          <a:lstStyle/>
          <a:p>
            <a:pPr eaLnBrk="1" hangingPunct="1"/>
            <a:r>
              <a:rPr lang="en-US" smtClean="0"/>
              <a:t>Global Styles</a:t>
            </a:r>
          </a:p>
        </p:txBody>
      </p:sp>
      <p:sp>
        <p:nvSpPr>
          <p:cNvPr id="30725" name="Rectangle 3"/>
          <p:cNvSpPr>
            <a:spLocks noGrp="1" noChangeArrowheads="1"/>
          </p:cNvSpPr>
          <p:nvPr>
            <p:ph type="body" idx="1"/>
          </p:nvPr>
        </p:nvSpPr>
        <p:spPr/>
        <p:txBody>
          <a:bodyPr/>
          <a:lstStyle/>
          <a:p>
            <a:pPr eaLnBrk="1" hangingPunct="1">
              <a:tabLst>
                <a:tab pos="1376363" algn="l"/>
                <a:tab pos="2176463" algn="l"/>
              </a:tabLst>
            </a:pPr>
            <a:r>
              <a:rPr lang="en-US" smtClean="0"/>
              <a:t>Each style sheet </a:t>
            </a:r>
            <a:r>
              <a:rPr lang="en-US" i="1" smtClean="0">
                <a:solidFill>
                  <a:schemeClr val="accent1"/>
                </a:solidFill>
              </a:rPr>
              <a:t>rule</a:t>
            </a:r>
            <a:r>
              <a:rPr lang="en-US" smtClean="0">
                <a:solidFill>
                  <a:schemeClr val="accent1"/>
                </a:solidFill>
              </a:rPr>
              <a:t> </a:t>
            </a:r>
            <a:r>
              <a:rPr lang="en-US" smtClean="0"/>
              <a:t>consists of:</a:t>
            </a:r>
          </a:p>
          <a:p>
            <a:pPr lvl="1" eaLnBrk="1" hangingPunct="1">
              <a:tabLst>
                <a:tab pos="1376363" algn="l"/>
                <a:tab pos="2176463" algn="l"/>
              </a:tabLst>
            </a:pPr>
            <a:r>
              <a:rPr lang="en-US" smtClean="0"/>
              <a:t>The tag name (or named group of tags), called a </a:t>
            </a:r>
            <a:r>
              <a:rPr lang="en-US" i="1" smtClean="0">
                <a:solidFill>
                  <a:schemeClr val="accent1"/>
                </a:solidFill>
              </a:rPr>
              <a:t>selector, </a:t>
            </a:r>
            <a:r>
              <a:rPr lang="en-US" smtClean="0"/>
              <a:t>which binds the rule to specific HTML tags. </a:t>
            </a:r>
          </a:p>
          <a:p>
            <a:pPr lvl="1" eaLnBrk="1" hangingPunct="1">
              <a:tabLst>
                <a:tab pos="1376363" algn="l"/>
                <a:tab pos="2176463" algn="l"/>
              </a:tabLst>
            </a:pPr>
            <a:r>
              <a:rPr lang="en-US" smtClean="0"/>
              <a:t>One or more </a:t>
            </a:r>
            <a:r>
              <a:rPr lang="en-US" i="1" smtClean="0">
                <a:solidFill>
                  <a:schemeClr val="accent1"/>
                </a:solidFill>
              </a:rPr>
              <a:t>style properties</a:t>
            </a:r>
            <a:r>
              <a:rPr lang="en-US" smtClean="0"/>
              <a:t> that apply to the selector.</a:t>
            </a:r>
          </a:p>
          <a:p>
            <a:pPr lvl="1" eaLnBrk="1" hangingPunct="1">
              <a:tabLst>
                <a:tab pos="1376363" algn="l"/>
                <a:tab pos="2176463" algn="l"/>
              </a:tabLst>
            </a:pPr>
            <a:r>
              <a:rPr lang="en-US" smtClean="0"/>
              <a:t>Let’s look at the selectors first...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8EC38B7B-F4C0-4FAA-BC88-3745264C2424}" type="slidenum">
              <a:rPr lang="en-US" smtClean="0"/>
              <a:pPr/>
              <a:t>33</a:t>
            </a:fld>
            <a:endParaRPr lang="en-US" smtClean="0"/>
          </a:p>
        </p:txBody>
      </p:sp>
      <p:sp>
        <p:nvSpPr>
          <p:cNvPr id="3174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31748" name="Rectangle 2"/>
          <p:cNvSpPr>
            <a:spLocks noGrp="1" noChangeArrowheads="1"/>
          </p:cNvSpPr>
          <p:nvPr>
            <p:ph type="body" idx="1"/>
          </p:nvPr>
        </p:nvSpPr>
        <p:spPr/>
        <p:txBody>
          <a:bodyPr/>
          <a:lstStyle/>
          <a:p>
            <a:pPr eaLnBrk="1" hangingPunct="1">
              <a:tabLst>
                <a:tab pos="1379538" algn="l"/>
                <a:tab pos="2052638" algn="l"/>
              </a:tabLst>
            </a:pPr>
            <a:r>
              <a:rPr lang="en-US" sz="2800" smtClean="0"/>
              <a:t>Example:</a:t>
            </a:r>
          </a:p>
          <a:p>
            <a:pPr lvl="1" eaLnBrk="1" hangingPunct="1">
              <a:buFontTx/>
              <a:buNone/>
              <a:tabLst>
                <a:tab pos="1379538" algn="l"/>
                <a:tab pos="2052638" algn="l"/>
              </a:tabLst>
            </a:pPr>
            <a:r>
              <a:rPr lang="en-US" sz="2400" smtClean="0">
                <a:solidFill>
                  <a:srgbClr val="99FF99"/>
                </a:solidFill>
              </a:rPr>
              <a:t>	&lt;style  type = “text/css”&gt;</a:t>
            </a:r>
          </a:p>
          <a:p>
            <a:pPr lvl="1" eaLnBrk="1" hangingPunct="1">
              <a:buFontTx/>
              <a:buNone/>
              <a:tabLst>
                <a:tab pos="1379538" algn="l"/>
                <a:tab pos="2052638" algn="l"/>
              </a:tabLst>
            </a:pPr>
            <a:r>
              <a:rPr lang="en-US" sz="2400" smtClean="0">
                <a:solidFill>
                  <a:srgbClr val="00FF00"/>
                </a:solidFill>
              </a:rPr>
              <a:t>		h1		</a:t>
            </a:r>
            <a:r>
              <a:rPr lang="en-US" sz="2400" smtClean="0">
                <a:solidFill>
                  <a:srgbClr val="99FF99"/>
                </a:solidFill>
              </a:rPr>
              <a:t>{color : #ff0000; font-size : 16px;}</a:t>
            </a:r>
          </a:p>
          <a:p>
            <a:pPr lvl="1" eaLnBrk="1" hangingPunct="1">
              <a:buFontTx/>
              <a:buNone/>
              <a:tabLst>
                <a:tab pos="1379538" algn="l"/>
                <a:tab pos="2052638" algn="l"/>
              </a:tabLst>
            </a:pPr>
            <a:r>
              <a:rPr lang="en-US" sz="2400" smtClean="0">
                <a:solidFill>
                  <a:srgbClr val="00FF00"/>
                </a:solidFill>
              </a:rPr>
              <a:t>		h2		</a:t>
            </a:r>
            <a:r>
              <a:rPr lang="en-US" sz="2400" smtClean="0">
                <a:solidFill>
                  <a:srgbClr val="99FF99"/>
                </a:solidFill>
              </a:rPr>
              <a:t>{color : #0000ff; font-size : 14px;}</a:t>
            </a:r>
          </a:p>
          <a:p>
            <a:pPr lvl="1" eaLnBrk="1" hangingPunct="1">
              <a:buFontTx/>
              <a:buNone/>
              <a:tabLst>
                <a:tab pos="1379538" algn="l"/>
                <a:tab pos="2052638" algn="l"/>
              </a:tabLst>
            </a:pPr>
            <a:r>
              <a:rPr lang="en-US" sz="2400" smtClean="0">
                <a:solidFill>
                  <a:srgbClr val="00FF00"/>
                </a:solidFill>
              </a:rPr>
              <a:t>		a		</a:t>
            </a:r>
            <a:r>
              <a:rPr lang="en-US" sz="2400" smtClean="0">
                <a:solidFill>
                  <a:srgbClr val="99FF99"/>
                </a:solidFill>
              </a:rPr>
              <a:t>{color : #ff6666;}</a:t>
            </a:r>
          </a:p>
          <a:p>
            <a:pPr lvl="1" eaLnBrk="1" hangingPunct="1">
              <a:buFontTx/>
              <a:buNone/>
              <a:tabLst>
                <a:tab pos="1379538" algn="l"/>
                <a:tab pos="2052638" algn="l"/>
              </a:tabLst>
            </a:pPr>
            <a:r>
              <a:rPr lang="en-US" sz="2400" smtClean="0">
                <a:solidFill>
                  <a:srgbClr val="00FF00"/>
                </a:solidFill>
              </a:rPr>
              <a:t>		a:hover </a:t>
            </a:r>
            <a:r>
              <a:rPr lang="en-US" sz="2400" smtClean="0">
                <a:solidFill>
                  <a:srgbClr val="99FF99"/>
                </a:solidFill>
              </a:rPr>
              <a:t>	{color : #ff0000;</a:t>
            </a:r>
          </a:p>
          <a:p>
            <a:pPr lvl="1" eaLnBrk="1" hangingPunct="1">
              <a:buFontTx/>
              <a:buNone/>
              <a:tabLst>
                <a:tab pos="1379538" algn="l"/>
                <a:tab pos="2052638" algn="l"/>
              </a:tabLst>
            </a:pPr>
            <a:r>
              <a:rPr lang="en-US" sz="2400" smtClean="0">
                <a:solidFill>
                  <a:srgbClr val="99FF99"/>
                </a:solidFill>
              </a:rPr>
              <a:t>				text-decoration : underline;}</a:t>
            </a:r>
          </a:p>
          <a:p>
            <a:pPr lvl="1" eaLnBrk="1" hangingPunct="1">
              <a:buFontTx/>
              <a:buNone/>
              <a:tabLst>
                <a:tab pos="1379538" algn="l"/>
                <a:tab pos="2052638" algn="l"/>
              </a:tabLst>
            </a:pPr>
            <a:r>
              <a:rPr lang="en-US" sz="2400" smtClean="0">
                <a:solidFill>
                  <a:srgbClr val="00FF00"/>
                </a:solidFill>
              </a:rPr>
              <a:t>		table 	</a:t>
            </a:r>
            <a:r>
              <a:rPr lang="en-US" sz="2400" smtClean="0">
                <a:solidFill>
                  <a:srgbClr val="99FF99"/>
                </a:solidFill>
              </a:rPr>
              <a:t>{background : #ffff00;</a:t>
            </a:r>
          </a:p>
          <a:p>
            <a:pPr lvl="1" eaLnBrk="1" hangingPunct="1">
              <a:buFontTx/>
              <a:buNone/>
              <a:tabLst>
                <a:tab pos="1379538" algn="l"/>
                <a:tab pos="2052638" algn="l"/>
              </a:tabLst>
            </a:pPr>
            <a:r>
              <a:rPr lang="en-US" sz="2400" smtClean="0">
                <a:solidFill>
                  <a:srgbClr val="99FF99"/>
                </a:solidFill>
              </a:rPr>
              <a:t>				border : 0;   width : 750px;}</a:t>
            </a:r>
          </a:p>
          <a:p>
            <a:pPr lvl="1" eaLnBrk="1" hangingPunct="1">
              <a:buFontTx/>
              <a:buNone/>
              <a:tabLst>
                <a:tab pos="1379538" algn="l"/>
                <a:tab pos="2052638" algn="l"/>
              </a:tabLst>
            </a:pPr>
            <a:r>
              <a:rPr lang="en-US" sz="2400" smtClean="0">
                <a:solidFill>
                  <a:srgbClr val="99FF99"/>
                </a:solidFill>
              </a:rPr>
              <a:t>	&lt;/style&gt;</a:t>
            </a:r>
          </a:p>
        </p:txBody>
      </p:sp>
      <p:sp>
        <p:nvSpPr>
          <p:cNvPr id="31749" name="Rectangle 4"/>
          <p:cNvSpPr>
            <a:spLocks noGrp="1" noChangeArrowheads="1"/>
          </p:cNvSpPr>
          <p:nvPr>
            <p:ph type="title"/>
          </p:nvPr>
        </p:nvSpPr>
        <p:spPr/>
        <p:txBody>
          <a:bodyPr/>
          <a:lstStyle/>
          <a:p>
            <a:pPr eaLnBrk="1" hangingPunct="1"/>
            <a:r>
              <a:rPr lang="en-US" smtClean="0"/>
              <a:t>Global Styles</a:t>
            </a:r>
          </a:p>
        </p:txBody>
      </p:sp>
      <p:sp>
        <p:nvSpPr>
          <p:cNvPr id="1307651" name="AutoShape 3"/>
          <p:cNvSpPr>
            <a:spLocks noChangeArrowheads="1"/>
          </p:cNvSpPr>
          <p:nvPr/>
        </p:nvSpPr>
        <p:spPr bwMode="auto">
          <a:xfrm>
            <a:off x="4800600" y="6019800"/>
            <a:ext cx="2667000" cy="838200"/>
          </a:xfrm>
          <a:prstGeom prst="wedgeRoundRectCallout">
            <a:avLst>
              <a:gd name="adj1" fmla="val -97856"/>
              <a:gd name="adj2" fmla="val -103597"/>
              <a:gd name="adj3" fmla="val 16667"/>
            </a:avLst>
          </a:prstGeom>
          <a:solidFill>
            <a:schemeClr val="tx1"/>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800">
                <a:solidFill>
                  <a:schemeClr val="bg1"/>
                </a:solidFill>
              </a:rPr>
              <a:t>Selectors</a:t>
            </a:r>
          </a:p>
        </p:txBody>
      </p:sp>
      <p:sp>
        <p:nvSpPr>
          <p:cNvPr id="1307653" name="Rectangle 5"/>
          <p:cNvSpPr>
            <a:spLocks noChangeArrowheads="1"/>
          </p:cNvSpPr>
          <p:nvPr/>
        </p:nvSpPr>
        <p:spPr bwMode="auto">
          <a:xfrm>
            <a:off x="1752600" y="2743200"/>
            <a:ext cx="1752600" cy="2819400"/>
          </a:xfrm>
          <a:prstGeom prst="rect">
            <a:avLst/>
          </a:prstGeom>
          <a:noFill/>
          <a:ln w="38100">
            <a:solidFill>
              <a:schemeClr val="accent1"/>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307653"/>
                                        </p:tgtEl>
                                        <p:attrNameLst>
                                          <p:attrName>style.visibility</p:attrName>
                                        </p:attrNameLst>
                                      </p:cBhvr>
                                      <p:to>
                                        <p:strVal val="visible"/>
                                      </p:to>
                                    </p:set>
                                    <p:animEffect transition="in" filter="blinds(vertical)">
                                      <p:cBhvr>
                                        <p:cTn id="7" dur="500"/>
                                        <p:tgtEl>
                                          <p:spTgt spid="1307653"/>
                                        </p:tgtEl>
                                      </p:cBhvr>
                                    </p:animEffect>
                                  </p:childTnLst>
                                </p:cTn>
                              </p:par>
                            </p:childTnLst>
                          </p:cTn>
                        </p:par>
                        <p:par>
                          <p:cTn id="8" fill="hold" nodeType="afterGroup">
                            <p:stCondLst>
                              <p:cond delay="500"/>
                            </p:stCondLst>
                            <p:childTnLst>
                              <p:par>
                                <p:cTn id="9" presetID="3" presetClass="entr" presetSubtype="5" fill="hold" grpId="0" nodeType="afterEffect">
                                  <p:stCondLst>
                                    <p:cond delay="0"/>
                                  </p:stCondLst>
                                  <p:childTnLst>
                                    <p:set>
                                      <p:cBhvr>
                                        <p:cTn id="10" dur="1" fill="hold">
                                          <p:stCondLst>
                                            <p:cond delay="0"/>
                                          </p:stCondLst>
                                        </p:cTn>
                                        <p:tgtEl>
                                          <p:spTgt spid="1307651"/>
                                        </p:tgtEl>
                                        <p:attrNameLst>
                                          <p:attrName>style.visibility</p:attrName>
                                        </p:attrNameLst>
                                      </p:cBhvr>
                                      <p:to>
                                        <p:strVal val="visible"/>
                                      </p:to>
                                    </p:set>
                                    <p:animEffect transition="in" filter="blinds(vertical)">
                                      <p:cBhvr>
                                        <p:cTn id="11" dur="500"/>
                                        <p:tgtEl>
                                          <p:spTgt spid="13076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7651" grpId="0" animBg="1" autoUpdateAnimBg="0"/>
      <p:bldP spid="130765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031DF723-F860-42FE-B0C7-496689ED37AF}" type="slidenum">
              <a:rPr lang="en-US" smtClean="0"/>
              <a:pPr/>
              <a:t>34</a:t>
            </a:fld>
            <a:endParaRPr lang="en-US" smtClean="0"/>
          </a:p>
        </p:txBody>
      </p:sp>
      <p:sp>
        <p:nvSpPr>
          <p:cNvPr id="3277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32772" name="Rectangle 3"/>
          <p:cNvSpPr>
            <a:spLocks noGrp="1" noChangeArrowheads="1"/>
          </p:cNvSpPr>
          <p:nvPr>
            <p:ph type="title"/>
          </p:nvPr>
        </p:nvSpPr>
        <p:spPr/>
        <p:txBody>
          <a:bodyPr/>
          <a:lstStyle/>
          <a:p>
            <a:pPr eaLnBrk="1" hangingPunct="1"/>
            <a:r>
              <a:rPr lang="en-US" smtClean="0"/>
              <a:t>Global Styles</a:t>
            </a:r>
          </a:p>
        </p:txBody>
      </p:sp>
      <p:sp>
        <p:nvSpPr>
          <p:cNvPr id="32773" name="Rectangle 4"/>
          <p:cNvSpPr>
            <a:spLocks noGrp="1" noChangeArrowheads="1"/>
          </p:cNvSpPr>
          <p:nvPr>
            <p:ph type="body" idx="1"/>
          </p:nvPr>
        </p:nvSpPr>
        <p:spPr/>
        <p:txBody>
          <a:bodyPr/>
          <a:lstStyle/>
          <a:p>
            <a:pPr eaLnBrk="1" hangingPunct="1">
              <a:tabLst>
                <a:tab pos="1316038" algn="l"/>
              </a:tabLst>
            </a:pPr>
            <a:r>
              <a:rPr lang="en-US" smtClean="0"/>
              <a:t>For the moment, we will use only pre-defined HTML tag names (</a:t>
            </a:r>
            <a:r>
              <a:rPr lang="en-US" smtClean="0">
                <a:solidFill>
                  <a:srgbClr val="99FF99"/>
                </a:solidFill>
              </a:rPr>
              <a:t>h1</a:t>
            </a:r>
            <a:r>
              <a:rPr lang="en-US" smtClean="0"/>
              <a:t>, </a:t>
            </a:r>
            <a:r>
              <a:rPr lang="en-US" smtClean="0">
                <a:solidFill>
                  <a:srgbClr val="99FF99"/>
                </a:solidFill>
              </a:rPr>
              <a:t>h2</a:t>
            </a:r>
            <a:r>
              <a:rPr lang="en-US" smtClean="0"/>
              <a:t>, </a:t>
            </a:r>
            <a:r>
              <a:rPr lang="en-US" smtClean="0">
                <a:solidFill>
                  <a:srgbClr val="99FF99"/>
                </a:solidFill>
              </a:rPr>
              <a:t>p</a:t>
            </a:r>
            <a:r>
              <a:rPr lang="en-US" smtClean="0"/>
              <a:t>, </a:t>
            </a:r>
            <a:r>
              <a:rPr lang="en-US" smtClean="0">
                <a:solidFill>
                  <a:srgbClr val="99FF99"/>
                </a:solidFill>
              </a:rPr>
              <a:t>table</a:t>
            </a:r>
            <a:r>
              <a:rPr lang="en-US" smtClean="0"/>
              <a:t>, </a:t>
            </a:r>
            <a:r>
              <a:rPr lang="en-US" smtClean="0">
                <a:solidFill>
                  <a:srgbClr val="99FF99"/>
                </a:solidFill>
              </a:rPr>
              <a:t>a</a:t>
            </a:r>
            <a:r>
              <a:rPr lang="en-US" smtClean="0"/>
              <a:t>, etc.) as selectors. </a:t>
            </a:r>
          </a:p>
          <a:p>
            <a:pPr eaLnBrk="1" hangingPunct="1">
              <a:tabLst>
                <a:tab pos="1316038" algn="l"/>
              </a:tabLst>
            </a:pPr>
            <a:r>
              <a:rPr lang="en-US" smtClean="0"/>
              <a:t>We will look at establishing custom selectors later.</a:t>
            </a:r>
          </a:p>
          <a:p>
            <a:pPr eaLnBrk="1" hangingPunct="1">
              <a:tabLst>
                <a:tab pos="1316038" algn="l"/>
              </a:tabLst>
            </a:pPr>
            <a:r>
              <a:rPr lang="en-US" smtClean="0"/>
              <a:t>No </a:t>
            </a:r>
            <a:r>
              <a:rPr lang="en-US" smtClean="0">
                <a:solidFill>
                  <a:srgbClr val="99FF99"/>
                </a:solidFill>
              </a:rPr>
              <a:t>&lt;</a:t>
            </a:r>
            <a:r>
              <a:rPr lang="en-US" smtClean="0"/>
              <a:t>...</a:t>
            </a:r>
            <a:r>
              <a:rPr lang="en-US" smtClean="0">
                <a:solidFill>
                  <a:srgbClr val="99FF99"/>
                </a:solidFill>
              </a:rPr>
              <a:t>&gt;</a:t>
            </a:r>
            <a:r>
              <a:rPr lang="en-US" smtClean="0"/>
              <a:t> on the selectors.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739E43C9-26BE-4CCE-BB73-786B2D6F8385}" type="slidenum">
              <a:rPr lang="en-US" smtClean="0"/>
              <a:pPr/>
              <a:t>35</a:t>
            </a:fld>
            <a:endParaRPr lang="en-US" smtClean="0"/>
          </a:p>
        </p:txBody>
      </p:sp>
      <p:sp>
        <p:nvSpPr>
          <p:cNvPr id="3379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33796" name="Rectangle 2"/>
          <p:cNvSpPr>
            <a:spLocks noGrp="1" noChangeArrowheads="1"/>
          </p:cNvSpPr>
          <p:nvPr>
            <p:ph type="body" idx="1"/>
          </p:nvPr>
        </p:nvSpPr>
        <p:spPr/>
        <p:txBody>
          <a:bodyPr/>
          <a:lstStyle/>
          <a:p>
            <a:pPr eaLnBrk="1" hangingPunct="1">
              <a:tabLst>
                <a:tab pos="1379538" algn="l"/>
                <a:tab pos="2052638" algn="l"/>
              </a:tabLst>
            </a:pPr>
            <a:r>
              <a:rPr lang="en-US" sz="2800" smtClean="0"/>
              <a:t>Now, let’s look at properties:</a:t>
            </a:r>
          </a:p>
          <a:p>
            <a:pPr lvl="1" eaLnBrk="1" hangingPunct="1">
              <a:buFontTx/>
              <a:buNone/>
              <a:tabLst>
                <a:tab pos="1379538" algn="l"/>
                <a:tab pos="2052638" algn="l"/>
              </a:tabLst>
            </a:pPr>
            <a:r>
              <a:rPr lang="en-US" sz="2400" smtClean="0">
                <a:solidFill>
                  <a:srgbClr val="99FF99"/>
                </a:solidFill>
              </a:rPr>
              <a:t>	&lt;style  type = “text/css”&gt;</a:t>
            </a:r>
          </a:p>
          <a:p>
            <a:pPr lvl="1" eaLnBrk="1" hangingPunct="1">
              <a:buFontTx/>
              <a:buNone/>
              <a:tabLst>
                <a:tab pos="1379538" algn="l"/>
                <a:tab pos="2052638" algn="l"/>
              </a:tabLst>
            </a:pPr>
            <a:r>
              <a:rPr lang="en-US" sz="2400" smtClean="0">
                <a:solidFill>
                  <a:srgbClr val="99FF99"/>
                </a:solidFill>
              </a:rPr>
              <a:t>		h1		</a:t>
            </a:r>
            <a:r>
              <a:rPr lang="en-US" sz="2400" smtClean="0">
                <a:solidFill>
                  <a:srgbClr val="00FF00"/>
                </a:solidFill>
              </a:rPr>
              <a:t>{color : #ff0000; font-size : 16px;}</a:t>
            </a:r>
          </a:p>
          <a:p>
            <a:pPr lvl="1" eaLnBrk="1" hangingPunct="1">
              <a:buFontTx/>
              <a:buNone/>
              <a:tabLst>
                <a:tab pos="1379538" algn="l"/>
                <a:tab pos="2052638" algn="l"/>
              </a:tabLst>
            </a:pPr>
            <a:r>
              <a:rPr lang="en-US" sz="2400" smtClean="0">
                <a:solidFill>
                  <a:srgbClr val="99FF99"/>
                </a:solidFill>
              </a:rPr>
              <a:t>		h2		</a:t>
            </a:r>
            <a:r>
              <a:rPr lang="en-US" sz="2400" smtClean="0">
                <a:solidFill>
                  <a:srgbClr val="00FF00"/>
                </a:solidFill>
              </a:rPr>
              <a:t>{color : #0000ff; font-size : 14px;}</a:t>
            </a:r>
          </a:p>
          <a:p>
            <a:pPr lvl="1" eaLnBrk="1" hangingPunct="1">
              <a:buFontTx/>
              <a:buNone/>
              <a:tabLst>
                <a:tab pos="1379538" algn="l"/>
                <a:tab pos="2052638" algn="l"/>
              </a:tabLst>
            </a:pPr>
            <a:r>
              <a:rPr lang="en-US" sz="2400" smtClean="0">
                <a:solidFill>
                  <a:srgbClr val="99FF99"/>
                </a:solidFill>
              </a:rPr>
              <a:t>		a		</a:t>
            </a:r>
            <a:r>
              <a:rPr lang="en-US" sz="2400" smtClean="0">
                <a:solidFill>
                  <a:srgbClr val="00FF00"/>
                </a:solidFill>
              </a:rPr>
              <a:t>{color : #ff6666;}</a:t>
            </a:r>
          </a:p>
          <a:p>
            <a:pPr lvl="1" eaLnBrk="1" hangingPunct="1">
              <a:buFontTx/>
              <a:buNone/>
              <a:tabLst>
                <a:tab pos="1379538" algn="l"/>
                <a:tab pos="2052638" algn="l"/>
              </a:tabLst>
            </a:pPr>
            <a:r>
              <a:rPr lang="en-US" sz="2400" smtClean="0">
                <a:solidFill>
                  <a:srgbClr val="99FF99"/>
                </a:solidFill>
              </a:rPr>
              <a:t>		a:hover 	</a:t>
            </a:r>
            <a:r>
              <a:rPr lang="en-US" sz="2400" smtClean="0">
                <a:solidFill>
                  <a:srgbClr val="00FF00"/>
                </a:solidFill>
              </a:rPr>
              <a:t>{color : #ff0000;</a:t>
            </a:r>
          </a:p>
          <a:p>
            <a:pPr lvl="1" eaLnBrk="1" hangingPunct="1">
              <a:buFontTx/>
              <a:buNone/>
              <a:tabLst>
                <a:tab pos="1379538" algn="l"/>
                <a:tab pos="2052638" algn="l"/>
              </a:tabLst>
            </a:pPr>
            <a:r>
              <a:rPr lang="en-US" sz="2400" smtClean="0">
                <a:solidFill>
                  <a:srgbClr val="00FF00"/>
                </a:solidFill>
              </a:rPr>
              <a:t>				text-decoration : underline;}</a:t>
            </a:r>
          </a:p>
          <a:p>
            <a:pPr lvl="1" eaLnBrk="1" hangingPunct="1">
              <a:buFontTx/>
              <a:buNone/>
              <a:tabLst>
                <a:tab pos="1379538" algn="l"/>
                <a:tab pos="2052638" algn="l"/>
              </a:tabLst>
            </a:pPr>
            <a:r>
              <a:rPr lang="en-US" sz="2400" smtClean="0">
                <a:solidFill>
                  <a:srgbClr val="99FF99"/>
                </a:solidFill>
              </a:rPr>
              <a:t>		table</a:t>
            </a:r>
            <a:r>
              <a:rPr lang="en-US" sz="2400" smtClean="0">
                <a:solidFill>
                  <a:srgbClr val="00FF00"/>
                </a:solidFill>
              </a:rPr>
              <a:t> 	{background : #ffff00;</a:t>
            </a:r>
          </a:p>
          <a:p>
            <a:pPr lvl="1" eaLnBrk="1" hangingPunct="1">
              <a:buFontTx/>
              <a:buNone/>
              <a:tabLst>
                <a:tab pos="1379538" algn="l"/>
                <a:tab pos="2052638" algn="l"/>
              </a:tabLst>
            </a:pPr>
            <a:r>
              <a:rPr lang="en-US" sz="2400" smtClean="0">
                <a:solidFill>
                  <a:srgbClr val="00FF00"/>
                </a:solidFill>
              </a:rPr>
              <a:t>				border : 0;  width : 750px;}</a:t>
            </a:r>
          </a:p>
          <a:p>
            <a:pPr lvl="1" eaLnBrk="1" hangingPunct="1">
              <a:buFontTx/>
              <a:buNone/>
              <a:tabLst>
                <a:tab pos="1379538" algn="l"/>
                <a:tab pos="2052638" algn="l"/>
              </a:tabLst>
            </a:pPr>
            <a:r>
              <a:rPr lang="en-US" sz="2400" smtClean="0">
                <a:solidFill>
                  <a:srgbClr val="99FF99"/>
                </a:solidFill>
              </a:rPr>
              <a:t>	&lt;/style&gt;</a:t>
            </a:r>
          </a:p>
        </p:txBody>
      </p:sp>
      <p:sp>
        <p:nvSpPr>
          <p:cNvPr id="33797" name="Rectangle 3"/>
          <p:cNvSpPr>
            <a:spLocks noGrp="1" noChangeArrowheads="1"/>
          </p:cNvSpPr>
          <p:nvPr>
            <p:ph type="title"/>
          </p:nvPr>
        </p:nvSpPr>
        <p:spPr/>
        <p:txBody>
          <a:bodyPr/>
          <a:lstStyle/>
          <a:p>
            <a:pPr eaLnBrk="1" hangingPunct="1"/>
            <a:r>
              <a:rPr lang="en-US" smtClean="0"/>
              <a:t>Global Styles</a:t>
            </a:r>
          </a:p>
        </p:txBody>
      </p:sp>
      <p:sp>
        <p:nvSpPr>
          <p:cNvPr id="1308679" name="AutoShape 7"/>
          <p:cNvSpPr>
            <a:spLocks noChangeArrowheads="1"/>
          </p:cNvSpPr>
          <p:nvPr/>
        </p:nvSpPr>
        <p:spPr bwMode="auto">
          <a:xfrm>
            <a:off x="3581400" y="5867400"/>
            <a:ext cx="4191000" cy="533400"/>
          </a:xfrm>
          <a:prstGeom prst="wedgeRoundRectCallout">
            <a:avLst>
              <a:gd name="adj1" fmla="val 17917"/>
              <a:gd name="adj2" fmla="val -48810"/>
              <a:gd name="adj3" fmla="val 16667"/>
            </a:avLst>
          </a:prstGeom>
          <a:solidFill>
            <a:schemeClr val="tx1"/>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800">
                <a:solidFill>
                  <a:schemeClr val="bg1"/>
                </a:solidFill>
              </a:rPr>
              <a:t>properties inside {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308679"/>
                                        </p:tgtEl>
                                        <p:attrNameLst>
                                          <p:attrName>style.visibility</p:attrName>
                                        </p:attrNameLst>
                                      </p:cBhvr>
                                      <p:to>
                                        <p:strVal val="visible"/>
                                      </p:to>
                                    </p:set>
                                    <p:animEffect transition="in" filter="blinds(horizontal)">
                                      <p:cBhvr>
                                        <p:cTn id="7" dur="500"/>
                                        <p:tgtEl>
                                          <p:spTgt spid="1308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8679" grpId="0" animBg="1"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D43610AD-BC5E-43D6-9EFF-9EA05DB329AB}" type="slidenum">
              <a:rPr lang="en-US" smtClean="0"/>
              <a:pPr/>
              <a:t>36</a:t>
            </a:fld>
            <a:endParaRPr lang="en-US" smtClean="0"/>
          </a:p>
        </p:txBody>
      </p:sp>
      <p:sp>
        <p:nvSpPr>
          <p:cNvPr id="3481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306626" name="AutoShape 1026"/>
          <p:cNvSpPr>
            <a:spLocks noChangeArrowheads="1"/>
          </p:cNvSpPr>
          <p:nvPr/>
        </p:nvSpPr>
        <p:spPr bwMode="auto">
          <a:xfrm>
            <a:off x="533400" y="4191000"/>
            <a:ext cx="1600200" cy="990600"/>
          </a:xfrm>
          <a:prstGeom prst="wedgeRoundRectCallout">
            <a:avLst>
              <a:gd name="adj1" fmla="val 67856"/>
              <a:gd name="adj2" fmla="val -133171"/>
              <a:gd name="adj3" fmla="val 16667"/>
            </a:avLst>
          </a:prstGeom>
          <a:solidFill>
            <a:schemeClr val="tx1"/>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800">
                <a:solidFill>
                  <a:schemeClr val="bg1"/>
                </a:solidFill>
              </a:rPr>
              <a:t>Curly braces</a:t>
            </a:r>
          </a:p>
        </p:txBody>
      </p:sp>
      <p:sp>
        <p:nvSpPr>
          <p:cNvPr id="34821" name="Rectangle 1027"/>
          <p:cNvSpPr>
            <a:spLocks noGrp="1" noChangeArrowheads="1"/>
          </p:cNvSpPr>
          <p:nvPr>
            <p:ph type="title"/>
          </p:nvPr>
        </p:nvSpPr>
        <p:spPr/>
        <p:txBody>
          <a:bodyPr/>
          <a:lstStyle/>
          <a:p>
            <a:pPr eaLnBrk="1" hangingPunct="1"/>
            <a:r>
              <a:rPr lang="en-US" smtClean="0"/>
              <a:t>Global Styles</a:t>
            </a:r>
          </a:p>
        </p:txBody>
      </p:sp>
      <p:sp>
        <p:nvSpPr>
          <p:cNvPr id="34822" name="Rectangle 1028"/>
          <p:cNvSpPr>
            <a:spLocks noGrp="1" noChangeArrowheads="1"/>
          </p:cNvSpPr>
          <p:nvPr>
            <p:ph type="body" idx="1"/>
          </p:nvPr>
        </p:nvSpPr>
        <p:spPr>
          <a:xfrm>
            <a:off x="685800" y="1752600"/>
            <a:ext cx="8153400" cy="4876800"/>
          </a:xfrm>
        </p:spPr>
        <p:txBody>
          <a:bodyPr/>
          <a:lstStyle/>
          <a:p>
            <a:pPr eaLnBrk="1" hangingPunct="1">
              <a:tabLst>
                <a:tab pos="1316038" algn="l"/>
              </a:tabLst>
            </a:pPr>
            <a:r>
              <a:rPr lang="en-US" smtClean="0"/>
              <a:t>Properties have a different syntax than a typical HTML tag…</a:t>
            </a:r>
          </a:p>
          <a:p>
            <a:pPr lvl="1" eaLnBrk="1" hangingPunct="1">
              <a:buFontTx/>
              <a:buNone/>
              <a:tabLst>
                <a:tab pos="1316038" algn="l"/>
              </a:tabLst>
            </a:pPr>
            <a:r>
              <a:rPr lang="en-US" smtClean="0">
                <a:solidFill>
                  <a:srgbClr val="99FF99"/>
                </a:solidFill>
              </a:rPr>
              <a:t>	</a:t>
            </a:r>
            <a:r>
              <a:rPr lang="en-US" sz="3200" smtClean="0">
                <a:solidFill>
                  <a:srgbClr val="99FF99"/>
                </a:solidFill>
              </a:rPr>
              <a:t>h1	  </a:t>
            </a:r>
            <a:r>
              <a:rPr lang="en-US" sz="3200" smtClean="0">
                <a:solidFill>
                  <a:srgbClr val="00FF00"/>
                </a:solidFill>
              </a:rPr>
              <a:t>{color : #ff0000; font-size : 16px;}</a:t>
            </a:r>
          </a:p>
        </p:txBody>
      </p:sp>
      <p:sp>
        <p:nvSpPr>
          <p:cNvPr id="1306629" name="AutoShape 1029"/>
          <p:cNvSpPr>
            <a:spLocks noChangeArrowheads="1"/>
          </p:cNvSpPr>
          <p:nvPr/>
        </p:nvSpPr>
        <p:spPr bwMode="auto">
          <a:xfrm>
            <a:off x="1524000" y="5257800"/>
            <a:ext cx="2362200" cy="1066800"/>
          </a:xfrm>
          <a:prstGeom prst="wedgeRoundRectCallout">
            <a:avLst>
              <a:gd name="adj1" fmla="val 38977"/>
              <a:gd name="adj2" fmla="val -228569"/>
              <a:gd name="adj3" fmla="val 16667"/>
            </a:avLst>
          </a:prstGeom>
          <a:solidFill>
            <a:schemeClr val="tx1"/>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800">
                <a:solidFill>
                  <a:schemeClr val="bg1"/>
                </a:solidFill>
              </a:rPr>
              <a:t>Colon instead of equals sign</a:t>
            </a:r>
          </a:p>
        </p:txBody>
      </p:sp>
      <p:sp>
        <p:nvSpPr>
          <p:cNvPr id="1306630" name="AutoShape 1030"/>
          <p:cNvSpPr>
            <a:spLocks noChangeArrowheads="1"/>
          </p:cNvSpPr>
          <p:nvPr/>
        </p:nvSpPr>
        <p:spPr bwMode="auto">
          <a:xfrm>
            <a:off x="5181600" y="4800600"/>
            <a:ext cx="3733800" cy="1524000"/>
          </a:xfrm>
          <a:prstGeom prst="wedgeRoundRectCallout">
            <a:avLst>
              <a:gd name="adj1" fmla="val -38986"/>
              <a:gd name="adj2" fmla="val -143333"/>
              <a:gd name="adj3" fmla="val 16667"/>
            </a:avLst>
          </a:prstGeom>
          <a:solidFill>
            <a:schemeClr val="tx1"/>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800">
                <a:solidFill>
                  <a:schemeClr val="bg1"/>
                </a:solidFill>
              </a:rPr>
              <a:t>Separate multiple properties with semi-colons. </a:t>
            </a:r>
          </a:p>
        </p:txBody>
      </p:sp>
      <p:sp>
        <p:nvSpPr>
          <p:cNvPr id="1306631" name="AutoShape 1031"/>
          <p:cNvSpPr>
            <a:spLocks noChangeArrowheads="1"/>
          </p:cNvSpPr>
          <p:nvPr/>
        </p:nvSpPr>
        <p:spPr bwMode="auto">
          <a:xfrm>
            <a:off x="3505200" y="4038600"/>
            <a:ext cx="2286000" cy="1066800"/>
          </a:xfrm>
          <a:prstGeom prst="wedgeRoundRectCallout">
            <a:avLst>
              <a:gd name="adj1" fmla="val -1181"/>
              <a:gd name="adj2" fmla="val -111162"/>
              <a:gd name="adj3" fmla="val 16667"/>
            </a:avLst>
          </a:prstGeom>
          <a:solidFill>
            <a:schemeClr val="tx1"/>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800">
                <a:solidFill>
                  <a:schemeClr val="bg1"/>
                </a:solidFill>
              </a:rPr>
              <a:t>No quotes on the value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306626"/>
                                        </p:tgtEl>
                                        <p:attrNameLst>
                                          <p:attrName>style.visibility</p:attrName>
                                        </p:attrNameLst>
                                      </p:cBhvr>
                                      <p:to>
                                        <p:strVal val="visible"/>
                                      </p:to>
                                    </p:set>
                                    <p:animEffect transition="in" filter="blinds(vertical)">
                                      <p:cBhvr>
                                        <p:cTn id="7" dur="500"/>
                                        <p:tgtEl>
                                          <p:spTgt spid="1306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306629"/>
                                        </p:tgtEl>
                                        <p:attrNameLst>
                                          <p:attrName>style.visibility</p:attrName>
                                        </p:attrNameLst>
                                      </p:cBhvr>
                                      <p:to>
                                        <p:strVal val="visible"/>
                                      </p:to>
                                    </p:set>
                                    <p:animEffect transition="in" filter="blinds(vertical)">
                                      <p:cBhvr>
                                        <p:cTn id="12" dur="500"/>
                                        <p:tgtEl>
                                          <p:spTgt spid="13066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1306631"/>
                                        </p:tgtEl>
                                        <p:attrNameLst>
                                          <p:attrName>style.visibility</p:attrName>
                                        </p:attrNameLst>
                                      </p:cBhvr>
                                      <p:to>
                                        <p:strVal val="visible"/>
                                      </p:to>
                                    </p:set>
                                    <p:animEffect transition="in" filter="blinds(vertical)">
                                      <p:cBhvr>
                                        <p:cTn id="17" dur="500"/>
                                        <p:tgtEl>
                                          <p:spTgt spid="130663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1306630"/>
                                        </p:tgtEl>
                                        <p:attrNameLst>
                                          <p:attrName>style.visibility</p:attrName>
                                        </p:attrNameLst>
                                      </p:cBhvr>
                                      <p:to>
                                        <p:strVal val="visible"/>
                                      </p:to>
                                    </p:set>
                                    <p:animEffect transition="in" filter="blinds(vertical)">
                                      <p:cBhvr>
                                        <p:cTn id="22" dur="500"/>
                                        <p:tgtEl>
                                          <p:spTgt spid="13066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6626" grpId="0" animBg="1" autoUpdateAnimBg="0"/>
      <p:bldP spid="1306629" grpId="0" animBg="1" autoUpdateAnimBg="0"/>
      <p:bldP spid="1306630" grpId="0" animBg="1" autoUpdateAnimBg="0"/>
      <p:bldP spid="1306631" grpId="0" animBg="1"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8D34DF28-0362-4438-B10D-834234C2F62E}" type="slidenum">
              <a:rPr lang="en-US" smtClean="0"/>
              <a:pPr/>
              <a:t>37</a:t>
            </a:fld>
            <a:endParaRPr lang="en-US" smtClean="0"/>
          </a:p>
        </p:txBody>
      </p:sp>
      <p:sp>
        <p:nvSpPr>
          <p:cNvPr id="3584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35844" name="Rectangle 4"/>
          <p:cNvSpPr>
            <a:spLocks noGrp="1" noChangeArrowheads="1"/>
          </p:cNvSpPr>
          <p:nvPr>
            <p:ph type="title"/>
          </p:nvPr>
        </p:nvSpPr>
        <p:spPr/>
        <p:txBody>
          <a:bodyPr/>
          <a:lstStyle/>
          <a:p>
            <a:pPr eaLnBrk="1" hangingPunct="1"/>
            <a:r>
              <a:rPr lang="en-US" smtClean="0"/>
              <a:t>Global Styles</a:t>
            </a:r>
          </a:p>
        </p:txBody>
      </p:sp>
      <p:sp>
        <p:nvSpPr>
          <p:cNvPr id="35845" name="Rectangle 5"/>
          <p:cNvSpPr>
            <a:spLocks noGrp="1" noChangeArrowheads="1"/>
          </p:cNvSpPr>
          <p:nvPr>
            <p:ph type="body" idx="1"/>
          </p:nvPr>
        </p:nvSpPr>
        <p:spPr/>
        <p:txBody>
          <a:bodyPr/>
          <a:lstStyle/>
          <a:p>
            <a:pPr eaLnBrk="1" hangingPunct="1"/>
            <a:r>
              <a:rPr lang="en-US" smtClean="0"/>
              <a:t>May use a single rule to declare several HTML elements…</a:t>
            </a:r>
          </a:p>
          <a:p>
            <a:pPr lvl="1" eaLnBrk="1" hangingPunct="1">
              <a:buFontTx/>
              <a:buNone/>
            </a:pPr>
            <a:r>
              <a:rPr lang="en-US" smtClean="0">
                <a:solidFill>
                  <a:srgbClr val="99FF99"/>
                </a:solidFill>
              </a:rPr>
              <a:t>h1, h2 	{color:#ff0000; font-size:16px;}</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8155C6BC-F419-48A4-9E01-62AA0D051149}" type="slidenum">
              <a:rPr lang="en-US" smtClean="0"/>
              <a:pPr/>
              <a:t>38</a:t>
            </a:fld>
            <a:endParaRPr lang="en-US" smtClean="0"/>
          </a:p>
        </p:txBody>
      </p:sp>
      <p:sp>
        <p:nvSpPr>
          <p:cNvPr id="3686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36868" name="Rectangle 1026"/>
          <p:cNvSpPr>
            <a:spLocks noGrp="1" noChangeArrowheads="1"/>
          </p:cNvSpPr>
          <p:nvPr>
            <p:ph type="title"/>
          </p:nvPr>
        </p:nvSpPr>
        <p:spPr/>
        <p:txBody>
          <a:bodyPr/>
          <a:lstStyle/>
          <a:p>
            <a:pPr eaLnBrk="1" hangingPunct="1"/>
            <a:r>
              <a:rPr lang="en-US" smtClean="0"/>
              <a:t>Global Styles</a:t>
            </a:r>
          </a:p>
        </p:txBody>
      </p:sp>
      <p:sp>
        <p:nvSpPr>
          <p:cNvPr id="36869" name="Rectangle 1027"/>
          <p:cNvSpPr>
            <a:spLocks noGrp="1" noChangeArrowheads="1"/>
          </p:cNvSpPr>
          <p:nvPr>
            <p:ph type="body" idx="1"/>
          </p:nvPr>
        </p:nvSpPr>
        <p:spPr/>
        <p:txBody>
          <a:bodyPr/>
          <a:lstStyle/>
          <a:p>
            <a:pPr eaLnBrk="1" hangingPunct="1"/>
            <a:r>
              <a:rPr lang="en-US" smtClean="0"/>
              <a:t>Advantages of global styles</a:t>
            </a:r>
          </a:p>
          <a:p>
            <a:pPr lvl="1" eaLnBrk="1" hangingPunct="1"/>
            <a:r>
              <a:rPr lang="en-US" smtClean="0"/>
              <a:t>More efficient than setting up these parameters manually throughout the entire document.</a:t>
            </a:r>
          </a:p>
          <a:p>
            <a:pPr lvl="1" eaLnBrk="1" hangingPunct="1"/>
            <a:r>
              <a:rPr lang="en-US" smtClean="0"/>
              <a:t>Maintaining the site is easier: making a change to one style in the global style sheet changes the look of all of the connected tags in the document.</a:t>
            </a:r>
          </a:p>
          <a:p>
            <a:pPr lvl="1" eaLnBrk="1" hangingPunct="1"/>
            <a:r>
              <a:rPr lang="en-US" smtClean="0"/>
              <a:t>The HTML is cleaner and easier to read because it isn’t cluttered with attributes.</a:t>
            </a:r>
          </a:p>
          <a:p>
            <a:pPr lvl="1" eaLnBrk="1" hangingPunct="1"/>
            <a:endParaRPr 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6183BFB1-7B21-4CA5-9C88-E32B30724E7A}" type="slidenum">
              <a:rPr lang="en-US" smtClean="0"/>
              <a:pPr/>
              <a:t>39</a:t>
            </a:fld>
            <a:endParaRPr lang="en-US" smtClean="0"/>
          </a:p>
        </p:txBody>
      </p:sp>
      <p:sp>
        <p:nvSpPr>
          <p:cNvPr id="3789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37892" name="Rectangle 2"/>
          <p:cNvSpPr>
            <a:spLocks noGrp="1" noChangeArrowheads="1"/>
          </p:cNvSpPr>
          <p:nvPr>
            <p:ph type="title"/>
          </p:nvPr>
        </p:nvSpPr>
        <p:spPr/>
        <p:txBody>
          <a:bodyPr/>
          <a:lstStyle/>
          <a:p>
            <a:pPr eaLnBrk="1" hangingPunct="1"/>
            <a:r>
              <a:rPr lang="en-US" smtClean="0"/>
              <a:t>Selectors</a:t>
            </a:r>
          </a:p>
        </p:txBody>
      </p:sp>
      <p:sp>
        <p:nvSpPr>
          <p:cNvPr id="37893" name="Rectangle 3"/>
          <p:cNvSpPr>
            <a:spLocks noGrp="1" noChangeArrowheads="1"/>
          </p:cNvSpPr>
          <p:nvPr>
            <p:ph type="body" idx="1"/>
          </p:nvPr>
        </p:nvSpPr>
        <p:spPr/>
        <p:txBody>
          <a:bodyPr/>
          <a:lstStyle/>
          <a:p>
            <a:pPr eaLnBrk="1" hangingPunct="1"/>
            <a:r>
              <a:rPr lang="en-US" smtClean="0"/>
              <a:t>As noted earlier, the selector defines the parts of the HTML document that are governed by the style rule.</a:t>
            </a:r>
          </a:p>
          <a:p>
            <a:pPr eaLnBrk="1" hangingPunct="1"/>
            <a:r>
              <a:rPr lang="en-US" smtClean="0"/>
              <a:t>There are actually three ways to identify selectors:</a:t>
            </a:r>
          </a:p>
          <a:p>
            <a:pPr lvl="1" eaLnBrk="1" hangingPunct="1"/>
            <a:r>
              <a:rPr lang="en-US" i="1" smtClean="0">
                <a:solidFill>
                  <a:schemeClr val="accent1"/>
                </a:solidFill>
              </a:rPr>
              <a:t>Class selector</a:t>
            </a:r>
          </a:p>
          <a:p>
            <a:pPr lvl="1" eaLnBrk="1" hangingPunct="1"/>
            <a:r>
              <a:rPr lang="en-US" i="1" smtClean="0">
                <a:solidFill>
                  <a:schemeClr val="accent1"/>
                </a:solidFill>
              </a:rPr>
              <a:t>Contextual selector</a:t>
            </a:r>
          </a:p>
          <a:p>
            <a:pPr lvl="1" eaLnBrk="1" hangingPunct="1"/>
            <a:r>
              <a:rPr lang="en-US" i="1" smtClean="0">
                <a:solidFill>
                  <a:schemeClr val="accent1"/>
                </a:solidFill>
              </a:rPr>
              <a:t>id selector</a:t>
            </a: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07FB607B-8E7A-4AB3-A279-B22536FF4508}" type="slidenum">
              <a:rPr lang="en-US" smtClean="0"/>
              <a:pPr/>
              <a:t>4</a:t>
            </a:fld>
            <a:endParaRPr lang="en-US" smtClean="0"/>
          </a:p>
        </p:txBody>
      </p:sp>
      <p:sp>
        <p:nvSpPr>
          <p:cNvPr id="614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6148" name="Rectangle 2"/>
          <p:cNvSpPr>
            <a:spLocks noGrp="1" noChangeArrowheads="1"/>
          </p:cNvSpPr>
          <p:nvPr>
            <p:ph type="title"/>
          </p:nvPr>
        </p:nvSpPr>
        <p:spPr/>
        <p:txBody>
          <a:bodyPr/>
          <a:lstStyle/>
          <a:p>
            <a:pPr eaLnBrk="1" hangingPunct="1"/>
            <a:r>
              <a:rPr lang="en-US" smtClean="0"/>
              <a:t>Style Sheets</a:t>
            </a:r>
          </a:p>
        </p:txBody>
      </p:sp>
      <p:sp>
        <p:nvSpPr>
          <p:cNvPr id="6149" name="Rectangle 3"/>
          <p:cNvSpPr>
            <a:spLocks noGrp="1" noChangeArrowheads="1"/>
          </p:cNvSpPr>
          <p:nvPr>
            <p:ph type="body" idx="1"/>
          </p:nvPr>
        </p:nvSpPr>
        <p:spPr/>
        <p:txBody>
          <a:bodyPr/>
          <a:lstStyle/>
          <a:p>
            <a:pPr eaLnBrk="1" hangingPunct="1"/>
            <a:r>
              <a:rPr lang="en-US" i="1" smtClean="0">
                <a:solidFill>
                  <a:srgbClr val="00B0F0"/>
                </a:solidFill>
              </a:rPr>
              <a:t>CSS3: </a:t>
            </a:r>
            <a:r>
              <a:rPr lang="en-US" smtClean="0"/>
              <a:t>the latest standard, which includes many new features, many of which are not supported in all browsers, particularly older ones.</a:t>
            </a:r>
          </a:p>
          <a:p>
            <a:pPr eaLnBrk="1" hangingPunct="1"/>
            <a:r>
              <a:rPr lang="en-US" smtClean="0"/>
              <a:t>Many such features in this lecture, indicated as such. TEST!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677C02E4-DD13-46DA-81F3-B42D7C15C195}" type="slidenum">
              <a:rPr lang="en-US" smtClean="0"/>
              <a:pPr/>
              <a:t>40</a:t>
            </a:fld>
            <a:endParaRPr lang="en-US" smtClean="0"/>
          </a:p>
        </p:txBody>
      </p:sp>
      <p:sp>
        <p:nvSpPr>
          <p:cNvPr id="3891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38916" name="Rectangle 2"/>
          <p:cNvSpPr>
            <a:spLocks noGrp="1" noChangeArrowheads="1"/>
          </p:cNvSpPr>
          <p:nvPr>
            <p:ph type="title"/>
          </p:nvPr>
        </p:nvSpPr>
        <p:spPr/>
        <p:txBody>
          <a:bodyPr/>
          <a:lstStyle/>
          <a:p>
            <a:pPr eaLnBrk="1" hangingPunct="1"/>
            <a:r>
              <a:rPr lang="en-US" smtClean="0"/>
              <a:t>Class Selector</a:t>
            </a:r>
          </a:p>
        </p:txBody>
      </p:sp>
      <p:sp>
        <p:nvSpPr>
          <p:cNvPr id="38917" name="Rectangle 3"/>
          <p:cNvSpPr>
            <a:spLocks noGrp="1" noChangeArrowheads="1"/>
          </p:cNvSpPr>
          <p:nvPr>
            <p:ph type="body" idx="1"/>
          </p:nvPr>
        </p:nvSpPr>
        <p:spPr/>
        <p:txBody>
          <a:bodyPr/>
          <a:lstStyle/>
          <a:p>
            <a:pPr eaLnBrk="1" hangingPunct="1"/>
            <a:r>
              <a:rPr lang="en-US" i="1" dirty="0" smtClean="0">
                <a:solidFill>
                  <a:schemeClr val="accent1"/>
                </a:solidFill>
              </a:rPr>
              <a:t>Class selector:</a:t>
            </a:r>
            <a:r>
              <a:rPr lang="en-US" dirty="0" smtClean="0"/>
              <a:t> an identifier for a class  of tags in a document , like </a:t>
            </a:r>
            <a:r>
              <a:rPr lang="en-US" dirty="0" smtClean="0">
                <a:solidFill>
                  <a:srgbClr val="99FF99"/>
                </a:solidFill>
              </a:rPr>
              <a:t>&lt;h1&gt;</a:t>
            </a:r>
            <a:r>
              <a:rPr lang="en-US" dirty="0" smtClean="0"/>
              <a:t> or </a:t>
            </a:r>
            <a:r>
              <a:rPr lang="en-US" dirty="0" smtClean="0">
                <a:solidFill>
                  <a:srgbClr val="99FF99"/>
                </a:solidFill>
              </a:rPr>
              <a:t>&lt;p&gt;.</a:t>
            </a:r>
          </a:p>
          <a:p>
            <a:pPr eaLnBrk="1" hangingPunct="1"/>
            <a:r>
              <a:rPr lang="en-US" dirty="0" smtClean="0"/>
              <a:t>The examples I have shown you so far used class selectors based on HTML tags.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50AEA5CD-119D-499F-BDB8-C8D962685CE4}" type="slidenum">
              <a:rPr lang="en-US" smtClean="0"/>
              <a:pPr/>
              <a:t>41</a:t>
            </a:fld>
            <a:endParaRPr lang="en-US" smtClean="0"/>
          </a:p>
        </p:txBody>
      </p:sp>
      <p:sp>
        <p:nvSpPr>
          <p:cNvPr id="3993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39940" name="Rectangle 2"/>
          <p:cNvSpPr>
            <a:spLocks noGrp="1" noChangeArrowheads="1"/>
          </p:cNvSpPr>
          <p:nvPr>
            <p:ph type="title"/>
          </p:nvPr>
        </p:nvSpPr>
        <p:spPr/>
        <p:txBody>
          <a:bodyPr/>
          <a:lstStyle/>
          <a:p>
            <a:pPr eaLnBrk="1" hangingPunct="1"/>
            <a:r>
              <a:rPr lang="en-US" smtClean="0"/>
              <a:t>Class Selector</a:t>
            </a:r>
          </a:p>
        </p:txBody>
      </p:sp>
      <p:sp>
        <p:nvSpPr>
          <p:cNvPr id="39941" name="Rectangle 3"/>
          <p:cNvSpPr>
            <a:spLocks noGrp="1" noChangeArrowheads="1"/>
          </p:cNvSpPr>
          <p:nvPr>
            <p:ph type="body" idx="1"/>
          </p:nvPr>
        </p:nvSpPr>
        <p:spPr/>
        <p:txBody>
          <a:bodyPr/>
          <a:lstStyle/>
          <a:p>
            <a:pPr eaLnBrk="1" hangingPunct="1"/>
            <a:r>
              <a:rPr lang="en-US" dirty="0" smtClean="0"/>
              <a:t>Simply set up a style declaration in the style sheet, using the HTML tag name as the selector.</a:t>
            </a:r>
          </a:p>
          <a:p>
            <a:pPr eaLnBrk="1" hangingPunct="1">
              <a:buFontTx/>
              <a:buNone/>
            </a:pPr>
            <a:r>
              <a:rPr lang="en-US" dirty="0" smtClean="0"/>
              <a:t>		</a:t>
            </a:r>
            <a:r>
              <a:rPr lang="en-US" dirty="0" smtClean="0">
                <a:solidFill>
                  <a:srgbClr val="99FF99"/>
                </a:solidFill>
              </a:rPr>
              <a:t>p   {color:#ff0000; font-size:12px;}</a:t>
            </a:r>
          </a:p>
          <a:p>
            <a:pPr eaLnBrk="1" hangingPunct="1"/>
            <a:r>
              <a:rPr lang="en-US" dirty="0" smtClean="0"/>
              <a:t>This will now apply to every </a:t>
            </a:r>
            <a:r>
              <a:rPr lang="en-US" dirty="0" smtClean="0">
                <a:solidFill>
                  <a:srgbClr val="99FF99"/>
                </a:solidFill>
              </a:rPr>
              <a:t>&lt;p&gt;</a:t>
            </a:r>
            <a:r>
              <a:rPr lang="en-US" dirty="0" smtClean="0"/>
              <a:t> in the document, unless the style is  overridden elsewhere in the document.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6686ABAE-6278-4AF6-97DA-A026AA2F5191}" type="slidenum">
              <a:rPr lang="en-US" smtClean="0"/>
              <a:pPr/>
              <a:t>42</a:t>
            </a:fld>
            <a:endParaRPr lang="en-US" smtClean="0"/>
          </a:p>
        </p:txBody>
      </p:sp>
      <p:sp>
        <p:nvSpPr>
          <p:cNvPr id="4096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40964" name="Rectangle 2"/>
          <p:cNvSpPr>
            <a:spLocks noGrp="1" noChangeArrowheads="1"/>
          </p:cNvSpPr>
          <p:nvPr>
            <p:ph type="title"/>
          </p:nvPr>
        </p:nvSpPr>
        <p:spPr/>
        <p:txBody>
          <a:bodyPr/>
          <a:lstStyle/>
          <a:p>
            <a:pPr eaLnBrk="1" hangingPunct="1"/>
            <a:r>
              <a:rPr lang="en-US" smtClean="0"/>
              <a:t>Class Selector</a:t>
            </a:r>
          </a:p>
        </p:txBody>
      </p:sp>
      <p:sp>
        <p:nvSpPr>
          <p:cNvPr id="40965" name="Rectangle 3"/>
          <p:cNvSpPr>
            <a:spLocks noGrp="1" noChangeArrowheads="1"/>
          </p:cNvSpPr>
          <p:nvPr>
            <p:ph type="body" idx="1"/>
          </p:nvPr>
        </p:nvSpPr>
        <p:spPr/>
        <p:txBody>
          <a:bodyPr/>
          <a:lstStyle/>
          <a:p>
            <a:pPr eaLnBrk="1" hangingPunct="1"/>
            <a:r>
              <a:rPr lang="en-US" sz="2800" i="1" smtClean="0">
                <a:solidFill>
                  <a:schemeClr val="accent1"/>
                </a:solidFill>
              </a:rPr>
              <a:t>Pseudo-class selectors</a:t>
            </a:r>
            <a:r>
              <a:rPr lang="en-US" sz="2800" smtClean="0"/>
              <a:t> (that is, using standard </a:t>
            </a:r>
            <a:r>
              <a:rPr lang="en-US" sz="2800" i="1" smtClean="0"/>
              <a:t>modifiers</a:t>
            </a:r>
            <a:r>
              <a:rPr lang="en-US" sz="2800" smtClean="0"/>
              <a:t> for the class), most  specifically for </a:t>
            </a:r>
            <a:r>
              <a:rPr lang="en-US" sz="2800" smtClean="0">
                <a:solidFill>
                  <a:srgbClr val="99FF99"/>
                </a:solidFill>
              </a:rPr>
              <a:t>&lt;a&gt;</a:t>
            </a:r>
            <a:r>
              <a:rPr lang="en-US" sz="2800" smtClean="0"/>
              <a:t> tags:</a:t>
            </a:r>
          </a:p>
          <a:p>
            <a:pPr lvl="1" eaLnBrk="1" hangingPunct="1"/>
            <a:r>
              <a:rPr lang="en-US" sz="2400" b="1" smtClean="0">
                <a:solidFill>
                  <a:srgbClr val="99FF99"/>
                </a:solidFill>
              </a:rPr>
              <a:t>a </a:t>
            </a:r>
            <a:r>
              <a:rPr lang="en-US" sz="2400" smtClean="0"/>
              <a:t>applies to all links, unless overridden.</a:t>
            </a:r>
          </a:p>
          <a:p>
            <a:pPr lvl="1" eaLnBrk="1" hangingPunct="1"/>
            <a:r>
              <a:rPr lang="en-US" sz="2400" b="1" smtClean="0">
                <a:solidFill>
                  <a:srgbClr val="99FF99"/>
                </a:solidFill>
              </a:rPr>
              <a:t>a:link </a:t>
            </a:r>
            <a:r>
              <a:rPr lang="en-US" sz="2400" smtClean="0"/>
              <a:t>has not yet been visited (often omitted)</a:t>
            </a:r>
          </a:p>
          <a:p>
            <a:pPr lvl="1" eaLnBrk="1" hangingPunct="1"/>
            <a:r>
              <a:rPr lang="en-US" sz="2400" b="1" smtClean="0">
                <a:solidFill>
                  <a:srgbClr val="99FF99"/>
                </a:solidFill>
              </a:rPr>
              <a:t>a:visited</a:t>
            </a:r>
            <a:r>
              <a:rPr lang="en-US" sz="2400" smtClean="0"/>
              <a:t> has been visited within recent browser history.</a:t>
            </a:r>
          </a:p>
          <a:p>
            <a:pPr lvl="1" eaLnBrk="1" hangingPunct="1"/>
            <a:r>
              <a:rPr lang="en-US" sz="2400" b="1" smtClean="0">
                <a:solidFill>
                  <a:srgbClr val="99FF99"/>
                </a:solidFill>
              </a:rPr>
              <a:t>a:hover</a:t>
            </a:r>
            <a:r>
              <a:rPr lang="en-US" sz="2400" smtClean="0"/>
              <a:t> the cursor is on top of it.</a:t>
            </a:r>
          </a:p>
          <a:p>
            <a:pPr lvl="1" eaLnBrk="1" hangingPunct="1"/>
            <a:r>
              <a:rPr lang="en-US" sz="2400" b="1" smtClean="0">
                <a:solidFill>
                  <a:srgbClr val="99FF99"/>
                </a:solidFill>
              </a:rPr>
              <a:t>a:active</a:t>
            </a:r>
            <a:r>
              <a:rPr lang="en-US" sz="2400" smtClean="0"/>
              <a:t> is being clicked on by the user.</a:t>
            </a:r>
          </a:p>
          <a:p>
            <a:pPr lvl="1" eaLnBrk="1" hangingPunct="1"/>
            <a:r>
              <a:rPr lang="en-US" sz="2400" smtClean="0"/>
              <a:t>In the order above. Why?...</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928711E8-0BA7-468D-A604-854AD434259B}" type="slidenum">
              <a:rPr lang="en-US" smtClean="0"/>
              <a:pPr/>
              <a:t>43</a:t>
            </a:fld>
            <a:endParaRPr lang="en-US" smtClean="0"/>
          </a:p>
        </p:txBody>
      </p:sp>
      <p:sp>
        <p:nvSpPr>
          <p:cNvPr id="4198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41988" name="Rectangle 2"/>
          <p:cNvSpPr>
            <a:spLocks noGrp="1" noChangeArrowheads="1"/>
          </p:cNvSpPr>
          <p:nvPr>
            <p:ph type="title"/>
          </p:nvPr>
        </p:nvSpPr>
        <p:spPr/>
        <p:txBody>
          <a:bodyPr/>
          <a:lstStyle/>
          <a:p>
            <a:pPr eaLnBrk="1" hangingPunct="1"/>
            <a:r>
              <a:rPr lang="en-US" smtClean="0"/>
              <a:t>Class Selector</a:t>
            </a:r>
          </a:p>
        </p:txBody>
      </p:sp>
      <p:sp>
        <p:nvSpPr>
          <p:cNvPr id="41989" name="Rectangle 3"/>
          <p:cNvSpPr>
            <a:spLocks noGrp="1" noChangeArrowheads="1"/>
          </p:cNvSpPr>
          <p:nvPr>
            <p:ph type="body" idx="1"/>
          </p:nvPr>
        </p:nvSpPr>
        <p:spPr/>
        <p:txBody>
          <a:bodyPr/>
          <a:lstStyle/>
          <a:p>
            <a:pPr lvl="1" eaLnBrk="1" hangingPunct="1"/>
            <a:r>
              <a:rPr lang="en-US" smtClean="0"/>
              <a:t>Later rules override earlier rules. If you put </a:t>
            </a:r>
            <a:r>
              <a:rPr lang="en-US" b="1" smtClean="0">
                <a:solidFill>
                  <a:srgbClr val="99FF99"/>
                </a:solidFill>
              </a:rPr>
              <a:t>a:visited</a:t>
            </a:r>
            <a:r>
              <a:rPr lang="en-US" smtClean="0"/>
              <a:t> </a:t>
            </a:r>
            <a:r>
              <a:rPr lang="en-US" i="1" smtClean="0"/>
              <a:t>after</a:t>
            </a:r>
            <a:r>
              <a:rPr lang="en-US" smtClean="0"/>
              <a:t> </a:t>
            </a:r>
            <a:r>
              <a:rPr lang="en-US" b="1" smtClean="0">
                <a:solidFill>
                  <a:srgbClr val="99FF99"/>
                </a:solidFill>
              </a:rPr>
              <a:t>a:hover</a:t>
            </a:r>
            <a:r>
              <a:rPr lang="en-US" smtClean="0"/>
              <a:t>, </a:t>
            </a:r>
            <a:r>
              <a:rPr lang="en-US" b="1" smtClean="0">
                <a:solidFill>
                  <a:srgbClr val="99FF99"/>
                </a:solidFill>
              </a:rPr>
              <a:t>a:hover</a:t>
            </a:r>
            <a:r>
              <a:rPr lang="en-US" smtClean="0"/>
              <a:t> will never work again after the link has been visited. </a:t>
            </a:r>
          </a:p>
          <a:p>
            <a:pPr lvl="1" eaLnBrk="1" hangingPunct="1"/>
            <a:r>
              <a:rPr lang="en-US" smtClean="0"/>
              <a:t>So, review order: </a:t>
            </a:r>
          </a:p>
          <a:p>
            <a:pPr lvl="2" eaLnBrk="1" hangingPunct="1"/>
            <a:r>
              <a:rPr lang="en-US" b="1" smtClean="0">
                <a:solidFill>
                  <a:srgbClr val="99FF99"/>
                </a:solidFill>
              </a:rPr>
              <a:t>a:</a:t>
            </a:r>
          </a:p>
          <a:p>
            <a:pPr lvl="2" eaLnBrk="1" hangingPunct="1"/>
            <a:r>
              <a:rPr lang="en-US" b="1" smtClean="0">
                <a:solidFill>
                  <a:srgbClr val="99FF99"/>
                </a:solidFill>
              </a:rPr>
              <a:t>a:link </a:t>
            </a:r>
            <a:r>
              <a:rPr lang="en-US" smtClean="0"/>
              <a:t>has not yet been visited (often omitted)</a:t>
            </a:r>
          </a:p>
          <a:p>
            <a:pPr lvl="2" eaLnBrk="1" hangingPunct="1"/>
            <a:r>
              <a:rPr lang="en-US" b="1" smtClean="0">
                <a:solidFill>
                  <a:srgbClr val="99FF99"/>
                </a:solidFill>
              </a:rPr>
              <a:t>a:visited</a:t>
            </a:r>
            <a:r>
              <a:rPr lang="en-US" smtClean="0"/>
              <a:t> has been visited within recent browser history</a:t>
            </a:r>
          </a:p>
          <a:p>
            <a:pPr lvl="2" eaLnBrk="1" hangingPunct="1"/>
            <a:r>
              <a:rPr lang="en-US" b="1" smtClean="0">
                <a:solidFill>
                  <a:srgbClr val="99FF99"/>
                </a:solidFill>
              </a:rPr>
              <a:t>a:hover</a:t>
            </a:r>
            <a:r>
              <a:rPr lang="en-US" smtClean="0"/>
              <a:t> the cursor is on top of it</a:t>
            </a:r>
          </a:p>
          <a:p>
            <a:pPr lvl="2" eaLnBrk="1" hangingPunct="1"/>
            <a:r>
              <a:rPr lang="en-US" b="1" smtClean="0">
                <a:solidFill>
                  <a:srgbClr val="99FF99"/>
                </a:solidFill>
              </a:rPr>
              <a:t>a:active</a:t>
            </a:r>
            <a:r>
              <a:rPr lang="en-US" smtClean="0"/>
              <a:t> is being clicked on by the user</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C9689E77-9ECB-4FF9-A16B-BF0A4987A6C9}" type="slidenum">
              <a:rPr lang="en-US" smtClean="0"/>
              <a:pPr/>
              <a:t>44</a:t>
            </a:fld>
            <a:endParaRPr lang="en-US" smtClean="0"/>
          </a:p>
        </p:txBody>
      </p:sp>
      <p:sp>
        <p:nvSpPr>
          <p:cNvPr id="4301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43012" name="Rectangle 2"/>
          <p:cNvSpPr>
            <a:spLocks noGrp="1" noChangeArrowheads="1"/>
          </p:cNvSpPr>
          <p:nvPr>
            <p:ph type="title"/>
          </p:nvPr>
        </p:nvSpPr>
        <p:spPr/>
        <p:txBody>
          <a:bodyPr/>
          <a:lstStyle/>
          <a:p>
            <a:pPr eaLnBrk="1" hangingPunct="1"/>
            <a:r>
              <a:rPr lang="en-US" smtClean="0"/>
              <a:t>Class Selector</a:t>
            </a:r>
          </a:p>
        </p:txBody>
      </p:sp>
      <p:sp>
        <p:nvSpPr>
          <p:cNvPr id="43013" name="Rectangle 3"/>
          <p:cNvSpPr>
            <a:spLocks noGrp="1" noChangeArrowheads="1"/>
          </p:cNvSpPr>
          <p:nvPr>
            <p:ph type="body" idx="1"/>
          </p:nvPr>
        </p:nvSpPr>
        <p:spPr/>
        <p:txBody>
          <a:bodyPr/>
          <a:lstStyle/>
          <a:p>
            <a:pPr lvl="1" eaLnBrk="1" hangingPunct="1"/>
            <a:r>
              <a:rPr lang="en-US" smtClean="0"/>
              <a:t>Other useful pseudo-classes, for classes other than </a:t>
            </a:r>
            <a:r>
              <a:rPr lang="en-US" smtClean="0">
                <a:solidFill>
                  <a:srgbClr val="99FF99"/>
                </a:solidFill>
              </a:rPr>
              <a:t>&lt;a&gt;</a:t>
            </a:r>
            <a:r>
              <a:rPr lang="en-US" smtClean="0"/>
              <a:t>, too.</a:t>
            </a:r>
          </a:p>
          <a:p>
            <a:pPr lvl="2" eaLnBrk="1" hangingPunct="1"/>
            <a:r>
              <a:rPr lang="en-US" b="1" smtClean="0">
                <a:solidFill>
                  <a:srgbClr val="99FF99"/>
                </a:solidFill>
              </a:rPr>
              <a:t>:focus </a:t>
            </a:r>
            <a:r>
              <a:rPr lang="en-US" smtClean="0"/>
              <a:t>particularly useful for forms</a:t>
            </a:r>
          </a:p>
          <a:p>
            <a:pPr lvl="2" eaLnBrk="1" hangingPunct="1"/>
            <a:r>
              <a:rPr lang="en-US" b="1" smtClean="0">
                <a:solidFill>
                  <a:srgbClr val="99FF99"/>
                </a:solidFill>
              </a:rPr>
              <a:t>:first</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46D18DE2-B630-42AC-BC83-E9337104A952}" type="slidenum">
              <a:rPr lang="en-US" smtClean="0"/>
              <a:pPr/>
              <a:t>45</a:t>
            </a:fld>
            <a:endParaRPr lang="en-US" smtClean="0"/>
          </a:p>
        </p:txBody>
      </p:sp>
      <p:sp>
        <p:nvSpPr>
          <p:cNvPr id="4403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44036" name="Rectangle 2"/>
          <p:cNvSpPr>
            <a:spLocks noGrp="1" noChangeArrowheads="1"/>
          </p:cNvSpPr>
          <p:nvPr>
            <p:ph type="title"/>
          </p:nvPr>
        </p:nvSpPr>
        <p:spPr/>
        <p:txBody>
          <a:bodyPr/>
          <a:lstStyle/>
          <a:p>
            <a:pPr eaLnBrk="1" hangingPunct="1"/>
            <a:r>
              <a:rPr lang="en-US" smtClean="0"/>
              <a:t>Class Selector</a:t>
            </a:r>
          </a:p>
        </p:txBody>
      </p:sp>
      <p:sp>
        <p:nvSpPr>
          <p:cNvPr id="44037" name="Rectangle 3"/>
          <p:cNvSpPr>
            <a:spLocks noGrp="1" noChangeArrowheads="1"/>
          </p:cNvSpPr>
          <p:nvPr>
            <p:ph type="body" idx="1"/>
          </p:nvPr>
        </p:nvSpPr>
        <p:spPr/>
        <p:txBody>
          <a:bodyPr/>
          <a:lstStyle/>
          <a:p>
            <a:pPr eaLnBrk="1" hangingPunct="1"/>
            <a:r>
              <a:rPr lang="en-US" smtClean="0"/>
              <a:t>What if you want some (but not all) </a:t>
            </a:r>
            <a:r>
              <a:rPr lang="en-US" smtClean="0">
                <a:solidFill>
                  <a:srgbClr val="99FF99"/>
                </a:solidFill>
              </a:rPr>
              <a:t>&lt;p&gt;</a:t>
            </a:r>
            <a:r>
              <a:rPr lang="en-US" smtClean="0"/>
              <a:t> to be indented in from the left margin?</a:t>
            </a:r>
          </a:p>
          <a:p>
            <a:pPr eaLnBrk="1" hangingPunct="1"/>
            <a:r>
              <a:rPr lang="en-US" smtClean="0"/>
              <a:t>You can’t just use the </a:t>
            </a:r>
            <a:r>
              <a:rPr lang="en-US" smtClean="0">
                <a:solidFill>
                  <a:srgbClr val="99FF99"/>
                </a:solidFill>
              </a:rPr>
              <a:t>&lt;p&gt;</a:t>
            </a:r>
            <a:r>
              <a:rPr lang="en-US" smtClean="0"/>
              <a:t> tag on the style, because then it would apply to </a:t>
            </a:r>
            <a:r>
              <a:rPr lang="en-US" i="1" smtClean="0"/>
              <a:t>all</a:t>
            </a:r>
            <a:r>
              <a:rPr lang="en-US" smtClean="0"/>
              <a:t> paragraphs.</a:t>
            </a:r>
          </a:p>
          <a:p>
            <a:pPr eaLnBrk="1" hangingPunct="1"/>
            <a:r>
              <a:rPr lang="en-US" smtClean="0"/>
              <a:t>So, you must create a new class that can be used as a </a:t>
            </a:r>
            <a:r>
              <a:rPr lang="en-US" i="1" smtClean="0"/>
              <a:t>subset</a:t>
            </a:r>
            <a:r>
              <a:rPr lang="en-US" smtClean="0"/>
              <a:t> of </a:t>
            </a:r>
            <a:r>
              <a:rPr lang="en-US" smtClean="0">
                <a:solidFill>
                  <a:srgbClr val="99FF99"/>
                </a:solidFill>
              </a:rPr>
              <a:t>&lt;p&gt;</a:t>
            </a:r>
            <a:r>
              <a:rPr lang="en-US" smtClean="0"/>
              <a:t> tags.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A498E5E9-3664-4E97-A9DF-CF975B1A2EC1}" type="slidenum">
              <a:rPr lang="en-US" smtClean="0"/>
              <a:pPr/>
              <a:t>46</a:t>
            </a:fld>
            <a:endParaRPr lang="en-US" smtClean="0"/>
          </a:p>
        </p:txBody>
      </p:sp>
      <p:sp>
        <p:nvSpPr>
          <p:cNvPr id="4505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45060" name="Rectangle 1026"/>
          <p:cNvSpPr>
            <a:spLocks noGrp="1" noChangeArrowheads="1"/>
          </p:cNvSpPr>
          <p:nvPr>
            <p:ph type="title"/>
          </p:nvPr>
        </p:nvSpPr>
        <p:spPr/>
        <p:txBody>
          <a:bodyPr/>
          <a:lstStyle/>
          <a:p>
            <a:pPr eaLnBrk="1" hangingPunct="1"/>
            <a:r>
              <a:rPr lang="en-US" smtClean="0"/>
              <a:t>Class Selector</a:t>
            </a:r>
          </a:p>
        </p:txBody>
      </p:sp>
      <p:sp>
        <p:nvSpPr>
          <p:cNvPr id="1310723" name="Rectangle 1027"/>
          <p:cNvSpPr>
            <a:spLocks noGrp="1" noChangeArrowheads="1"/>
          </p:cNvSpPr>
          <p:nvPr>
            <p:ph type="body" idx="1"/>
          </p:nvPr>
        </p:nvSpPr>
        <p:spPr/>
        <p:txBody>
          <a:bodyPr/>
          <a:lstStyle/>
          <a:p>
            <a:pPr eaLnBrk="1" hangingPunct="1"/>
            <a:r>
              <a:rPr lang="en-US" smtClean="0"/>
              <a:t>Use the tag, followed by a period and a name of your own choosing...</a:t>
            </a:r>
          </a:p>
          <a:p>
            <a:pPr eaLnBrk="1" hangingPunct="1"/>
            <a:endParaRPr lang="en-US" smtClean="0"/>
          </a:p>
          <a:p>
            <a:pPr eaLnBrk="1" hangingPunct="1">
              <a:buFontTx/>
              <a:buNone/>
            </a:pPr>
            <a:r>
              <a:rPr lang="en-US" smtClean="0"/>
              <a:t>	</a:t>
            </a:r>
            <a:r>
              <a:rPr lang="en-US" smtClean="0">
                <a:solidFill>
                  <a:srgbClr val="99FF99"/>
                </a:solidFill>
              </a:rPr>
              <a:t>p.indent   {margin-left:5em;}</a:t>
            </a:r>
          </a:p>
        </p:txBody>
      </p:sp>
      <p:sp>
        <p:nvSpPr>
          <p:cNvPr id="1310724" name="AutoShape 1028"/>
          <p:cNvSpPr>
            <a:spLocks noChangeArrowheads="1"/>
          </p:cNvSpPr>
          <p:nvPr/>
        </p:nvSpPr>
        <p:spPr bwMode="auto">
          <a:xfrm>
            <a:off x="381000" y="5181600"/>
            <a:ext cx="2590800" cy="990600"/>
          </a:xfrm>
          <a:prstGeom prst="wedgeRoundRectCallout">
            <a:avLst>
              <a:gd name="adj1" fmla="val -16912"/>
              <a:gd name="adj2" fmla="val -175000"/>
              <a:gd name="adj3" fmla="val 16667"/>
            </a:avLst>
          </a:prstGeom>
          <a:solidFill>
            <a:schemeClr val="tx1"/>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800">
                <a:solidFill>
                  <a:schemeClr val="bg1"/>
                </a:solidFill>
              </a:rPr>
              <a:t>HTML tag – here, &lt;p&gt;</a:t>
            </a:r>
          </a:p>
        </p:txBody>
      </p:sp>
      <p:sp>
        <p:nvSpPr>
          <p:cNvPr id="1310725" name="AutoShape 1029"/>
          <p:cNvSpPr>
            <a:spLocks noChangeArrowheads="1"/>
          </p:cNvSpPr>
          <p:nvPr/>
        </p:nvSpPr>
        <p:spPr bwMode="auto">
          <a:xfrm>
            <a:off x="5486400" y="4724400"/>
            <a:ext cx="2971800" cy="1295400"/>
          </a:xfrm>
          <a:prstGeom prst="wedgeRoundRectCallout">
            <a:avLst>
              <a:gd name="adj1" fmla="val -151176"/>
              <a:gd name="adj2" fmla="val -115319"/>
              <a:gd name="adj3" fmla="val 16667"/>
            </a:avLst>
          </a:prstGeom>
          <a:solidFill>
            <a:schemeClr val="tx1"/>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800">
                <a:solidFill>
                  <a:schemeClr val="bg1"/>
                </a:solidFill>
              </a:rPr>
              <a:t>Name we have chosen to identify this style</a:t>
            </a:r>
          </a:p>
        </p:txBody>
      </p:sp>
      <p:sp>
        <p:nvSpPr>
          <p:cNvPr id="1310726" name="AutoShape 1030"/>
          <p:cNvSpPr>
            <a:spLocks noChangeArrowheads="1"/>
          </p:cNvSpPr>
          <p:nvPr/>
        </p:nvSpPr>
        <p:spPr bwMode="auto">
          <a:xfrm>
            <a:off x="3505200" y="5257800"/>
            <a:ext cx="1752600" cy="609600"/>
          </a:xfrm>
          <a:prstGeom prst="wedgeRoundRectCallout">
            <a:avLst>
              <a:gd name="adj1" fmla="val -158241"/>
              <a:gd name="adj2" fmla="val -257292"/>
              <a:gd name="adj3" fmla="val 16667"/>
            </a:avLst>
          </a:prstGeom>
          <a:solidFill>
            <a:schemeClr val="tx1"/>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800">
                <a:solidFill>
                  <a:schemeClr val="bg1"/>
                </a:solidFill>
              </a:rPr>
              <a:t>period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310723">
                                            <p:txEl>
                                              <p:pRg st="0" end="0"/>
                                            </p:txEl>
                                          </p:spTgt>
                                        </p:tgtEl>
                                        <p:attrNameLst>
                                          <p:attrName>style.visibility</p:attrName>
                                        </p:attrNameLst>
                                      </p:cBhvr>
                                      <p:to>
                                        <p:strVal val="visible"/>
                                      </p:to>
                                    </p:set>
                                    <p:anim calcmode="lin" valueType="num">
                                      <p:cBhvr>
                                        <p:cTn id="7" dur="500" fill="hold"/>
                                        <p:tgtEl>
                                          <p:spTgt spid="1310723">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31072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310723">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31072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310723">
                                            <p:txEl>
                                              <p:pRg st="2" end="2"/>
                                            </p:txEl>
                                          </p:spTgt>
                                        </p:tgtEl>
                                        <p:attrNameLst>
                                          <p:attrName>style.visibility</p:attrName>
                                        </p:attrNameLst>
                                      </p:cBhvr>
                                      <p:to>
                                        <p:strVal val="visible"/>
                                      </p:to>
                                    </p:set>
                                    <p:anim calcmode="lin" valueType="num">
                                      <p:cBhvr>
                                        <p:cTn id="15" dur="500" fill="hold"/>
                                        <p:tgtEl>
                                          <p:spTgt spid="1310723">
                                            <p:txEl>
                                              <p:pRg st="2" end="2"/>
                                            </p:txEl>
                                          </p:spTgt>
                                        </p:tgtEl>
                                        <p:attrNameLst>
                                          <p:attrName>ppt_x</p:attrName>
                                        </p:attrNameLst>
                                      </p:cBhvr>
                                      <p:tavLst>
                                        <p:tav tm="0">
                                          <p:val>
                                            <p:strVal val="#ppt_x-#ppt_w/2"/>
                                          </p:val>
                                        </p:tav>
                                        <p:tav tm="100000">
                                          <p:val>
                                            <p:strVal val="#ppt_x"/>
                                          </p:val>
                                        </p:tav>
                                      </p:tavLst>
                                    </p:anim>
                                    <p:anim calcmode="lin" valueType="num">
                                      <p:cBhvr>
                                        <p:cTn id="16" dur="500" fill="hold"/>
                                        <p:tgtEl>
                                          <p:spTgt spid="1310723">
                                            <p:txEl>
                                              <p:pRg st="2" end="2"/>
                                            </p:txEl>
                                          </p:spTgt>
                                        </p:tgtEl>
                                        <p:attrNameLst>
                                          <p:attrName>ppt_y</p:attrName>
                                        </p:attrNameLst>
                                      </p:cBhvr>
                                      <p:tavLst>
                                        <p:tav tm="0">
                                          <p:val>
                                            <p:strVal val="#ppt_y"/>
                                          </p:val>
                                        </p:tav>
                                        <p:tav tm="100000">
                                          <p:val>
                                            <p:strVal val="#ppt_y"/>
                                          </p:val>
                                        </p:tav>
                                      </p:tavLst>
                                    </p:anim>
                                    <p:anim calcmode="lin" valueType="num">
                                      <p:cBhvr>
                                        <p:cTn id="17" dur="500" fill="hold"/>
                                        <p:tgtEl>
                                          <p:spTgt spid="131072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131072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5" fill="hold" grpId="0" nodeType="clickEffect">
                                  <p:stCondLst>
                                    <p:cond delay="0"/>
                                  </p:stCondLst>
                                  <p:childTnLst>
                                    <p:set>
                                      <p:cBhvr>
                                        <p:cTn id="22" dur="1" fill="hold">
                                          <p:stCondLst>
                                            <p:cond delay="0"/>
                                          </p:stCondLst>
                                        </p:cTn>
                                        <p:tgtEl>
                                          <p:spTgt spid="1310724"/>
                                        </p:tgtEl>
                                        <p:attrNameLst>
                                          <p:attrName>style.visibility</p:attrName>
                                        </p:attrNameLst>
                                      </p:cBhvr>
                                      <p:to>
                                        <p:strVal val="visible"/>
                                      </p:to>
                                    </p:set>
                                    <p:animEffect transition="in" filter="blinds(vertical)">
                                      <p:cBhvr>
                                        <p:cTn id="23" dur="500"/>
                                        <p:tgtEl>
                                          <p:spTgt spid="131072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5" fill="hold" grpId="0" nodeType="clickEffect">
                                  <p:stCondLst>
                                    <p:cond delay="0"/>
                                  </p:stCondLst>
                                  <p:childTnLst>
                                    <p:set>
                                      <p:cBhvr>
                                        <p:cTn id="27" dur="1" fill="hold">
                                          <p:stCondLst>
                                            <p:cond delay="0"/>
                                          </p:stCondLst>
                                        </p:cTn>
                                        <p:tgtEl>
                                          <p:spTgt spid="1310726"/>
                                        </p:tgtEl>
                                        <p:attrNameLst>
                                          <p:attrName>style.visibility</p:attrName>
                                        </p:attrNameLst>
                                      </p:cBhvr>
                                      <p:to>
                                        <p:strVal val="visible"/>
                                      </p:to>
                                    </p:set>
                                    <p:animEffect transition="in" filter="blinds(vertical)">
                                      <p:cBhvr>
                                        <p:cTn id="28" dur="500"/>
                                        <p:tgtEl>
                                          <p:spTgt spid="131072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5" fill="hold" grpId="0" nodeType="clickEffect">
                                  <p:stCondLst>
                                    <p:cond delay="0"/>
                                  </p:stCondLst>
                                  <p:childTnLst>
                                    <p:set>
                                      <p:cBhvr>
                                        <p:cTn id="32" dur="1" fill="hold">
                                          <p:stCondLst>
                                            <p:cond delay="0"/>
                                          </p:stCondLst>
                                        </p:cTn>
                                        <p:tgtEl>
                                          <p:spTgt spid="1310725"/>
                                        </p:tgtEl>
                                        <p:attrNameLst>
                                          <p:attrName>style.visibility</p:attrName>
                                        </p:attrNameLst>
                                      </p:cBhvr>
                                      <p:to>
                                        <p:strVal val="visible"/>
                                      </p:to>
                                    </p:set>
                                    <p:animEffect transition="in" filter="blinds(vertical)">
                                      <p:cBhvr>
                                        <p:cTn id="33" dur="500"/>
                                        <p:tgtEl>
                                          <p:spTgt spid="13107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23" grpId="0" build="p" bldLvl="5" autoUpdateAnimBg="0"/>
      <p:bldP spid="1310724" grpId="0" animBg="1" autoUpdateAnimBg="0"/>
      <p:bldP spid="1310725" grpId="0" animBg="1" autoUpdateAnimBg="0"/>
      <p:bldP spid="1310726" grpId="0" animBg="1"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23EA9B40-A990-4F38-AFA1-B7A7C2C55544}" type="slidenum">
              <a:rPr lang="en-US" smtClean="0"/>
              <a:pPr/>
              <a:t>47</a:t>
            </a:fld>
            <a:endParaRPr lang="en-US" smtClean="0"/>
          </a:p>
        </p:txBody>
      </p:sp>
      <p:sp>
        <p:nvSpPr>
          <p:cNvPr id="4608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175554" name="Rectangle 2"/>
          <p:cNvSpPr>
            <a:spLocks noGrp="1" noChangeArrowheads="1"/>
          </p:cNvSpPr>
          <p:nvPr>
            <p:ph type="body" idx="1"/>
          </p:nvPr>
        </p:nvSpPr>
        <p:spPr/>
        <p:txBody>
          <a:bodyPr/>
          <a:lstStyle/>
          <a:p>
            <a:pPr eaLnBrk="1" hangingPunct="1"/>
            <a:r>
              <a:rPr lang="en-US" dirty="0" smtClean="0"/>
              <a:t>Then, in the HTML, use the </a:t>
            </a:r>
            <a:r>
              <a:rPr lang="en-US" dirty="0" smtClean="0">
                <a:solidFill>
                  <a:srgbClr val="99FF99"/>
                </a:solidFill>
              </a:rPr>
              <a:t>class</a:t>
            </a:r>
            <a:r>
              <a:rPr lang="en-US" dirty="0" smtClean="0"/>
              <a:t> attribute in </a:t>
            </a:r>
            <a:r>
              <a:rPr lang="en-US" dirty="0" smtClean="0">
                <a:solidFill>
                  <a:srgbClr val="99FF99"/>
                </a:solidFill>
              </a:rPr>
              <a:t>&lt;p&gt;</a:t>
            </a:r>
            <a:r>
              <a:rPr lang="en-US" dirty="0" smtClean="0"/>
              <a:t> tags to find the selected paragraphs to the new class:</a:t>
            </a:r>
          </a:p>
          <a:p>
            <a:pPr lvl="1" eaLnBrk="1" hangingPunct="1">
              <a:buFontTx/>
              <a:buNone/>
            </a:pPr>
            <a:r>
              <a:rPr lang="en-US" dirty="0" smtClean="0"/>
              <a:t>	</a:t>
            </a:r>
            <a:r>
              <a:rPr lang="en-US" dirty="0" smtClean="0">
                <a:solidFill>
                  <a:srgbClr val="99FF99"/>
                </a:solidFill>
              </a:rPr>
              <a:t>&lt;p   </a:t>
            </a:r>
            <a:r>
              <a:rPr lang="en-US" dirty="0" smtClean="0">
                <a:solidFill>
                  <a:srgbClr val="33CC33"/>
                </a:solidFill>
              </a:rPr>
              <a:t>class = “indent”</a:t>
            </a:r>
            <a:r>
              <a:rPr lang="en-US" dirty="0" smtClean="0">
                <a:solidFill>
                  <a:srgbClr val="99FF99"/>
                </a:solidFill>
              </a:rPr>
              <a:t>&gt;</a:t>
            </a:r>
          </a:p>
          <a:p>
            <a:pPr lvl="1" eaLnBrk="1" hangingPunct="1">
              <a:buFontTx/>
              <a:buNone/>
            </a:pPr>
            <a:r>
              <a:rPr lang="en-US" dirty="0" smtClean="0">
                <a:solidFill>
                  <a:srgbClr val="99FF99"/>
                </a:solidFill>
              </a:rPr>
              <a:t>	… paragraph text…</a:t>
            </a:r>
          </a:p>
          <a:p>
            <a:pPr lvl="1" eaLnBrk="1" hangingPunct="1">
              <a:buFontTx/>
              <a:buNone/>
            </a:pPr>
            <a:r>
              <a:rPr lang="en-US" dirty="0" smtClean="0">
                <a:solidFill>
                  <a:srgbClr val="99FF99"/>
                </a:solidFill>
              </a:rPr>
              <a:t>	&lt;/p&gt;</a:t>
            </a:r>
          </a:p>
          <a:p>
            <a:pPr lvl="1" eaLnBrk="1" hangingPunct="1">
              <a:buFontTx/>
              <a:buNone/>
            </a:pPr>
            <a:endParaRPr lang="en-US" dirty="0" smtClean="0"/>
          </a:p>
        </p:txBody>
      </p:sp>
      <p:sp>
        <p:nvSpPr>
          <p:cNvPr id="1175555" name="AutoShape 3"/>
          <p:cNvSpPr>
            <a:spLocks noChangeArrowheads="1"/>
          </p:cNvSpPr>
          <p:nvPr/>
        </p:nvSpPr>
        <p:spPr bwMode="auto">
          <a:xfrm>
            <a:off x="4267200" y="4572000"/>
            <a:ext cx="4419600" cy="1143000"/>
          </a:xfrm>
          <a:prstGeom prst="wedgeRoundRectCallout">
            <a:avLst>
              <a:gd name="adj1" fmla="val -51042"/>
              <a:gd name="adj2" fmla="val -123333"/>
              <a:gd name="adj3" fmla="val 16667"/>
            </a:avLst>
          </a:prstGeom>
          <a:solidFill>
            <a:schemeClr val="tx1"/>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800">
                <a:solidFill>
                  <a:schemeClr val="bg1"/>
                </a:solidFill>
              </a:rPr>
              <a:t>Your chosen name, no period preceding it.</a:t>
            </a:r>
          </a:p>
        </p:txBody>
      </p:sp>
      <p:sp>
        <p:nvSpPr>
          <p:cNvPr id="46086" name="Rectangle 4"/>
          <p:cNvSpPr>
            <a:spLocks noGrp="1" noChangeArrowheads="1"/>
          </p:cNvSpPr>
          <p:nvPr>
            <p:ph type="title"/>
          </p:nvPr>
        </p:nvSpPr>
        <p:spPr/>
        <p:txBody>
          <a:bodyPr/>
          <a:lstStyle/>
          <a:p>
            <a:pPr eaLnBrk="1" hangingPunct="1"/>
            <a:r>
              <a:rPr lang="en-US" smtClean="0"/>
              <a:t>Class Selector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175554">
                                            <p:txEl>
                                              <p:pRg st="0" end="0"/>
                                            </p:txEl>
                                          </p:spTgt>
                                        </p:tgtEl>
                                        <p:attrNameLst>
                                          <p:attrName>style.visibility</p:attrName>
                                        </p:attrNameLst>
                                      </p:cBhvr>
                                      <p:to>
                                        <p:strVal val="visible"/>
                                      </p:to>
                                    </p:set>
                                    <p:anim calcmode="lin" valueType="num">
                                      <p:cBhvr>
                                        <p:cTn id="7" dur="500" fill="hold"/>
                                        <p:tgtEl>
                                          <p:spTgt spid="1175554">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175554">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175554">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175554">
                                            <p:txEl>
                                              <p:pRg st="0" end="0"/>
                                            </p:txEl>
                                          </p:spTgt>
                                        </p:tgtEl>
                                        <p:attrNameLst>
                                          <p:attrName>ppt_h</p:attrName>
                                        </p:attrNameLst>
                                      </p:cBhvr>
                                      <p:tavLst>
                                        <p:tav tm="0">
                                          <p:val>
                                            <p:strVal val="#ppt_h"/>
                                          </p:val>
                                        </p:tav>
                                        <p:tav tm="100000">
                                          <p:val>
                                            <p:strVal val="#ppt_h"/>
                                          </p:val>
                                        </p:tav>
                                      </p:tavLst>
                                    </p:anim>
                                  </p:childTnLst>
                                </p:cTn>
                              </p:par>
                              <p:par>
                                <p:cTn id="11" presetID="17" presetClass="entr" presetSubtype="8" fill="hold" grpId="0" nodeType="withEffect">
                                  <p:stCondLst>
                                    <p:cond delay="0"/>
                                  </p:stCondLst>
                                  <p:childTnLst>
                                    <p:set>
                                      <p:cBhvr>
                                        <p:cTn id="12" dur="1" fill="hold">
                                          <p:stCondLst>
                                            <p:cond delay="0"/>
                                          </p:stCondLst>
                                        </p:cTn>
                                        <p:tgtEl>
                                          <p:spTgt spid="1175554">
                                            <p:txEl>
                                              <p:pRg st="1" end="1"/>
                                            </p:txEl>
                                          </p:spTgt>
                                        </p:tgtEl>
                                        <p:attrNameLst>
                                          <p:attrName>style.visibility</p:attrName>
                                        </p:attrNameLst>
                                      </p:cBhvr>
                                      <p:to>
                                        <p:strVal val="visible"/>
                                      </p:to>
                                    </p:set>
                                    <p:anim calcmode="lin" valueType="num">
                                      <p:cBhvr>
                                        <p:cTn id="13" dur="500" fill="hold"/>
                                        <p:tgtEl>
                                          <p:spTgt spid="1175554">
                                            <p:txEl>
                                              <p:pRg st="1" end="1"/>
                                            </p:txEl>
                                          </p:spTgt>
                                        </p:tgtEl>
                                        <p:attrNameLst>
                                          <p:attrName>ppt_x</p:attrName>
                                        </p:attrNameLst>
                                      </p:cBhvr>
                                      <p:tavLst>
                                        <p:tav tm="0">
                                          <p:val>
                                            <p:strVal val="#ppt_x-#ppt_w/2"/>
                                          </p:val>
                                        </p:tav>
                                        <p:tav tm="100000">
                                          <p:val>
                                            <p:strVal val="#ppt_x"/>
                                          </p:val>
                                        </p:tav>
                                      </p:tavLst>
                                    </p:anim>
                                    <p:anim calcmode="lin" valueType="num">
                                      <p:cBhvr>
                                        <p:cTn id="14" dur="500" fill="hold"/>
                                        <p:tgtEl>
                                          <p:spTgt spid="1175554">
                                            <p:txEl>
                                              <p:pRg st="1" end="1"/>
                                            </p:txEl>
                                          </p:spTgt>
                                        </p:tgtEl>
                                        <p:attrNameLst>
                                          <p:attrName>ppt_y</p:attrName>
                                        </p:attrNameLst>
                                      </p:cBhvr>
                                      <p:tavLst>
                                        <p:tav tm="0">
                                          <p:val>
                                            <p:strVal val="#ppt_y"/>
                                          </p:val>
                                        </p:tav>
                                        <p:tav tm="100000">
                                          <p:val>
                                            <p:strVal val="#ppt_y"/>
                                          </p:val>
                                        </p:tav>
                                      </p:tavLst>
                                    </p:anim>
                                    <p:anim calcmode="lin" valueType="num">
                                      <p:cBhvr>
                                        <p:cTn id="15" dur="500" fill="hold"/>
                                        <p:tgtEl>
                                          <p:spTgt spid="1175554">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175554">
                                            <p:txEl>
                                              <p:pRg st="1" end="1"/>
                                            </p:txEl>
                                          </p:spTgt>
                                        </p:tgtEl>
                                        <p:attrNameLst>
                                          <p:attrName>ppt_h</p:attrName>
                                        </p:attrNameLst>
                                      </p:cBhvr>
                                      <p:tavLst>
                                        <p:tav tm="0">
                                          <p:val>
                                            <p:strVal val="#ppt_h"/>
                                          </p:val>
                                        </p:tav>
                                        <p:tav tm="100000">
                                          <p:val>
                                            <p:strVal val="#ppt_h"/>
                                          </p:val>
                                        </p:tav>
                                      </p:tavLst>
                                    </p:anim>
                                  </p:childTnLst>
                                </p:cTn>
                              </p:par>
                              <p:par>
                                <p:cTn id="17" presetID="17" presetClass="entr" presetSubtype="8" fill="hold" grpId="0" nodeType="withEffect">
                                  <p:stCondLst>
                                    <p:cond delay="0"/>
                                  </p:stCondLst>
                                  <p:childTnLst>
                                    <p:set>
                                      <p:cBhvr>
                                        <p:cTn id="18" dur="1" fill="hold">
                                          <p:stCondLst>
                                            <p:cond delay="0"/>
                                          </p:stCondLst>
                                        </p:cTn>
                                        <p:tgtEl>
                                          <p:spTgt spid="1175554">
                                            <p:txEl>
                                              <p:pRg st="2" end="2"/>
                                            </p:txEl>
                                          </p:spTgt>
                                        </p:tgtEl>
                                        <p:attrNameLst>
                                          <p:attrName>style.visibility</p:attrName>
                                        </p:attrNameLst>
                                      </p:cBhvr>
                                      <p:to>
                                        <p:strVal val="visible"/>
                                      </p:to>
                                    </p:set>
                                    <p:anim calcmode="lin" valueType="num">
                                      <p:cBhvr>
                                        <p:cTn id="19" dur="500" fill="hold"/>
                                        <p:tgtEl>
                                          <p:spTgt spid="1175554">
                                            <p:txEl>
                                              <p:pRg st="2" end="2"/>
                                            </p:txEl>
                                          </p:spTgt>
                                        </p:tgtEl>
                                        <p:attrNameLst>
                                          <p:attrName>ppt_x</p:attrName>
                                        </p:attrNameLst>
                                      </p:cBhvr>
                                      <p:tavLst>
                                        <p:tav tm="0">
                                          <p:val>
                                            <p:strVal val="#ppt_x-#ppt_w/2"/>
                                          </p:val>
                                        </p:tav>
                                        <p:tav tm="100000">
                                          <p:val>
                                            <p:strVal val="#ppt_x"/>
                                          </p:val>
                                        </p:tav>
                                      </p:tavLst>
                                    </p:anim>
                                    <p:anim calcmode="lin" valueType="num">
                                      <p:cBhvr>
                                        <p:cTn id="20" dur="500" fill="hold"/>
                                        <p:tgtEl>
                                          <p:spTgt spid="1175554">
                                            <p:txEl>
                                              <p:pRg st="2" end="2"/>
                                            </p:txEl>
                                          </p:spTgt>
                                        </p:tgtEl>
                                        <p:attrNameLst>
                                          <p:attrName>ppt_y</p:attrName>
                                        </p:attrNameLst>
                                      </p:cBhvr>
                                      <p:tavLst>
                                        <p:tav tm="0">
                                          <p:val>
                                            <p:strVal val="#ppt_y"/>
                                          </p:val>
                                        </p:tav>
                                        <p:tav tm="100000">
                                          <p:val>
                                            <p:strVal val="#ppt_y"/>
                                          </p:val>
                                        </p:tav>
                                      </p:tavLst>
                                    </p:anim>
                                    <p:anim calcmode="lin" valueType="num">
                                      <p:cBhvr>
                                        <p:cTn id="21" dur="500" fill="hold"/>
                                        <p:tgtEl>
                                          <p:spTgt spid="1175554">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175554">
                                            <p:txEl>
                                              <p:pRg st="2" end="2"/>
                                            </p:txEl>
                                          </p:spTgt>
                                        </p:tgtEl>
                                        <p:attrNameLst>
                                          <p:attrName>ppt_h</p:attrName>
                                        </p:attrNameLst>
                                      </p:cBhvr>
                                      <p:tavLst>
                                        <p:tav tm="0">
                                          <p:val>
                                            <p:strVal val="#ppt_h"/>
                                          </p:val>
                                        </p:tav>
                                        <p:tav tm="100000">
                                          <p:val>
                                            <p:strVal val="#ppt_h"/>
                                          </p:val>
                                        </p:tav>
                                      </p:tavLst>
                                    </p:anim>
                                  </p:childTnLst>
                                </p:cTn>
                              </p:par>
                              <p:par>
                                <p:cTn id="23" presetID="17" presetClass="entr" presetSubtype="8" fill="hold" grpId="0" nodeType="withEffect">
                                  <p:stCondLst>
                                    <p:cond delay="0"/>
                                  </p:stCondLst>
                                  <p:childTnLst>
                                    <p:set>
                                      <p:cBhvr>
                                        <p:cTn id="24" dur="1" fill="hold">
                                          <p:stCondLst>
                                            <p:cond delay="0"/>
                                          </p:stCondLst>
                                        </p:cTn>
                                        <p:tgtEl>
                                          <p:spTgt spid="1175554">
                                            <p:txEl>
                                              <p:pRg st="3" end="3"/>
                                            </p:txEl>
                                          </p:spTgt>
                                        </p:tgtEl>
                                        <p:attrNameLst>
                                          <p:attrName>style.visibility</p:attrName>
                                        </p:attrNameLst>
                                      </p:cBhvr>
                                      <p:to>
                                        <p:strVal val="visible"/>
                                      </p:to>
                                    </p:set>
                                    <p:anim calcmode="lin" valueType="num">
                                      <p:cBhvr>
                                        <p:cTn id="25" dur="500" fill="hold"/>
                                        <p:tgtEl>
                                          <p:spTgt spid="1175554">
                                            <p:txEl>
                                              <p:pRg st="3" end="3"/>
                                            </p:txEl>
                                          </p:spTgt>
                                        </p:tgtEl>
                                        <p:attrNameLst>
                                          <p:attrName>ppt_x</p:attrName>
                                        </p:attrNameLst>
                                      </p:cBhvr>
                                      <p:tavLst>
                                        <p:tav tm="0">
                                          <p:val>
                                            <p:strVal val="#ppt_x-#ppt_w/2"/>
                                          </p:val>
                                        </p:tav>
                                        <p:tav tm="100000">
                                          <p:val>
                                            <p:strVal val="#ppt_x"/>
                                          </p:val>
                                        </p:tav>
                                      </p:tavLst>
                                    </p:anim>
                                    <p:anim calcmode="lin" valueType="num">
                                      <p:cBhvr>
                                        <p:cTn id="26" dur="500" fill="hold"/>
                                        <p:tgtEl>
                                          <p:spTgt spid="1175554">
                                            <p:txEl>
                                              <p:pRg st="3" end="3"/>
                                            </p:txEl>
                                          </p:spTgt>
                                        </p:tgtEl>
                                        <p:attrNameLst>
                                          <p:attrName>ppt_y</p:attrName>
                                        </p:attrNameLst>
                                      </p:cBhvr>
                                      <p:tavLst>
                                        <p:tav tm="0">
                                          <p:val>
                                            <p:strVal val="#ppt_y"/>
                                          </p:val>
                                        </p:tav>
                                        <p:tav tm="100000">
                                          <p:val>
                                            <p:strVal val="#ppt_y"/>
                                          </p:val>
                                        </p:tav>
                                      </p:tavLst>
                                    </p:anim>
                                    <p:anim calcmode="lin" valueType="num">
                                      <p:cBhvr>
                                        <p:cTn id="27" dur="500" fill="hold"/>
                                        <p:tgtEl>
                                          <p:spTgt spid="1175554">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1175554">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5" fill="hold" grpId="0" nodeType="clickEffect">
                                  <p:stCondLst>
                                    <p:cond delay="0"/>
                                  </p:stCondLst>
                                  <p:childTnLst>
                                    <p:set>
                                      <p:cBhvr>
                                        <p:cTn id="32" dur="1" fill="hold">
                                          <p:stCondLst>
                                            <p:cond delay="0"/>
                                          </p:stCondLst>
                                        </p:cTn>
                                        <p:tgtEl>
                                          <p:spTgt spid="1175555"/>
                                        </p:tgtEl>
                                        <p:attrNameLst>
                                          <p:attrName>style.visibility</p:attrName>
                                        </p:attrNameLst>
                                      </p:cBhvr>
                                      <p:to>
                                        <p:strVal val="visible"/>
                                      </p:to>
                                    </p:set>
                                    <p:animEffect transition="in" filter="blinds(vertical)">
                                      <p:cBhvr>
                                        <p:cTn id="33" dur="500"/>
                                        <p:tgtEl>
                                          <p:spTgt spid="11755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5554" grpId="0" build="p" autoUpdateAnimBg="0"/>
      <p:bldP spid="1175555" grpId="0" animBg="1"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F78F617F-36AB-43D1-8368-56D6DD5F254F}" type="slidenum">
              <a:rPr lang="en-US" smtClean="0"/>
              <a:pPr/>
              <a:t>48</a:t>
            </a:fld>
            <a:endParaRPr lang="en-US" smtClean="0"/>
          </a:p>
        </p:txBody>
      </p:sp>
      <p:sp>
        <p:nvSpPr>
          <p:cNvPr id="4710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312773" name="AutoShape 1029"/>
          <p:cNvSpPr>
            <a:spLocks noChangeArrowheads="1"/>
          </p:cNvSpPr>
          <p:nvPr/>
        </p:nvSpPr>
        <p:spPr bwMode="auto">
          <a:xfrm>
            <a:off x="4572000" y="4648200"/>
            <a:ext cx="4267200" cy="1752600"/>
          </a:xfrm>
          <a:prstGeom prst="wedgeRoundRectCallout">
            <a:avLst>
              <a:gd name="adj1" fmla="val -97954"/>
              <a:gd name="adj2" fmla="val -126176"/>
              <a:gd name="adj3" fmla="val 16667"/>
            </a:avLst>
          </a:prstGeom>
          <a:solidFill>
            <a:schemeClr val="tx1"/>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lvl="1"/>
            <a:r>
              <a:rPr lang="en-US" sz="2800">
                <a:solidFill>
                  <a:schemeClr val="bg1"/>
                </a:solidFill>
              </a:rPr>
              <a:t>Only to those &lt;p&gt; that specify the class = “indent” attribute.</a:t>
            </a:r>
          </a:p>
        </p:txBody>
      </p:sp>
      <p:sp>
        <p:nvSpPr>
          <p:cNvPr id="47109" name="Rectangle 1026"/>
          <p:cNvSpPr>
            <a:spLocks noGrp="1" noChangeArrowheads="1"/>
          </p:cNvSpPr>
          <p:nvPr>
            <p:ph type="title"/>
          </p:nvPr>
        </p:nvSpPr>
        <p:spPr/>
        <p:txBody>
          <a:bodyPr/>
          <a:lstStyle/>
          <a:p>
            <a:pPr eaLnBrk="1" hangingPunct="1"/>
            <a:r>
              <a:rPr lang="en-US" smtClean="0"/>
              <a:t>Class Selector</a:t>
            </a:r>
          </a:p>
        </p:txBody>
      </p:sp>
      <p:sp>
        <p:nvSpPr>
          <p:cNvPr id="1312771" name="Rectangle 1027"/>
          <p:cNvSpPr>
            <a:spLocks noGrp="1" noChangeArrowheads="1"/>
          </p:cNvSpPr>
          <p:nvPr>
            <p:ph type="body" idx="1"/>
          </p:nvPr>
        </p:nvSpPr>
        <p:spPr>
          <a:xfrm>
            <a:off x="685800" y="1752600"/>
            <a:ext cx="7772400" cy="4572000"/>
          </a:xfrm>
        </p:spPr>
        <p:txBody>
          <a:bodyPr/>
          <a:lstStyle/>
          <a:p>
            <a:pPr eaLnBrk="1" hangingPunct="1"/>
            <a:r>
              <a:rPr lang="en-US" smtClean="0"/>
              <a:t>To reiterate… Together, this says apply the “indent” class:</a:t>
            </a:r>
            <a:endParaRPr lang="en-US" smtClean="0">
              <a:solidFill>
                <a:srgbClr val="99FF99"/>
              </a:solidFill>
            </a:endParaRPr>
          </a:p>
          <a:p>
            <a:pPr eaLnBrk="1" hangingPunct="1">
              <a:buFontTx/>
              <a:buNone/>
            </a:pPr>
            <a:r>
              <a:rPr lang="en-US" smtClean="0">
                <a:solidFill>
                  <a:srgbClr val="99FF99"/>
                </a:solidFill>
              </a:rPr>
              <a:t>	p.indent   {margin-left:5em;}</a:t>
            </a:r>
          </a:p>
          <a:p>
            <a:pPr eaLnBrk="1" hangingPunct="1">
              <a:buFontTx/>
              <a:buNone/>
            </a:pPr>
            <a:endParaRPr lang="en-US" smtClean="0">
              <a:solidFill>
                <a:srgbClr val="99FF99"/>
              </a:solidFill>
            </a:endParaRPr>
          </a:p>
          <a:p>
            <a:pPr lvl="1" eaLnBrk="1" hangingPunct="1">
              <a:buClr>
                <a:schemeClr val="accent1"/>
              </a:buClr>
              <a:buFontTx/>
              <a:buChar char="•"/>
            </a:pPr>
            <a:endParaRPr lang="en-US" sz="3200" smtClean="0"/>
          </a:p>
          <a:p>
            <a:pPr lvl="1" eaLnBrk="1" hangingPunct="1">
              <a:buClr>
                <a:schemeClr val="accent1"/>
              </a:buClr>
              <a:buFontTx/>
              <a:buChar char="•"/>
            </a:pPr>
            <a:endParaRPr lang="en-US" sz="3200" smtClean="0"/>
          </a:p>
          <a:p>
            <a:pPr eaLnBrk="1" hangingPunct="1">
              <a:buFontTx/>
              <a:buNone/>
            </a:pPr>
            <a:endParaRPr lang="en-US" smtClean="0"/>
          </a:p>
          <a:p>
            <a:pPr lvl="1" eaLnBrk="1" hangingPunct="1"/>
            <a:endParaRPr lang="en-US" smtClean="0"/>
          </a:p>
        </p:txBody>
      </p:sp>
      <p:sp>
        <p:nvSpPr>
          <p:cNvPr id="1312772" name="AutoShape 1028"/>
          <p:cNvSpPr>
            <a:spLocks noChangeArrowheads="1"/>
          </p:cNvSpPr>
          <p:nvPr/>
        </p:nvSpPr>
        <p:spPr bwMode="auto">
          <a:xfrm>
            <a:off x="762000" y="3962400"/>
            <a:ext cx="3810000" cy="1295400"/>
          </a:xfrm>
          <a:prstGeom prst="wedgeRoundRectCallout">
            <a:avLst>
              <a:gd name="adj1" fmla="val -39708"/>
              <a:gd name="adj2" fmla="val -94977"/>
              <a:gd name="adj3" fmla="val 16667"/>
            </a:avLst>
          </a:prstGeom>
          <a:solidFill>
            <a:schemeClr val="tx1"/>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800">
                <a:solidFill>
                  <a:schemeClr val="bg1"/>
                </a:solidFill>
              </a:rPr>
              <a:t>Only to &lt;p&gt;, not to any other tags.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312771">
                                            <p:txEl>
                                              <p:pRg st="0" end="0"/>
                                            </p:txEl>
                                          </p:spTgt>
                                        </p:tgtEl>
                                        <p:attrNameLst>
                                          <p:attrName>style.visibility</p:attrName>
                                        </p:attrNameLst>
                                      </p:cBhvr>
                                      <p:to>
                                        <p:strVal val="visible"/>
                                      </p:to>
                                    </p:set>
                                    <p:anim calcmode="lin" valueType="num">
                                      <p:cBhvr>
                                        <p:cTn id="7" dur="500" fill="hold"/>
                                        <p:tgtEl>
                                          <p:spTgt spid="1312771">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312771">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312771">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31277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312771">
                                            <p:txEl>
                                              <p:pRg st="1" end="1"/>
                                            </p:txEl>
                                          </p:spTgt>
                                        </p:tgtEl>
                                        <p:attrNameLst>
                                          <p:attrName>style.visibility</p:attrName>
                                        </p:attrNameLst>
                                      </p:cBhvr>
                                      <p:to>
                                        <p:strVal val="visible"/>
                                      </p:to>
                                    </p:set>
                                    <p:anim calcmode="lin" valueType="num">
                                      <p:cBhvr>
                                        <p:cTn id="15" dur="500" fill="hold"/>
                                        <p:tgtEl>
                                          <p:spTgt spid="1312771">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312771">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312771">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312771">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5" fill="hold" grpId="0" nodeType="clickEffect">
                                  <p:stCondLst>
                                    <p:cond delay="0"/>
                                  </p:stCondLst>
                                  <p:childTnLst>
                                    <p:set>
                                      <p:cBhvr>
                                        <p:cTn id="22" dur="1" fill="hold">
                                          <p:stCondLst>
                                            <p:cond delay="0"/>
                                          </p:stCondLst>
                                        </p:cTn>
                                        <p:tgtEl>
                                          <p:spTgt spid="1312772"/>
                                        </p:tgtEl>
                                        <p:attrNameLst>
                                          <p:attrName>style.visibility</p:attrName>
                                        </p:attrNameLst>
                                      </p:cBhvr>
                                      <p:to>
                                        <p:strVal val="visible"/>
                                      </p:to>
                                    </p:set>
                                    <p:animEffect transition="in" filter="blinds(vertical)">
                                      <p:cBhvr>
                                        <p:cTn id="23" dur="500"/>
                                        <p:tgtEl>
                                          <p:spTgt spid="131277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5" fill="hold" grpId="0" nodeType="clickEffect">
                                  <p:stCondLst>
                                    <p:cond delay="0"/>
                                  </p:stCondLst>
                                  <p:childTnLst>
                                    <p:set>
                                      <p:cBhvr>
                                        <p:cTn id="27" dur="1" fill="hold">
                                          <p:stCondLst>
                                            <p:cond delay="0"/>
                                          </p:stCondLst>
                                        </p:cTn>
                                        <p:tgtEl>
                                          <p:spTgt spid="1312773"/>
                                        </p:tgtEl>
                                        <p:attrNameLst>
                                          <p:attrName>style.visibility</p:attrName>
                                        </p:attrNameLst>
                                      </p:cBhvr>
                                      <p:to>
                                        <p:strVal val="visible"/>
                                      </p:to>
                                    </p:set>
                                    <p:animEffect transition="in" filter="blinds(vertical)">
                                      <p:cBhvr>
                                        <p:cTn id="28" dur="500"/>
                                        <p:tgtEl>
                                          <p:spTgt spid="13127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2773" grpId="0" animBg="1" autoUpdateAnimBg="0"/>
      <p:bldP spid="1312771" grpId="0" build="p" bldLvl="5" autoUpdateAnimBg="0"/>
      <p:bldP spid="1312772"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D282B0DF-FC97-4B61-99BA-3E2663C94408}" type="slidenum">
              <a:rPr lang="en-US" smtClean="0"/>
              <a:pPr/>
              <a:t>49</a:t>
            </a:fld>
            <a:endParaRPr lang="en-US" smtClean="0"/>
          </a:p>
        </p:txBody>
      </p:sp>
      <p:sp>
        <p:nvSpPr>
          <p:cNvPr id="4813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48132" name="Rectangle 1026"/>
          <p:cNvSpPr>
            <a:spLocks noGrp="1" noChangeArrowheads="1"/>
          </p:cNvSpPr>
          <p:nvPr>
            <p:ph type="title"/>
          </p:nvPr>
        </p:nvSpPr>
        <p:spPr/>
        <p:txBody>
          <a:bodyPr/>
          <a:lstStyle/>
          <a:p>
            <a:pPr eaLnBrk="1" hangingPunct="1"/>
            <a:r>
              <a:rPr lang="en-US" smtClean="0"/>
              <a:t>Class Selector</a:t>
            </a:r>
          </a:p>
        </p:txBody>
      </p:sp>
      <p:sp>
        <p:nvSpPr>
          <p:cNvPr id="48133" name="Rectangle 1027"/>
          <p:cNvSpPr>
            <a:spLocks noGrp="1" noChangeArrowheads="1"/>
          </p:cNvSpPr>
          <p:nvPr>
            <p:ph type="body" idx="1"/>
          </p:nvPr>
        </p:nvSpPr>
        <p:spPr/>
        <p:txBody>
          <a:bodyPr/>
          <a:lstStyle/>
          <a:p>
            <a:pPr eaLnBrk="1" hangingPunct="1"/>
            <a:r>
              <a:rPr lang="en-US" smtClean="0"/>
              <a:t>Choosing a name for the selector:</a:t>
            </a:r>
          </a:p>
          <a:p>
            <a:pPr lvl="1" eaLnBrk="1" hangingPunct="1"/>
            <a:r>
              <a:rPr lang="en-US" smtClean="0"/>
              <a:t>It must consist of a letter first, followed by letters, numbers, or underscores.</a:t>
            </a:r>
          </a:p>
          <a:p>
            <a:pPr lvl="1" eaLnBrk="1" hangingPunct="1"/>
            <a:r>
              <a:rPr lang="en-US" smtClean="0"/>
              <a:t>Case sensitive. </a:t>
            </a:r>
          </a:p>
          <a:p>
            <a:pPr lvl="1" eaLnBrk="1" hangingPunct="1">
              <a:buFontTx/>
              <a:buNone/>
            </a:pP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12EFB830-FBFB-4445-A261-A319CD354425}" type="slidenum">
              <a:rPr lang="en-US" smtClean="0"/>
              <a:pPr/>
              <a:t>5</a:t>
            </a:fld>
            <a:endParaRPr lang="en-US" smtClean="0"/>
          </a:p>
        </p:txBody>
      </p:sp>
      <p:sp>
        <p:nvSpPr>
          <p:cNvPr id="717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7172" name="Rectangle 2"/>
          <p:cNvSpPr>
            <a:spLocks noGrp="1" noChangeArrowheads="1"/>
          </p:cNvSpPr>
          <p:nvPr>
            <p:ph type="title"/>
          </p:nvPr>
        </p:nvSpPr>
        <p:spPr/>
        <p:txBody>
          <a:bodyPr/>
          <a:lstStyle/>
          <a:p>
            <a:pPr eaLnBrk="1" hangingPunct="1"/>
            <a:r>
              <a:rPr lang="en-US" smtClean="0"/>
              <a:t>Style Sheets</a:t>
            </a:r>
          </a:p>
        </p:txBody>
      </p:sp>
      <p:sp>
        <p:nvSpPr>
          <p:cNvPr id="7173" name="Rectangle 3"/>
          <p:cNvSpPr>
            <a:spLocks noGrp="1" noChangeArrowheads="1"/>
          </p:cNvSpPr>
          <p:nvPr>
            <p:ph type="body" idx="1"/>
          </p:nvPr>
        </p:nvSpPr>
        <p:spPr/>
        <p:txBody>
          <a:bodyPr/>
          <a:lstStyle/>
          <a:p>
            <a:pPr eaLnBrk="1" hangingPunct="1"/>
            <a:r>
              <a:rPr lang="en-US" smtClean="0"/>
              <a:t>Three types of styles: </a:t>
            </a:r>
          </a:p>
          <a:p>
            <a:pPr lvl="1" eaLnBrk="1" hangingPunct="1"/>
            <a:r>
              <a:rPr lang="en-US" i="1" smtClean="0">
                <a:solidFill>
                  <a:schemeClr val="accent1"/>
                </a:solidFill>
              </a:rPr>
              <a:t>Local/inline </a:t>
            </a:r>
            <a:r>
              <a:rPr lang="en-US" smtClean="0"/>
              <a:t>– embedded within a single tag and applies to only that tag.</a:t>
            </a:r>
          </a:p>
          <a:p>
            <a:pPr lvl="1" eaLnBrk="1" hangingPunct="1"/>
            <a:r>
              <a:rPr lang="en-US" i="1" smtClean="0">
                <a:solidFill>
                  <a:schemeClr val="accent1"/>
                </a:solidFill>
              </a:rPr>
              <a:t>Global/embedded </a:t>
            </a:r>
            <a:r>
              <a:rPr lang="en-US" smtClean="0"/>
              <a:t>– embedded within the </a:t>
            </a:r>
            <a:r>
              <a:rPr lang="en-US" smtClean="0">
                <a:solidFill>
                  <a:srgbClr val="99FF99"/>
                </a:solidFill>
              </a:rPr>
              <a:t>&lt;head&gt;</a:t>
            </a:r>
            <a:r>
              <a:rPr lang="en-US" smtClean="0"/>
              <a:t>, applies to the entire document.</a:t>
            </a:r>
          </a:p>
          <a:p>
            <a:pPr lvl="1" eaLnBrk="1" hangingPunct="1"/>
            <a:r>
              <a:rPr lang="en-US" i="1" smtClean="0">
                <a:solidFill>
                  <a:schemeClr val="accent1"/>
                </a:solidFill>
              </a:rPr>
              <a:t>External</a:t>
            </a:r>
            <a:r>
              <a:rPr lang="en-US" smtClean="0"/>
              <a:t> –a separate .css file which is used by one or more HTML documents.</a:t>
            </a:r>
          </a:p>
          <a:p>
            <a:pPr eaLnBrk="1" hangingPunct="1"/>
            <a:r>
              <a:rPr lang="en-US" smtClean="0"/>
              <a:t>We will look at these three types, in greater depth…</a:t>
            </a:r>
          </a:p>
          <a:p>
            <a:pPr eaLnBrk="1" hangingPunct="1"/>
            <a:endParaRPr lang="en-US"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0CBCB88A-F61C-4C25-9E93-79B2BE1500C0}" type="slidenum">
              <a:rPr lang="en-US" smtClean="0"/>
              <a:pPr/>
              <a:t>50</a:t>
            </a:fld>
            <a:endParaRPr lang="en-US" smtClean="0"/>
          </a:p>
        </p:txBody>
      </p:sp>
      <p:sp>
        <p:nvSpPr>
          <p:cNvPr id="4915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49156" name="Rectangle 2"/>
          <p:cNvSpPr>
            <a:spLocks noGrp="1" noChangeArrowheads="1"/>
          </p:cNvSpPr>
          <p:nvPr>
            <p:ph type="title"/>
          </p:nvPr>
        </p:nvSpPr>
        <p:spPr/>
        <p:txBody>
          <a:bodyPr/>
          <a:lstStyle/>
          <a:p>
            <a:pPr eaLnBrk="1" hangingPunct="1"/>
            <a:r>
              <a:rPr lang="en-US" smtClean="0"/>
              <a:t>Class Selector</a:t>
            </a:r>
          </a:p>
        </p:txBody>
      </p:sp>
      <p:sp>
        <p:nvSpPr>
          <p:cNvPr id="49157" name="Rectangle 3"/>
          <p:cNvSpPr>
            <a:spLocks noGrp="1" noChangeArrowheads="1"/>
          </p:cNvSpPr>
          <p:nvPr>
            <p:ph type="body" idx="1"/>
          </p:nvPr>
        </p:nvSpPr>
        <p:spPr/>
        <p:txBody>
          <a:bodyPr/>
          <a:lstStyle/>
          <a:p>
            <a:pPr eaLnBrk="1" hangingPunct="1"/>
            <a:r>
              <a:rPr lang="en-US" smtClean="0"/>
              <a:t>For this last example, the only attribute that indent changed was the indented margin, so all other </a:t>
            </a:r>
            <a:r>
              <a:rPr lang="en-US" smtClean="0">
                <a:solidFill>
                  <a:srgbClr val="99FF99"/>
                </a:solidFill>
              </a:rPr>
              <a:t>&lt;p&gt;</a:t>
            </a:r>
            <a:r>
              <a:rPr lang="en-US" smtClean="0"/>
              <a:t> attributes remain unchanged.</a:t>
            </a:r>
          </a:p>
          <a:p>
            <a:pPr lvl="1" eaLnBrk="1" hangingPunct="1"/>
            <a:r>
              <a:rPr lang="en-US" smtClean="0"/>
              <a:t>That is, if text was defined elsewhere (say in the </a:t>
            </a:r>
            <a:r>
              <a:rPr lang="en-US" smtClean="0">
                <a:solidFill>
                  <a:srgbClr val="99FF99"/>
                </a:solidFill>
              </a:rPr>
              <a:t>body</a:t>
            </a:r>
            <a:r>
              <a:rPr lang="en-US" smtClean="0"/>
              <a:t> tag) as being red, it will still be red for the </a:t>
            </a:r>
            <a:r>
              <a:rPr lang="en-US" smtClean="0">
                <a:solidFill>
                  <a:srgbClr val="99FF99"/>
                </a:solidFill>
              </a:rPr>
              <a:t>indent</a:t>
            </a:r>
            <a:r>
              <a:rPr lang="en-US" smtClean="0"/>
              <a:t> areas, because we haven’t overridden that with a different text color.</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A4E90D46-B239-459B-97C9-8B383DE7F040}" type="slidenum">
              <a:rPr lang="en-US" smtClean="0"/>
              <a:pPr/>
              <a:t>51</a:t>
            </a:fld>
            <a:endParaRPr lang="en-US" smtClean="0"/>
          </a:p>
        </p:txBody>
      </p:sp>
      <p:sp>
        <p:nvSpPr>
          <p:cNvPr id="5017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50180" name="Rectangle 8"/>
          <p:cNvSpPr>
            <a:spLocks noGrp="1" noChangeArrowheads="1"/>
          </p:cNvSpPr>
          <p:nvPr>
            <p:ph type="title"/>
          </p:nvPr>
        </p:nvSpPr>
        <p:spPr/>
        <p:txBody>
          <a:bodyPr/>
          <a:lstStyle/>
          <a:p>
            <a:pPr eaLnBrk="1" hangingPunct="1"/>
            <a:r>
              <a:rPr lang="en-US" smtClean="0"/>
              <a:t>Class Selector</a:t>
            </a:r>
          </a:p>
        </p:txBody>
      </p:sp>
      <p:sp>
        <p:nvSpPr>
          <p:cNvPr id="1185801" name="Rectangle 9"/>
          <p:cNvSpPr>
            <a:spLocks noGrp="1" noChangeArrowheads="1"/>
          </p:cNvSpPr>
          <p:nvPr>
            <p:ph type="body" idx="1"/>
          </p:nvPr>
        </p:nvSpPr>
        <p:spPr>
          <a:extLst>
            <a:ext uri="{91240B29-F687-4F45-9708-019B960494DF}">
              <a14:hiddenLine xmlns:a14="http://schemas.microsoft.com/office/drawing/2010/main" w="57150" cmpd="sng">
                <a:solidFill>
                  <a:schemeClr val="tx1"/>
                </a:solidFill>
                <a:miter lim="800000"/>
                <a:headEnd/>
                <a:tailEnd/>
              </a14:hiddenLine>
            </a:ext>
          </a:extLst>
        </p:spPr>
        <p:txBody>
          <a:bodyPr/>
          <a:lstStyle/>
          <a:p>
            <a:pPr eaLnBrk="1" hangingPunct="1"/>
            <a:r>
              <a:rPr lang="en-US" smtClean="0"/>
              <a:t>What if you want a class that can apply to </a:t>
            </a:r>
            <a:r>
              <a:rPr lang="en-US" i="1" smtClean="0"/>
              <a:t>any</a:t>
            </a:r>
            <a:r>
              <a:rPr lang="en-US" smtClean="0"/>
              <a:t> tag, not just </a:t>
            </a:r>
            <a:r>
              <a:rPr lang="en-US" smtClean="0">
                <a:solidFill>
                  <a:srgbClr val="99FF99"/>
                </a:solidFill>
              </a:rPr>
              <a:t>&lt;p&gt;</a:t>
            </a:r>
            <a:r>
              <a:rPr lang="en-US" smtClean="0"/>
              <a:t> tags?</a:t>
            </a:r>
          </a:p>
          <a:p>
            <a:pPr eaLnBrk="1" hangingPunct="1"/>
            <a:r>
              <a:rPr lang="en-US" smtClean="0"/>
              <a:t>Same idea, but don’t precede with the </a:t>
            </a:r>
            <a:r>
              <a:rPr lang="en-US" smtClean="0">
                <a:solidFill>
                  <a:srgbClr val="99FF99"/>
                </a:solidFill>
              </a:rPr>
              <a:t>p</a:t>
            </a:r>
            <a:r>
              <a:rPr lang="en-US" smtClean="0"/>
              <a:t>:</a:t>
            </a:r>
          </a:p>
          <a:p>
            <a:pPr marL="460375" lvl="1" indent="-3175" eaLnBrk="1" hangingPunct="1">
              <a:buFontTx/>
              <a:buNone/>
            </a:pPr>
            <a:r>
              <a:rPr lang="en-US" smtClean="0">
                <a:solidFill>
                  <a:srgbClr val="99FF99"/>
                </a:solidFill>
              </a:rPr>
              <a:t>			p.indent   {margin-left:5em;}</a:t>
            </a:r>
            <a:endParaRPr lang="en-US" smtClean="0"/>
          </a:p>
          <a:p>
            <a:pPr marL="460375" lvl="1" indent="-3175" eaLnBrk="1" hangingPunct="1">
              <a:buFontTx/>
              <a:buNone/>
            </a:pPr>
            <a:r>
              <a:rPr lang="en-US" smtClean="0"/>
              <a:t>giving...</a:t>
            </a:r>
          </a:p>
          <a:p>
            <a:pPr marL="460375" lvl="1" indent="-3175" eaLnBrk="1" hangingPunct="1">
              <a:buFontTx/>
              <a:buNone/>
            </a:pPr>
            <a:r>
              <a:rPr lang="en-US" smtClean="0">
                <a:solidFill>
                  <a:srgbClr val="99FF99"/>
                </a:solidFill>
              </a:rPr>
              <a:t>			.indent   {margin-left:5em;}</a:t>
            </a:r>
          </a:p>
          <a:p>
            <a:pPr marL="460375" lvl="1" indent="-3175" eaLnBrk="1" hangingPunct="1">
              <a:buFontTx/>
              <a:buNone/>
            </a:pPr>
            <a:r>
              <a:rPr lang="en-US" smtClean="0"/>
              <a:t>This will now work on any tag (h1, p, li, etc.) that specifies </a:t>
            </a:r>
            <a:r>
              <a:rPr lang="en-US" smtClean="0">
                <a:solidFill>
                  <a:srgbClr val="99FF99"/>
                </a:solidFill>
              </a:rPr>
              <a:t>class = “indent”.</a:t>
            </a:r>
          </a:p>
        </p:txBody>
      </p:sp>
      <p:grpSp>
        <p:nvGrpSpPr>
          <p:cNvPr id="1185804" name="Group 12"/>
          <p:cNvGrpSpPr>
            <a:grpSpLocks/>
          </p:cNvGrpSpPr>
          <p:nvPr/>
        </p:nvGrpSpPr>
        <p:grpSpPr bwMode="auto">
          <a:xfrm>
            <a:off x="2438400" y="3962400"/>
            <a:ext cx="533400" cy="533400"/>
            <a:chOff x="864" y="2496"/>
            <a:chExt cx="336" cy="336"/>
          </a:xfrm>
        </p:grpSpPr>
        <p:sp>
          <p:nvSpPr>
            <p:cNvPr id="50183" name="Line 10"/>
            <p:cNvSpPr>
              <a:spLocks noChangeShapeType="1"/>
            </p:cNvSpPr>
            <p:nvPr/>
          </p:nvSpPr>
          <p:spPr bwMode="auto">
            <a:xfrm>
              <a:off x="864" y="2496"/>
              <a:ext cx="336" cy="33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4" name="Oval 11"/>
            <p:cNvSpPr>
              <a:spLocks noChangeArrowheads="1"/>
            </p:cNvSpPr>
            <p:nvPr/>
          </p:nvSpPr>
          <p:spPr bwMode="auto">
            <a:xfrm>
              <a:off x="864" y="2496"/>
              <a:ext cx="336" cy="336"/>
            </a:xfrm>
            <a:prstGeom prst="ellipse">
              <a:avLst/>
            </a:pr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185801">
                                            <p:txEl>
                                              <p:pRg st="0" end="0"/>
                                            </p:txEl>
                                          </p:spTgt>
                                        </p:tgtEl>
                                        <p:attrNameLst>
                                          <p:attrName>style.visibility</p:attrName>
                                        </p:attrNameLst>
                                      </p:cBhvr>
                                      <p:to>
                                        <p:strVal val="visible"/>
                                      </p:to>
                                    </p:set>
                                    <p:anim calcmode="lin" valueType="num">
                                      <p:cBhvr>
                                        <p:cTn id="7" dur="500" fill="hold"/>
                                        <p:tgtEl>
                                          <p:spTgt spid="1185801">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185801">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185801">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18580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185801">
                                            <p:txEl>
                                              <p:pRg st="1" end="1"/>
                                            </p:txEl>
                                          </p:spTgt>
                                        </p:tgtEl>
                                        <p:attrNameLst>
                                          <p:attrName>style.visibility</p:attrName>
                                        </p:attrNameLst>
                                      </p:cBhvr>
                                      <p:to>
                                        <p:strVal val="visible"/>
                                      </p:to>
                                    </p:set>
                                    <p:anim calcmode="lin" valueType="num">
                                      <p:cBhvr>
                                        <p:cTn id="15" dur="500" fill="hold"/>
                                        <p:tgtEl>
                                          <p:spTgt spid="1185801">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185801">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185801">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185801">
                                            <p:txEl>
                                              <p:pRg st="1" end="1"/>
                                            </p:txEl>
                                          </p:spTgt>
                                        </p:tgtEl>
                                        <p:attrNameLst>
                                          <p:attrName>ppt_h</p:attrName>
                                        </p:attrNameLst>
                                      </p:cBhvr>
                                      <p:tavLst>
                                        <p:tav tm="0">
                                          <p:val>
                                            <p:strVal val="#ppt_h"/>
                                          </p:val>
                                        </p:tav>
                                        <p:tav tm="100000">
                                          <p:val>
                                            <p:strVal val="#ppt_h"/>
                                          </p:val>
                                        </p:tav>
                                      </p:tavLst>
                                    </p:anim>
                                  </p:childTnLst>
                                </p:cTn>
                              </p:par>
                              <p:par>
                                <p:cTn id="19" presetID="17" presetClass="entr" presetSubtype="8" fill="hold" grpId="0" nodeType="withEffect">
                                  <p:stCondLst>
                                    <p:cond delay="0"/>
                                  </p:stCondLst>
                                  <p:childTnLst>
                                    <p:set>
                                      <p:cBhvr>
                                        <p:cTn id="20" dur="1" fill="hold">
                                          <p:stCondLst>
                                            <p:cond delay="0"/>
                                          </p:stCondLst>
                                        </p:cTn>
                                        <p:tgtEl>
                                          <p:spTgt spid="1185801">
                                            <p:txEl>
                                              <p:pRg st="2" end="2"/>
                                            </p:txEl>
                                          </p:spTgt>
                                        </p:tgtEl>
                                        <p:attrNameLst>
                                          <p:attrName>style.visibility</p:attrName>
                                        </p:attrNameLst>
                                      </p:cBhvr>
                                      <p:to>
                                        <p:strVal val="visible"/>
                                      </p:to>
                                    </p:set>
                                    <p:anim calcmode="lin" valueType="num">
                                      <p:cBhvr>
                                        <p:cTn id="21" dur="500" fill="hold"/>
                                        <p:tgtEl>
                                          <p:spTgt spid="1185801">
                                            <p:txEl>
                                              <p:pRg st="2" end="2"/>
                                            </p:txEl>
                                          </p:spTgt>
                                        </p:tgtEl>
                                        <p:attrNameLst>
                                          <p:attrName>ppt_x</p:attrName>
                                        </p:attrNameLst>
                                      </p:cBhvr>
                                      <p:tavLst>
                                        <p:tav tm="0">
                                          <p:val>
                                            <p:strVal val="#ppt_x-#ppt_w/2"/>
                                          </p:val>
                                        </p:tav>
                                        <p:tav tm="100000">
                                          <p:val>
                                            <p:strVal val="#ppt_x"/>
                                          </p:val>
                                        </p:tav>
                                      </p:tavLst>
                                    </p:anim>
                                    <p:anim calcmode="lin" valueType="num">
                                      <p:cBhvr>
                                        <p:cTn id="22" dur="500" fill="hold"/>
                                        <p:tgtEl>
                                          <p:spTgt spid="1185801">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1185801">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185801">
                                            <p:txEl>
                                              <p:pRg st="2" end="2"/>
                                            </p:txEl>
                                          </p:spTgt>
                                        </p:tgtEl>
                                        <p:attrNameLst>
                                          <p:attrName>ppt_h</p:attrName>
                                        </p:attrNameLst>
                                      </p:cBhvr>
                                      <p:tavLst>
                                        <p:tav tm="0">
                                          <p:val>
                                            <p:strVal val="#ppt_h"/>
                                          </p:val>
                                        </p:tav>
                                        <p:tav tm="100000">
                                          <p:val>
                                            <p:strVal val="#ppt_h"/>
                                          </p:val>
                                        </p:tav>
                                      </p:tavLst>
                                    </p:anim>
                                  </p:childTnLst>
                                </p:cTn>
                              </p:par>
                              <p:par>
                                <p:cTn id="25" presetID="17" presetClass="entr" presetSubtype="8" fill="hold" grpId="0" nodeType="withEffect">
                                  <p:stCondLst>
                                    <p:cond delay="0"/>
                                  </p:stCondLst>
                                  <p:childTnLst>
                                    <p:set>
                                      <p:cBhvr>
                                        <p:cTn id="26" dur="1" fill="hold">
                                          <p:stCondLst>
                                            <p:cond delay="0"/>
                                          </p:stCondLst>
                                        </p:cTn>
                                        <p:tgtEl>
                                          <p:spTgt spid="1185801">
                                            <p:txEl>
                                              <p:pRg st="3" end="3"/>
                                            </p:txEl>
                                          </p:spTgt>
                                        </p:tgtEl>
                                        <p:attrNameLst>
                                          <p:attrName>style.visibility</p:attrName>
                                        </p:attrNameLst>
                                      </p:cBhvr>
                                      <p:to>
                                        <p:strVal val="visible"/>
                                      </p:to>
                                    </p:set>
                                    <p:anim calcmode="lin" valueType="num">
                                      <p:cBhvr>
                                        <p:cTn id="27" dur="500" fill="hold"/>
                                        <p:tgtEl>
                                          <p:spTgt spid="1185801">
                                            <p:txEl>
                                              <p:pRg st="3" end="3"/>
                                            </p:txEl>
                                          </p:spTgt>
                                        </p:tgtEl>
                                        <p:attrNameLst>
                                          <p:attrName>ppt_x</p:attrName>
                                        </p:attrNameLst>
                                      </p:cBhvr>
                                      <p:tavLst>
                                        <p:tav tm="0">
                                          <p:val>
                                            <p:strVal val="#ppt_x-#ppt_w/2"/>
                                          </p:val>
                                        </p:tav>
                                        <p:tav tm="100000">
                                          <p:val>
                                            <p:strVal val="#ppt_x"/>
                                          </p:val>
                                        </p:tav>
                                      </p:tavLst>
                                    </p:anim>
                                    <p:anim calcmode="lin" valueType="num">
                                      <p:cBhvr>
                                        <p:cTn id="28" dur="500" fill="hold"/>
                                        <p:tgtEl>
                                          <p:spTgt spid="1185801">
                                            <p:txEl>
                                              <p:pRg st="3" end="3"/>
                                            </p:txEl>
                                          </p:spTgt>
                                        </p:tgtEl>
                                        <p:attrNameLst>
                                          <p:attrName>ppt_y</p:attrName>
                                        </p:attrNameLst>
                                      </p:cBhvr>
                                      <p:tavLst>
                                        <p:tav tm="0">
                                          <p:val>
                                            <p:strVal val="#ppt_y"/>
                                          </p:val>
                                        </p:tav>
                                        <p:tav tm="100000">
                                          <p:val>
                                            <p:strVal val="#ppt_y"/>
                                          </p:val>
                                        </p:tav>
                                      </p:tavLst>
                                    </p:anim>
                                    <p:anim calcmode="lin" valueType="num">
                                      <p:cBhvr>
                                        <p:cTn id="29" dur="500" fill="hold"/>
                                        <p:tgtEl>
                                          <p:spTgt spid="1185801">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1185801">
                                            <p:txEl>
                                              <p:pRg st="3" end="3"/>
                                            </p:txEl>
                                          </p:spTgt>
                                        </p:tgtEl>
                                        <p:attrNameLst>
                                          <p:attrName>ppt_h</p:attrName>
                                        </p:attrNameLst>
                                      </p:cBhvr>
                                      <p:tavLst>
                                        <p:tav tm="0">
                                          <p:val>
                                            <p:strVal val="#ppt_h"/>
                                          </p:val>
                                        </p:tav>
                                        <p:tav tm="100000">
                                          <p:val>
                                            <p:strVal val="#ppt_h"/>
                                          </p:val>
                                        </p:tav>
                                      </p:tavLst>
                                    </p:anim>
                                  </p:childTnLst>
                                </p:cTn>
                              </p:par>
                              <p:par>
                                <p:cTn id="31" presetID="17" presetClass="entr" presetSubtype="8" fill="hold" grpId="0" nodeType="withEffect">
                                  <p:stCondLst>
                                    <p:cond delay="0"/>
                                  </p:stCondLst>
                                  <p:childTnLst>
                                    <p:set>
                                      <p:cBhvr>
                                        <p:cTn id="32" dur="1" fill="hold">
                                          <p:stCondLst>
                                            <p:cond delay="0"/>
                                          </p:stCondLst>
                                        </p:cTn>
                                        <p:tgtEl>
                                          <p:spTgt spid="1185801">
                                            <p:txEl>
                                              <p:pRg st="4" end="4"/>
                                            </p:txEl>
                                          </p:spTgt>
                                        </p:tgtEl>
                                        <p:attrNameLst>
                                          <p:attrName>style.visibility</p:attrName>
                                        </p:attrNameLst>
                                      </p:cBhvr>
                                      <p:to>
                                        <p:strVal val="visible"/>
                                      </p:to>
                                    </p:set>
                                    <p:anim calcmode="lin" valueType="num">
                                      <p:cBhvr>
                                        <p:cTn id="33" dur="500" fill="hold"/>
                                        <p:tgtEl>
                                          <p:spTgt spid="1185801">
                                            <p:txEl>
                                              <p:pRg st="4" end="4"/>
                                            </p:txEl>
                                          </p:spTgt>
                                        </p:tgtEl>
                                        <p:attrNameLst>
                                          <p:attrName>ppt_x</p:attrName>
                                        </p:attrNameLst>
                                      </p:cBhvr>
                                      <p:tavLst>
                                        <p:tav tm="0">
                                          <p:val>
                                            <p:strVal val="#ppt_x-#ppt_w/2"/>
                                          </p:val>
                                        </p:tav>
                                        <p:tav tm="100000">
                                          <p:val>
                                            <p:strVal val="#ppt_x"/>
                                          </p:val>
                                        </p:tav>
                                      </p:tavLst>
                                    </p:anim>
                                    <p:anim calcmode="lin" valueType="num">
                                      <p:cBhvr>
                                        <p:cTn id="34" dur="500" fill="hold"/>
                                        <p:tgtEl>
                                          <p:spTgt spid="1185801">
                                            <p:txEl>
                                              <p:pRg st="4" end="4"/>
                                            </p:txEl>
                                          </p:spTgt>
                                        </p:tgtEl>
                                        <p:attrNameLst>
                                          <p:attrName>ppt_y</p:attrName>
                                        </p:attrNameLst>
                                      </p:cBhvr>
                                      <p:tavLst>
                                        <p:tav tm="0">
                                          <p:val>
                                            <p:strVal val="#ppt_y"/>
                                          </p:val>
                                        </p:tav>
                                        <p:tav tm="100000">
                                          <p:val>
                                            <p:strVal val="#ppt_y"/>
                                          </p:val>
                                        </p:tav>
                                      </p:tavLst>
                                    </p:anim>
                                    <p:anim calcmode="lin" valueType="num">
                                      <p:cBhvr>
                                        <p:cTn id="35" dur="500" fill="hold"/>
                                        <p:tgtEl>
                                          <p:spTgt spid="1185801">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1185801">
                                            <p:txEl>
                                              <p:pRg st="4" end="4"/>
                                            </p:txEl>
                                          </p:spTgt>
                                        </p:tgtEl>
                                        <p:attrNameLst>
                                          <p:attrName>ppt_h</p:attrName>
                                        </p:attrNameLst>
                                      </p:cBhvr>
                                      <p:tavLst>
                                        <p:tav tm="0">
                                          <p:val>
                                            <p:strVal val="#ppt_h"/>
                                          </p:val>
                                        </p:tav>
                                        <p:tav tm="100000">
                                          <p:val>
                                            <p:strVal val="#ppt_h"/>
                                          </p:val>
                                        </p:tav>
                                      </p:tavLst>
                                    </p:anim>
                                  </p:childTnLst>
                                </p:cTn>
                              </p:par>
                              <p:par>
                                <p:cTn id="37" presetID="17" presetClass="entr" presetSubtype="8" fill="hold" grpId="0" nodeType="withEffect">
                                  <p:stCondLst>
                                    <p:cond delay="0"/>
                                  </p:stCondLst>
                                  <p:childTnLst>
                                    <p:set>
                                      <p:cBhvr>
                                        <p:cTn id="38" dur="1" fill="hold">
                                          <p:stCondLst>
                                            <p:cond delay="0"/>
                                          </p:stCondLst>
                                        </p:cTn>
                                        <p:tgtEl>
                                          <p:spTgt spid="1185801">
                                            <p:txEl>
                                              <p:pRg st="5" end="5"/>
                                            </p:txEl>
                                          </p:spTgt>
                                        </p:tgtEl>
                                        <p:attrNameLst>
                                          <p:attrName>style.visibility</p:attrName>
                                        </p:attrNameLst>
                                      </p:cBhvr>
                                      <p:to>
                                        <p:strVal val="visible"/>
                                      </p:to>
                                    </p:set>
                                    <p:anim calcmode="lin" valueType="num">
                                      <p:cBhvr>
                                        <p:cTn id="39" dur="500" fill="hold"/>
                                        <p:tgtEl>
                                          <p:spTgt spid="1185801">
                                            <p:txEl>
                                              <p:pRg st="5" end="5"/>
                                            </p:txEl>
                                          </p:spTgt>
                                        </p:tgtEl>
                                        <p:attrNameLst>
                                          <p:attrName>ppt_x</p:attrName>
                                        </p:attrNameLst>
                                      </p:cBhvr>
                                      <p:tavLst>
                                        <p:tav tm="0">
                                          <p:val>
                                            <p:strVal val="#ppt_x-#ppt_w/2"/>
                                          </p:val>
                                        </p:tav>
                                        <p:tav tm="100000">
                                          <p:val>
                                            <p:strVal val="#ppt_x"/>
                                          </p:val>
                                        </p:tav>
                                      </p:tavLst>
                                    </p:anim>
                                    <p:anim calcmode="lin" valueType="num">
                                      <p:cBhvr>
                                        <p:cTn id="40" dur="500" fill="hold"/>
                                        <p:tgtEl>
                                          <p:spTgt spid="1185801">
                                            <p:txEl>
                                              <p:pRg st="5" end="5"/>
                                            </p:txEl>
                                          </p:spTgt>
                                        </p:tgtEl>
                                        <p:attrNameLst>
                                          <p:attrName>ppt_y</p:attrName>
                                        </p:attrNameLst>
                                      </p:cBhvr>
                                      <p:tavLst>
                                        <p:tav tm="0">
                                          <p:val>
                                            <p:strVal val="#ppt_y"/>
                                          </p:val>
                                        </p:tav>
                                        <p:tav tm="100000">
                                          <p:val>
                                            <p:strVal val="#ppt_y"/>
                                          </p:val>
                                        </p:tav>
                                      </p:tavLst>
                                    </p:anim>
                                    <p:anim calcmode="lin" valueType="num">
                                      <p:cBhvr>
                                        <p:cTn id="41" dur="500" fill="hold"/>
                                        <p:tgtEl>
                                          <p:spTgt spid="1185801">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1185801">
                                            <p:txEl>
                                              <p:pRg st="5" end="5"/>
                                            </p:txEl>
                                          </p:spTgt>
                                        </p:tgtEl>
                                        <p:attrNameLst>
                                          <p:attrName>ppt_h</p:attrName>
                                        </p:attrNameLst>
                                      </p:cBhvr>
                                      <p:tavLst>
                                        <p:tav tm="0">
                                          <p:val>
                                            <p:strVal val="#ppt_h"/>
                                          </p:val>
                                        </p:tav>
                                        <p:tav tm="100000">
                                          <p:val>
                                            <p:strVal val="#ppt_h"/>
                                          </p:val>
                                        </p:tav>
                                      </p:tavLst>
                                    </p:anim>
                                  </p:childTnLst>
                                </p:cTn>
                              </p:par>
                            </p:childTnLst>
                          </p:cTn>
                        </p:par>
                        <p:par>
                          <p:cTn id="43" fill="hold" nodeType="afterGroup">
                            <p:stCondLst>
                              <p:cond delay="500"/>
                            </p:stCondLst>
                            <p:childTnLst>
                              <p:par>
                                <p:cTn id="44" presetID="1" presetClass="entr" presetSubtype="0" fill="hold" nodeType="afterEffect">
                                  <p:stCondLst>
                                    <p:cond delay="0"/>
                                  </p:stCondLst>
                                  <p:childTnLst>
                                    <p:set>
                                      <p:cBhvr>
                                        <p:cTn id="45" dur="1" fill="hold">
                                          <p:stCondLst>
                                            <p:cond delay="499"/>
                                          </p:stCondLst>
                                        </p:cTn>
                                        <p:tgtEl>
                                          <p:spTgt spid="11858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5801"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775ED749-A960-4F51-B5F7-2C1BAE448652}" type="slidenum">
              <a:rPr lang="en-US" smtClean="0"/>
              <a:pPr/>
              <a:t>52</a:t>
            </a:fld>
            <a:endParaRPr lang="en-US" smtClean="0"/>
          </a:p>
        </p:txBody>
      </p:sp>
      <p:sp>
        <p:nvSpPr>
          <p:cNvPr id="5120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51204" name="Rectangle 2"/>
          <p:cNvSpPr>
            <a:spLocks noGrp="1" noChangeArrowheads="1"/>
          </p:cNvSpPr>
          <p:nvPr>
            <p:ph type="title"/>
          </p:nvPr>
        </p:nvSpPr>
        <p:spPr/>
        <p:txBody>
          <a:bodyPr/>
          <a:lstStyle/>
          <a:p>
            <a:pPr eaLnBrk="1" hangingPunct="1"/>
            <a:r>
              <a:rPr lang="en-US" smtClean="0"/>
              <a:t>Class Selector</a:t>
            </a:r>
          </a:p>
        </p:txBody>
      </p:sp>
      <p:sp>
        <p:nvSpPr>
          <p:cNvPr id="51205" name="Rectangle 3"/>
          <p:cNvSpPr>
            <a:spLocks noGrp="1" noChangeArrowheads="1"/>
          </p:cNvSpPr>
          <p:nvPr>
            <p:ph type="body" idx="1"/>
          </p:nvPr>
        </p:nvSpPr>
        <p:spPr/>
        <p:txBody>
          <a:bodyPr/>
          <a:lstStyle/>
          <a:p>
            <a:pPr eaLnBrk="1" hangingPunct="1"/>
            <a:r>
              <a:rPr lang="en-US" smtClean="0"/>
              <a:t>What we have just defined is a </a:t>
            </a:r>
            <a:r>
              <a:rPr lang="en-US" i="1" smtClean="0">
                <a:solidFill>
                  <a:schemeClr val="accent1"/>
                </a:solidFill>
              </a:rPr>
              <a:t>free-range class rule:</a:t>
            </a:r>
            <a:r>
              <a:rPr lang="en-US" smtClean="0"/>
              <a:t> a style sheet rule that is not limited to a single HTML tag type.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766AC6E1-6417-4CEE-AF63-F310F29018C6}" type="slidenum">
              <a:rPr lang="en-US" smtClean="0"/>
              <a:pPr/>
              <a:t>53</a:t>
            </a:fld>
            <a:endParaRPr lang="en-US" smtClean="0"/>
          </a:p>
        </p:txBody>
      </p:sp>
      <p:sp>
        <p:nvSpPr>
          <p:cNvPr id="5222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52228" name="Rectangle 2"/>
          <p:cNvSpPr>
            <a:spLocks noGrp="1" noChangeArrowheads="1"/>
          </p:cNvSpPr>
          <p:nvPr>
            <p:ph type="title"/>
          </p:nvPr>
        </p:nvSpPr>
        <p:spPr/>
        <p:txBody>
          <a:bodyPr/>
          <a:lstStyle/>
          <a:p>
            <a:pPr eaLnBrk="1" hangingPunct="1"/>
            <a:r>
              <a:rPr lang="en-US" smtClean="0"/>
              <a:t>Contextual Selector</a:t>
            </a:r>
          </a:p>
        </p:txBody>
      </p:sp>
      <p:sp>
        <p:nvSpPr>
          <p:cNvPr id="52229" name="Rectangle 3"/>
          <p:cNvSpPr>
            <a:spLocks noGrp="1" noChangeArrowheads="1"/>
          </p:cNvSpPr>
          <p:nvPr>
            <p:ph type="body" idx="1"/>
          </p:nvPr>
        </p:nvSpPr>
        <p:spPr/>
        <p:txBody>
          <a:bodyPr/>
          <a:lstStyle/>
          <a:p>
            <a:pPr eaLnBrk="1" hangingPunct="1">
              <a:lnSpc>
                <a:spcPct val="90000"/>
              </a:lnSpc>
              <a:tabLst>
                <a:tab pos="1193800" algn="l"/>
              </a:tabLst>
            </a:pPr>
            <a:r>
              <a:rPr lang="en-US" smtClean="0"/>
              <a:t>Class selectors allow specification of a two-level hierarchy: named class within specified tag.</a:t>
            </a:r>
          </a:p>
          <a:p>
            <a:pPr eaLnBrk="1" hangingPunct="1">
              <a:lnSpc>
                <a:spcPct val="90000"/>
              </a:lnSpc>
              <a:tabLst>
                <a:tab pos="1193800" algn="l"/>
              </a:tabLst>
            </a:pPr>
            <a:r>
              <a:rPr lang="en-US" smtClean="0"/>
              <a:t>But what if we want to specify more finely? </a:t>
            </a:r>
          </a:p>
          <a:p>
            <a:pPr lvl="1" eaLnBrk="1" hangingPunct="1">
              <a:lnSpc>
                <a:spcPct val="90000"/>
              </a:lnSpc>
              <a:tabLst>
                <a:tab pos="1193800" algn="l"/>
              </a:tabLst>
            </a:pPr>
            <a:r>
              <a:rPr lang="en-US" smtClean="0"/>
              <a:t>I.e., emphasized text within indented text (</a:t>
            </a:r>
            <a:r>
              <a:rPr lang="en-US" smtClean="0">
                <a:solidFill>
                  <a:srgbClr val="99FF99"/>
                </a:solidFill>
              </a:rPr>
              <a:t>indentPar</a:t>
            </a:r>
            <a:r>
              <a:rPr lang="en-US" smtClean="0"/>
              <a:t>) within </a:t>
            </a:r>
            <a:r>
              <a:rPr lang="en-US" smtClean="0">
                <a:solidFill>
                  <a:srgbClr val="99FF99"/>
                </a:solidFill>
              </a:rPr>
              <a:t>&lt;p&gt;</a:t>
            </a:r>
            <a:r>
              <a:rPr lang="en-US" smtClean="0"/>
              <a:t>?</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30195EA8-4E23-4258-8BB3-623B94438178}" type="slidenum">
              <a:rPr lang="en-US" smtClean="0"/>
              <a:pPr/>
              <a:t>54</a:t>
            </a:fld>
            <a:endParaRPr lang="en-US" smtClean="0"/>
          </a:p>
        </p:txBody>
      </p:sp>
      <p:sp>
        <p:nvSpPr>
          <p:cNvPr id="5325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53252" name="Rectangle 1026"/>
          <p:cNvSpPr>
            <a:spLocks noGrp="1" noChangeArrowheads="1"/>
          </p:cNvSpPr>
          <p:nvPr>
            <p:ph type="title"/>
          </p:nvPr>
        </p:nvSpPr>
        <p:spPr/>
        <p:txBody>
          <a:bodyPr/>
          <a:lstStyle/>
          <a:p>
            <a:pPr eaLnBrk="1" hangingPunct="1"/>
            <a:r>
              <a:rPr lang="en-US" smtClean="0"/>
              <a:t>Contextual Selector</a:t>
            </a:r>
          </a:p>
        </p:txBody>
      </p:sp>
      <p:sp>
        <p:nvSpPr>
          <p:cNvPr id="1283075" name="Rectangle 1027"/>
          <p:cNvSpPr>
            <a:spLocks noGrp="1" noChangeArrowheads="1"/>
          </p:cNvSpPr>
          <p:nvPr>
            <p:ph type="body" idx="1"/>
          </p:nvPr>
        </p:nvSpPr>
        <p:spPr/>
        <p:txBody>
          <a:bodyPr/>
          <a:lstStyle/>
          <a:p>
            <a:pPr eaLnBrk="1" hangingPunct="1">
              <a:lnSpc>
                <a:spcPct val="90000"/>
              </a:lnSpc>
              <a:tabLst>
                <a:tab pos="1193800" algn="l"/>
              </a:tabLst>
            </a:pPr>
            <a:r>
              <a:rPr lang="en-US" i="1" smtClean="0">
                <a:solidFill>
                  <a:schemeClr val="accent1"/>
                </a:solidFill>
              </a:rPr>
              <a:t>Contextual selector:</a:t>
            </a:r>
            <a:r>
              <a:rPr lang="en-US" smtClean="0"/>
              <a:t> assigns a style to an element contained within a hierarchy of other HTML elements.</a:t>
            </a:r>
          </a:p>
          <a:p>
            <a:pPr eaLnBrk="1" hangingPunct="1">
              <a:lnSpc>
                <a:spcPct val="90000"/>
              </a:lnSpc>
              <a:tabLst>
                <a:tab pos="1193800" algn="l"/>
              </a:tabLst>
            </a:pPr>
            <a:endParaRPr lang="en-US" smtClean="0"/>
          </a:p>
          <a:p>
            <a:pPr lvl="1" eaLnBrk="1" hangingPunct="1">
              <a:lnSpc>
                <a:spcPct val="90000"/>
              </a:lnSpc>
              <a:buFontTx/>
              <a:buNone/>
              <a:tabLst>
                <a:tab pos="1193800" algn="l"/>
              </a:tabLst>
            </a:pPr>
            <a:r>
              <a:rPr lang="en-US" smtClean="0">
                <a:solidFill>
                  <a:srgbClr val="99FF99"/>
                </a:solidFill>
              </a:rPr>
              <a:t>		p.indent  </a:t>
            </a:r>
            <a:r>
              <a:rPr lang="en-US" smtClean="0">
                <a:solidFill>
                  <a:srgbClr val="33CC33"/>
                </a:solidFill>
              </a:rPr>
              <a:t>em</a:t>
            </a:r>
            <a:r>
              <a:rPr lang="en-US" smtClean="0">
                <a:solidFill>
                  <a:srgbClr val="99FF99"/>
                </a:solidFill>
              </a:rPr>
              <a:t>  {color:red}</a:t>
            </a:r>
          </a:p>
          <a:p>
            <a:pPr lvl="1" eaLnBrk="1" hangingPunct="1">
              <a:lnSpc>
                <a:spcPct val="90000"/>
              </a:lnSpc>
              <a:buFontTx/>
              <a:buNone/>
              <a:tabLst>
                <a:tab pos="1193800" algn="l"/>
              </a:tabLst>
            </a:pPr>
            <a:endParaRPr lang="en-US" smtClean="0">
              <a:solidFill>
                <a:srgbClr val="99FF99"/>
              </a:solidFill>
            </a:endParaRPr>
          </a:p>
          <a:p>
            <a:pPr lvl="1" eaLnBrk="1" hangingPunct="1">
              <a:lnSpc>
                <a:spcPct val="90000"/>
              </a:lnSpc>
              <a:tabLst>
                <a:tab pos="1193800" algn="l"/>
              </a:tabLst>
            </a:pPr>
            <a:r>
              <a:rPr lang="en-US" smtClean="0"/>
              <a:t>This states that whenever emphasized text (</a:t>
            </a:r>
            <a:r>
              <a:rPr lang="en-US" smtClean="0">
                <a:solidFill>
                  <a:srgbClr val="99FF99"/>
                </a:solidFill>
              </a:rPr>
              <a:t>em</a:t>
            </a:r>
            <a:r>
              <a:rPr lang="en-US" smtClean="0"/>
              <a:t>) is encountered… within an indented area (</a:t>
            </a:r>
            <a:r>
              <a:rPr lang="en-US" smtClean="0">
                <a:solidFill>
                  <a:srgbClr val="99FF99"/>
                </a:solidFill>
              </a:rPr>
              <a:t>.indent</a:t>
            </a:r>
            <a:r>
              <a:rPr lang="en-US" smtClean="0"/>
              <a:t>)… within a paragraph tag (</a:t>
            </a:r>
            <a:r>
              <a:rPr lang="en-US" smtClean="0">
                <a:solidFill>
                  <a:srgbClr val="99FF99"/>
                </a:solidFill>
              </a:rPr>
              <a:t>p</a:t>
            </a:r>
            <a:r>
              <a:rPr lang="en-US" smtClean="0"/>
              <a:t>)…, the emphasized text will be red.</a:t>
            </a:r>
          </a:p>
        </p:txBody>
      </p:sp>
      <p:sp>
        <p:nvSpPr>
          <p:cNvPr id="1283076" name="Line 1028"/>
          <p:cNvSpPr>
            <a:spLocks noChangeShapeType="1"/>
          </p:cNvSpPr>
          <p:nvPr/>
        </p:nvSpPr>
        <p:spPr bwMode="auto">
          <a:xfrm flipV="1">
            <a:off x="1752600" y="4191000"/>
            <a:ext cx="304800" cy="16002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1283077" name="Line 1029"/>
          <p:cNvSpPr>
            <a:spLocks noChangeShapeType="1"/>
          </p:cNvSpPr>
          <p:nvPr/>
        </p:nvSpPr>
        <p:spPr bwMode="auto">
          <a:xfrm flipH="1" flipV="1">
            <a:off x="2743200" y="4191000"/>
            <a:ext cx="609600" cy="12954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1283078" name="Line 1030"/>
          <p:cNvSpPr>
            <a:spLocks noChangeShapeType="1"/>
          </p:cNvSpPr>
          <p:nvPr/>
        </p:nvSpPr>
        <p:spPr bwMode="auto">
          <a:xfrm flipV="1">
            <a:off x="1752600" y="4191000"/>
            <a:ext cx="1905000" cy="10668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283075">
                                            <p:txEl>
                                              <p:pRg st="0" end="0"/>
                                            </p:txEl>
                                          </p:spTgt>
                                        </p:tgtEl>
                                        <p:attrNameLst>
                                          <p:attrName>style.visibility</p:attrName>
                                        </p:attrNameLst>
                                      </p:cBhvr>
                                      <p:to>
                                        <p:strVal val="visible"/>
                                      </p:to>
                                    </p:set>
                                    <p:anim calcmode="lin" valueType="num">
                                      <p:cBhvr>
                                        <p:cTn id="7" dur="500" fill="hold"/>
                                        <p:tgtEl>
                                          <p:spTgt spid="1283075">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28307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283075">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28307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283075">
                                            <p:txEl>
                                              <p:pRg st="2" end="2"/>
                                            </p:txEl>
                                          </p:spTgt>
                                        </p:tgtEl>
                                        <p:attrNameLst>
                                          <p:attrName>style.visibility</p:attrName>
                                        </p:attrNameLst>
                                      </p:cBhvr>
                                      <p:to>
                                        <p:strVal val="visible"/>
                                      </p:to>
                                    </p:set>
                                    <p:anim calcmode="lin" valueType="num">
                                      <p:cBhvr>
                                        <p:cTn id="15" dur="500" fill="hold"/>
                                        <p:tgtEl>
                                          <p:spTgt spid="1283075">
                                            <p:txEl>
                                              <p:pRg st="2" end="2"/>
                                            </p:txEl>
                                          </p:spTgt>
                                        </p:tgtEl>
                                        <p:attrNameLst>
                                          <p:attrName>ppt_x</p:attrName>
                                        </p:attrNameLst>
                                      </p:cBhvr>
                                      <p:tavLst>
                                        <p:tav tm="0">
                                          <p:val>
                                            <p:strVal val="#ppt_x-#ppt_w/2"/>
                                          </p:val>
                                        </p:tav>
                                        <p:tav tm="100000">
                                          <p:val>
                                            <p:strVal val="#ppt_x"/>
                                          </p:val>
                                        </p:tav>
                                      </p:tavLst>
                                    </p:anim>
                                    <p:anim calcmode="lin" valueType="num">
                                      <p:cBhvr>
                                        <p:cTn id="16" dur="500" fill="hold"/>
                                        <p:tgtEl>
                                          <p:spTgt spid="1283075">
                                            <p:txEl>
                                              <p:pRg st="2" end="2"/>
                                            </p:txEl>
                                          </p:spTgt>
                                        </p:tgtEl>
                                        <p:attrNameLst>
                                          <p:attrName>ppt_y</p:attrName>
                                        </p:attrNameLst>
                                      </p:cBhvr>
                                      <p:tavLst>
                                        <p:tav tm="0">
                                          <p:val>
                                            <p:strVal val="#ppt_y"/>
                                          </p:val>
                                        </p:tav>
                                        <p:tav tm="100000">
                                          <p:val>
                                            <p:strVal val="#ppt_y"/>
                                          </p:val>
                                        </p:tav>
                                      </p:tavLst>
                                    </p:anim>
                                    <p:anim calcmode="lin" valueType="num">
                                      <p:cBhvr>
                                        <p:cTn id="17" dur="500" fill="hold"/>
                                        <p:tgtEl>
                                          <p:spTgt spid="1283075">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128307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283075">
                                            <p:txEl>
                                              <p:pRg st="4" end="4"/>
                                            </p:txEl>
                                          </p:spTgt>
                                        </p:tgtEl>
                                        <p:attrNameLst>
                                          <p:attrName>style.visibility</p:attrName>
                                        </p:attrNameLst>
                                      </p:cBhvr>
                                      <p:to>
                                        <p:strVal val="visible"/>
                                      </p:to>
                                    </p:set>
                                    <p:anim calcmode="lin" valueType="num">
                                      <p:cBhvr>
                                        <p:cTn id="23" dur="500" fill="hold"/>
                                        <p:tgtEl>
                                          <p:spTgt spid="1283075">
                                            <p:txEl>
                                              <p:pRg st="4" end="4"/>
                                            </p:txEl>
                                          </p:spTgt>
                                        </p:tgtEl>
                                        <p:attrNameLst>
                                          <p:attrName>ppt_x</p:attrName>
                                        </p:attrNameLst>
                                      </p:cBhvr>
                                      <p:tavLst>
                                        <p:tav tm="0">
                                          <p:val>
                                            <p:strVal val="#ppt_x-#ppt_w/2"/>
                                          </p:val>
                                        </p:tav>
                                        <p:tav tm="100000">
                                          <p:val>
                                            <p:strVal val="#ppt_x"/>
                                          </p:val>
                                        </p:tav>
                                      </p:tavLst>
                                    </p:anim>
                                    <p:anim calcmode="lin" valueType="num">
                                      <p:cBhvr>
                                        <p:cTn id="24" dur="500" fill="hold"/>
                                        <p:tgtEl>
                                          <p:spTgt spid="1283075">
                                            <p:txEl>
                                              <p:pRg st="4" end="4"/>
                                            </p:txEl>
                                          </p:spTgt>
                                        </p:tgtEl>
                                        <p:attrNameLst>
                                          <p:attrName>ppt_y</p:attrName>
                                        </p:attrNameLst>
                                      </p:cBhvr>
                                      <p:tavLst>
                                        <p:tav tm="0">
                                          <p:val>
                                            <p:strVal val="#ppt_y"/>
                                          </p:val>
                                        </p:tav>
                                        <p:tav tm="100000">
                                          <p:val>
                                            <p:strVal val="#ppt_y"/>
                                          </p:val>
                                        </p:tav>
                                      </p:tavLst>
                                    </p:anim>
                                    <p:anim calcmode="lin" valueType="num">
                                      <p:cBhvr>
                                        <p:cTn id="25" dur="500" fill="hold"/>
                                        <p:tgtEl>
                                          <p:spTgt spid="1283075">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1283075">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4" fill="hold" grpId="0" nodeType="clickEffect">
                                  <p:stCondLst>
                                    <p:cond delay="0"/>
                                  </p:stCondLst>
                                  <p:childTnLst>
                                    <p:set>
                                      <p:cBhvr>
                                        <p:cTn id="30" dur="1" fill="hold">
                                          <p:stCondLst>
                                            <p:cond delay="0"/>
                                          </p:stCondLst>
                                        </p:cTn>
                                        <p:tgtEl>
                                          <p:spTgt spid="1283078"/>
                                        </p:tgtEl>
                                        <p:attrNameLst>
                                          <p:attrName>style.visibility</p:attrName>
                                        </p:attrNameLst>
                                      </p:cBhvr>
                                      <p:to>
                                        <p:strVal val="visible"/>
                                      </p:to>
                                    </p:set>
                                    <p:anim calcmode="lin" valueType="num">
                                      <p:cBhvr>
                                        <p:cTn id="31" dur="500" fill="hold"/>
                                        <p:tgtEl>
                                          <p:spTgt spid="1283078"/>
                                        </p:tgtEl>
                                        <p:attrNameLst>
                                          <p:attrName>ppt_x</p:attrName>
                                        </p:attrNameLst>
                                      </p:cBhvr>
                                      <p:tavLst>
                                        <p:tav tm="0">
                                          <p:val>
                                            <p:strVal val="#ppt_x"/>
                                          </p:val>
                                        </p:tav>
                                        <p:tav tm="100000">
                                          <p:val>
                                            <p:strVal val="#ppt_x"/>
                                          </p:val>
                                        </p:tav>
                                      </p:tavLst>
                                    </p:anim>
                                    <p:anim calcmode="lin" valueType="num">
                                      <p:cBhvr>
                                        <p:cTn id="32" dur="500" fill="hold"/>
                                        <p:tgtEl>
                                          <p:spTgt spid="1283078"/>
                                        </p:tgtEl>
                                        <p:attrNameLst>
                                          <p:attrName>ppt_y</p:attrName>
                                        </p:attrNameLst>
                                      </p:cBhvr>
                                      <p:tavLst>
                                        <p:tav tm="0">
                                          <p:val>
                                            <p:strVal val="#ppt_y+#ppt_h/2"/>
                                          </p:val>
                                        </p:tav>
                                        <p:tav tm="100000">
                                          <p:val>
                                            <p:strVal val="#ppt_y"/>
                                          </p:val>
                                        </p:tav>
                                      </p:tavLst>
                                    </p:anim>
                                    <p:anim calcmode="lin" valueType="num">
                                      <p:cBhvr>
                                        <p:cTn id="33" dur="500" fill="hold"/>
                                        <p:tgtEl>
                                          <p:spTgt spid="1283078"/>
                                        </p:tgtEl>
                                        <p:attrNameLst>
                                          <p:attrName>ppt_w</p:attrName>
                                        </p:attrNameLst>
                                      </p:cBhvr>
                                      <p:tavLst>
                                        <p:tav tm="0">
                                          <p:val>
                                            <p:strVal val="#ppt_w"/>
                                          </p:val>
                                        </p:tav>
                                        <p:tav tm="100000">
                                          <p:val>
                                            <p:strVal val="#ppt_w"/>
                                          </p:val>
                                        </p:tav>
                                      </p:tavLst>
                                    </p:anim>
                                    <p:anim calcmode="lin" valueType="num">
                                      <p:cBhvr>
                                        <p:cTn id="34" dur="500" fill="hold"/>
                                        <p:tgtEl>
                                          <p:spTgt spid="1283078"/>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283078"/>
                                        </p:tgtEl>
                                        <p:attrNameLst>
                                          <p:attrName>style.visibility</p:attrName>
                                        </p:attrNameLst>
                                      </p:cBhvr>
                                      <p:to>
                                        <p:strVal val="hidden"/>
                                      </p:to>
                                    </p:set>
                                  </p:sub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4" fill="hold" grpId="0" nodeType="clickEffect">
                                  <p:stCondLst>
                                    <p:cond delay="0"/>
                                  </p:stCondLst>
                                  <p:childTnLst>
                                    <p:set>
                                      <p:cBhvr>
                                        <p:cTn id="38" dur="1" fill="hold">
                                          <p:stCondLst>
                                            <p:cond delay="0"/>
                                          </p:stCondLst>
                                        </p:cTn>
                                        <p:tgtEl>
                                          <p:spTgt spid="1283077"/>
                                        </p:tgtEl>
                                        <p:attrNameLst>
                                          <p:attrName>style.visibility</p:attrName>
                                        </p:attrNameLst>
                                      </p:cBhvr>
                                      <p:to>
                                        <p:strVal val="visible"/>
                                      </p:to>
                                    </p:set>
                                    <p:anim calcmode="lin" valueType="num">
                                      <p:cBhvr>
                                        <p:cTn id="39" dur="500" fill="hold"/>
                                        <p:tgtEl>
                                          <p:spTgt spid="1283077"/>
                                        </p:tgtEl>
                                        <p:attrNameLst>
                                          <p:attrName>ppt_x</p:attrName>
                                        </p:attrNameLst>
                                      </p:cBhvr>
                                      <p:tavLst>
                                        <p:tav tm="0">
                                          <p:val>
                                            <p:strVal val="#ppt_x"/>
                                          </p:val>
                                        </p:tav>
                                        <p:tav tm="100000">
                                          <p:val>
                                            <p:strVal val="#ppt_x"/>
                                          </p:val>
                                        </p:tav>
                                      </p:tavLst>
                                    </p:anim>
                                    <p:anim calcmode="lin" valueType="num">
                                      <p:cBhvr>
                                        <p:cTn id="40" dur="500" fill="hold"/>
                                        <p:tgtEl>
                                          <p:spTgt spid="1283077"/>
                                        </p:tgtEl>
                                        <p:attrNameLst>
                                          <p:attrName>ppt_y</p:attrName>
                                        </p:attrNameLst>
                                      </p:cBhvr>
                                      <p:tavLst>
                                        <p:tav tm="0">
                                          <p:val>
                                            <p:strVal val="#ppt_y+#ppt_h/2"/>
                                          </p:val>
                                        </p:tav>
                                        <p:tav tm="100000">
                                          <p:val>
                                            <p:strVal val="#ppt_y"/>
                                          </p:val>
                                        </p:tav>
                                      </p:tavLst>
                                    </p:anim>
                                    <p:anim calcmode="lin" valueType="num">
                                      <p:cBhvr>
                                        <p:cTn id="41" dur="500" fill="hold"/>
                                        <p:tgtEl>
                                          <p:spTgt spid="1283077"/>
                                        </p:tgtEl>
                                        <p:attrNameLst>
                                          <p:attrName>ppt_w</p:attrName>
                                        </p:attrNameLst>
                                      </p:cBhvr>
                                      <p:tavLst>
                                        <p:tav tm="0">
                                          <p:val>
                                            <p:strVal val="#ppt_w"/>
                                          </p:val>
                                        </p:tav>
                                        <p:tav tm="100000">
                                          <p:val>
                                            <p:strVal val="#ppt_w"/>
                                          </p:val>
                                        </p:tav>
                                      </p:tavLst>
                                    </p:anim>
                                    <p:anim calcmode="lin" valueType="num">
                                      <p:cBhvr>
                                        <p:cTn id="42" dur="500" fill="hold"/>
                                        <p:tgtEl>
                                          <p:spTgt spid="1283077"/>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283077"/>
                                        </p:tgtEl>
                                        <p:attrNameLst>
                                          <p:attrName>style.visibility</p:attrName>
                                        </p:attrNameLst>
                                      </p:cBhvr>
                                      <p:to>
                                        <p:strVal val="hidden"/>
                                      </p:to>
                                    </p:set>
                                  </p:subTnLst>
                                </p:cTn>
                              </p:par>
                            </p:childTnLst>
                          </p:cTn>
                        </p:par>
                      </p:childTnLst>
                    </p:cTn>
                  </p:par>
                  <p:par>
                    <p:cTn id="43" fill="hold" nodeType="clickPar">
                      <p:stCondLst>
                        <p:cond delay="indefinite"/>
                      </p:stCondLst>
                      <p:childTnLst>
                        <p:par>
                          <p:cTn id="44" fill="hold" nodeType="withGroup">
                            <p:stCondLst>
                              <p:cond delay="0"/>
                            </p:stCondLst>
                            <p:childTnLst>
                              <p:par>
                                <p:cTn id="45" presetID="17" presetClass="entr" presetSubtype="4" fill="hold" grpId="0" nodeType="clickEffect">
                                  <p:stCondLst>
                                    <p:cond delay="0"/>
                                  </p:stCondLst>
                                  <p:childTnLst>
                                    <p:set>
                                      <p:cBhvr>
                                        <p:cTn id="46" dur="1" fill="hold">
                                          <p:stCondLst>
                                            <p:cond delay="0"/>
                                          </p:stCondLst>
                                        </p:cTn>
                                        <p:tgtEl>
                                          <p:spTgt spid="1283076"/>
                                        </p:tgtEl>
                                        <p:attrNameLst>
                                          <p:attrName>style.visibility</p:attrName>
                                        </p:attrNameLst>
                                      </p:cBhvr>
                                      <p:to>
                                        <p:strVal val="visible"/>
                                      </p:to>
                                    </p:set>
                                    <p:anim calcmode="lin" valueType="num">
                                      <p:cBhvr>
                                        <p:cTn id="47" dur="500" fill="hold"/>
                                        <p:tgtEl>
                                          <p:spTgt spid="1283076"/>
                                        </p:tgtEl>
                                        <p:attrNameLst>
                                          <p:attrName>ppt_x</p:attrName>
                                        </p:attrNameLst>
                                      </p:cBhvr>
                                      <p:tavLst>
                                        <p:tav tm="0">
                                          <p:val>
                                            <p:strVal val="#ppt_x"/>
                                          </p:val>
                                        </p:tav>
                                        <p:tav tm="100000">
                                          <p:val>
                                            <p:strVal val="#ppt_x"/>
                                          </p:val>
                                        </p:tav>
                                      </p:tavLst>
                                    </p:anim>
                                    <p:anim calcmode="lin" valueType="num">
                                      <p:cBhvr>
                                        <p:cTn id="48" dur="500" fill="hold"/>
                                        <p:tgtEl>
                                          <p:spTgt spid="1283076"/>
                                        </p:tgtEl>
                                        <p:attrNameLst>
                                          <p:attrName>ppt_y</p:attrName>
                                        </p:attrNameLst>
                                      </p:cBhvr>
                                      <p:tavLst>
                                        <p:tav tm="0">
                                          <p:val>
                                            <p:strVal val="#ppt_y+#ppt_h/2"/>
                                          </p:val>
                                        </p:tav>
                                        <p:tav tm="100000">
                                          <p:val>
                                            <p:strVal val="#ppt_y"/>
                                          </p:val>
                                        </p:tav>
                                      </p:tavLst>
                                    </p:anim>
                                    <p:anim calcmode="lin" valueType="num">
                                      <p:cBhvr>
                                        <p:cTn id="49" dur="500" fill="hold"/>
                                        <p:tgtEl>
                                          <p:spTgt spid="1283076"/>
                                        </p:tgtEl>
                                        <p:attrNameLst>
                                          <p:attrName>ppt_w</p:attrName>
                                        </p:attrNameLst>
                                      </p:cBhvr>
                                      <p:tavLst>
                                        <p:tav tm="0">
                                          <p:val>
                                            <p:strVal val="#ppt_w"/>
                                          </p:val>
                                        </p:tav>
                                        <p:tav tm="100000">
                                          <p:val>
                                            <p:strVal val="#ppt_w"/>
                                          </p:val>
                                        </p:tav>
                                      </p:tavLst>
                                    </p:anim>
                                    <p:anim calcmode="lin" valueType="num">
                                      <p:cBhvr>
                                        <p:cTn id="50" dur="500" fill="hold"/>
                                        <p:tgtEl>
                                          <p:spTgt spid="1283076"/>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283076"/>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3075" grpId="0" build="p" bldLvl="2" autoUpdateAnimBg="0"/>
      <p:bldP spid="1283076" grpId="0" animBg="1"/>
      <p:bldP spid="1283077" grpId="0" animBg="1"/>
      <p:bldP spid="1283078"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5C9EA98A-0B9C-4FCA-9686-61B1D97BDC35}" type="slidenum">
              <a:rPr lang="en-US" smtClean="0"/>
              <a:pPr/>
              <a:t>55</a:t>
            </a:fld>
            <a:endParaRPr lang="en-US" smtClean="0"/>
          </a:p>
        </p:txBody>
      </p:sp>
      <p:sp>
        <p:nvSpPr>
          <p:cNvPr id="5427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54276" name="Rectangle 2"/>
          <p:cNvSpPr>
            <a:spLocks noGrp="1" noChangeArrowheads="1"/>
          </p:cNvSpPr>
          <p:nvPr>
            <p:ph type="title"/>
          </p:nvPr>
        </p:nvSpPr>
        <p:spPr/>
        <p:txBody>
          <a:bodyPr/>
          <a:lstStyle/>
          <a:p>
            <a:pPr eaLnBrk="1" hangingPunct="1"/>
            <a:r>
              <a:rPr lang="en-US" smtClean="0"/>
              <a:t>Contextual Selector</a:t>
            </a:r>
          </a:p>
        </p:txBody>
      </p:sp>
      <p:sp>
        <p:nvSpPr>
          <p:cNvPr id="54277" name="Rectangle 3"/>
          <p:cNvSpPr>
            <a:spLocks noGrp="1" noChangeArrowheads="1"/>
          </p:cNvSpPr>
          <p:nvPr>
            <p:ph type="body" idx="1"/>
          </p:nvPr>
        </p:nvSpPr>
        <p:spPr/>
        <p:txBody>
          <a:bodyPr/>
          <a:lstStyle/>
          <a:p>
            <a:pPr lvl="1" eaLnBrk="1" hangingPunct="1"/>
            <a:r>
              <a:rPr lang="en-US" dirty="0" smtClean="0"/>
              <a:t>Emphasized text outside of paragraph tags named as </a:t>
            </a:r>
            <a:r>
              <a:rPr lang="en-US" dirty="0" smtClean="0">
                <a:solidFill>
                  <a:srgbClr val="99FF99"/>
                </a:solidFill>
              </a:rPr>
              <a:t>indent</a:t>
            </a:r>
            <a:r>
              <a:rPr lang="en-US" dirty="0" smtClean="0"/>
              <a:t> are not affected.</a:t>
            </a:r>
          </a:p>
          <a:p>
            <a:pPr lvl="1" eaLnBrk="1" hangingPunct="1"/>
            <a:r>
              <a:rPr lang="en-US" dirty="0" smtClean="0"/>
              <a:t>Be careful about making these contextual selectors too complicated, and be aware that the order in which you specify them is important. </a:t>
            </a:r>
          </a:p>
          <a:p>
            <a:pPr lvl="2" eaLnBrk="1" hangingPunct="1"/>
            <a:r>
              <a:rPr lang="en-US" dirty="0" smtClean="0"/>
              <a:t>If the contextual selector isn't working, break it up into individual class selectors.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2ECBD04F-1975-4F77-8806-0D3EAA5DAC97}" type="slidenum">
              <a:rPr lang="en-US" smtClean="0"/>
              <a:pPr/>
              <a:t>56</a:t>
            </a:fld>
            <a:endParaRPr lang="en-US" smtClean="0"/>
          </a:p>
        </p:txBody>
      </p:sp>
      <p:sp>
        <p:nvSpPr>
          <p:cNvPr id="5529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55300" name="Rectangle 2"/>
          <p:cNvSpPr>
            <a:spLocks noGrp="1" noChangeArrowheads="1"/>
          </p:cNvSpPr>
          <p:nvPr>
            <p:ph type="title"/>
          </p:nvPr>
        </p:nvSpPr>
        <p:spPr/>
        <p:txBody>
          <a:bodyPr/>
          <a:lstStyle/>
          <a:p>
            <a:pPr eaLnBrk="1" hangingPunct="1"/>
            <a:r>
              <a:rPr lang="en-US" smtClean="0"/>
              <a:t>ID Selector</a:t>
            </a:r>
          </a:p>
        </p:txBody>
      </p:sp>
      <p:sp>
        <p:nvSpPr>
          <p:cNvPr id="55301" name="Rectangle 3"/>
          <p:cNvSpPr>
            <a:spLocks noGrp="1" noChangeArrowheads="1"/>
          </p:cNvSpPr>
          <p:nvPr>
            <p:ph type="body" idx="1"/>
          </p:nvPr>
        </p:nvSpPr>
        <p:spPr/>
        <p:txBody>
          <a:bodyPr/>
          <a:lstStyle/>
          <a:p>
            <a:pPr eaLnBrk="1" hangingPunct="1">
              <a:lnSpc>
                <a:spcPct val="90000"/>
              </a:lnSpc>
            </a:pPr>
            <a:r>
              <a:rPr lang="en-US" i="1" smtClean="0">
                <a:solidFill>
                  <a:schemeClr val="accent1"/>
                </a:solidFill>
              </a:rPr>
              <a:t>ID Selector:</a:t>
            </a:r>
            <a:r>
              <a:rPr lang="en-US" smtClean="0"/>
              <a:t> a way to make sure that a style applies to only a </a:t>
            </a:r>
            <a:r>
              <a:rPr lang="en-US" i="1" smtClean="0"/>
              <a:t>single</a:t>
            </a:r>
            <a:r>
              <a:rPr lang="en-US" smtClean="0"/>
              <a:t> tag in an entire document .</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FAE9C710-3EAD-45A2-B5A7-726D782A6DE9}" type="slidenum">
              <a:rPr lang="en-US" smtClean="0"/>
              <a:pPr/>
              <a:t>57</a:t>
            </a:fld>
            <a:endParaRPr lang="en-US" smtClean="0"/>
          </a:p>
        </p:txBody>
      </p:sp>
      <p:sp>
        <p:nvSpPr>
          <p:cNvPr id="5632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56324" name="Rectangle 2"/>
          <p:cNvSpPr>
            <a:spLocks noGrp="1" noChangeArrowheads="1"/>
          </p:cNvSpPr>
          <p:nvPr>
            <p:ph type="title"/>
          </p:nvPr>
        </p:nvSpPr>
        <p:spPr/>
        <p:txBody>
          <a:bodyPr/>
          <a:lstStyle/>
          <a:p>
            <a:pPr eaLnBrk="1" hangingPunct="1"/>
            <a:r>
              <a:rPr lang="en-US" smtClean="0"/>
              <a:t>ID Selector</a:t>
            </a:r>
          </a:p>
        </p:txBody>
      </p:sp>
      <p:sp>
        <p:nvSpPr>
          <p:cNvPr id="56325" name="Rectangle 3"/>
          <p:cNvSpPr>
            <a:spLocks noGrp="1" noChangeArrowheads="1"/>
          </p:cNvSpPr>
          <p:nvPr>
            <p:ph type="body" idx="1"/>
          </p:nvPr>
        </p:nvSpPr>
        <p:spPr/>
        <p:txBody>
          <a:bodyPr/>
          <a:lstStyle/>
          <a:p>
            <a:pPr eaLnBrk="1" hangingPunct="1"/>
            <a:r>
              <a:rPr lang="en-US" smtClean="0"/>
              <a:t>In the style rule, again create a selector name, but preface it with </a:t>
            </a:r>
            <a:r>
              <a:rPr lang="en-US" smtClean="0">
                <a:solidFill>
                  <a:srgbClr val="99FF99"/>
                </a:solidFill>
              </a:rPr>
              <a:t>#</a:t>
            </a:r>
            <a:r>
              <a:rPr lang="en-US" smtClean="0"/>
              <a:t> instead of a period:</a:t>
            </a:r>
          </a:p>
          <a:p>
            <a:pPr lvl="1" eaLnBrk="1" hangingPunct="1">
              <a:buFontTx/>
              <a:buNone/>
            </a:pPr>
            <a:r>
              <a:rPr lang="en-US" smtClean="0"/>
              <a:t>	</a:t>
            </a:r>
            <a:r>
              <a:rPr lang="en-US" smtClean="0">
                <a:solidFill>
                  <a:srgbClr val="00FF00"/>
                </a:solidFill>
              </a:rPr>
              <a:t>#</a:t>
            </a:r>
            <a:r>
              <a:rPr lang="en-US" smtClean="0">
                <a:solidFill>
                  <a:srgbClr val="99FF99"/>
                </a:solidFill>
              </a:rPr>
              <a:t>myChosenName   {margin-left:5em;}</a:t>
            </a:r>
          </a:p>
          <a:p>
            <a:pPr eaLnBrk="1" hangingPunct="1"/>
            <a:r>
              <a:rPr lang="en-US" smtClean="0"/>
              <a:t>In the HTML tag, use the attribute </a:t>
            </a:r>
            <a:r>
              <a:rPr lang="en-US" smtClean="0">
                <a:solidFill>
                  <a:srgbClr val="00FF00"/>
                </a:solidFill>
              </a:rPr>
              <a:t>id</a:t>
            </a:r>
            <a:r>
              <a:rPr lang="en-US" smtClean="0">
                <a:solidFill>
                  <a:srgbClr val="99FF99"/>
                </a:solidFill>
              </a:rPr>
              <a:t> = “myChosenName”</a:t>
            </a:r>
          </a:p>
          <a:p>
            <a:pPr eaLnBrk="1" hangingPunct="1">
              <a:buFontTx/>
              <a:buNone/>
            </a:pPr>
            <a:r>
              <a:rPr lang="en-US" smtClean="0"/>
              <a:t>		</a:t>
            </a:r>
            <a:r>
              <a:rPr lang="en-US" smtClean="0">
                <a:solidFill>
                  <a:srgbClr val="99FF99"/>
                </a:solidFill>
              </a:rPr>
              <a:t>&lt;p   </a:t>
            </a:r>
            <a:r>
              <a:rPr lang="en-US" smtClean="0">
                <a:solidFill>
                  <a:srgbClr val="00FF00"/>
                </a:solidFill>
              </a:rPr>
              <a:t>id = “myChosenName”&gt;;</a:t>
            </a:r>
          </a:p>
          <a:p>
            <a:pPr lvl="2" eaLnBrk="1" hangingPunct="1">
              <a:lnSpc>
                <a:spcPct val="90000"/>
              </a:lnSpc>
              <a:buFontTx/>
              <a:buNone/>
            </a:pPr>
            <a:r>
              <a:rPr lang="en-US" smtClean="0">
                <a:solidFill>
                  <a:srgbClr val="99FF99"/>
                </a:solidFill>
              </a:rPr>
              <a:t>		… paragraph text…</a:t>
            </a:r>
          </a:p>
          <a:p>
            <a:pPr lvl="2" eaLnBrk="1" hangingPunct="1">
              <a:lnSpc>
                <a:spcPct val="90000"/>
              </a:lnSpc>
              <a:buFontTx/>
              <a:buNone/>
            </a:pPr>
            <a:r>
              <a:rPr lang="en-US" sz="3200" smtClean="0">
                <a:solidFill>
                  <a:srgbClr val="99FF99"/>
                </a:solidFill>
              </a:rPr>
              <a:t>&lt;/p&gt;</a:t>
            </a:r>
          </a:p>
          <a:p>
            <a:pPr eaLnBrk="1" hangingPunct="1"/>
            <a:endParaRPr lang="en-US" smtClean="0">
              <a:solidFill>
                <a:srgbClr val="99FF99"/>
              </a:solidFill>
            </a:endParaRPr>
          </a:p>
          <a:p>
            <a:pPr lvl="1" eaLnBrk="1" hangingPunct="1">
              <a:buFontTx/>
              <a:buNone/>
            </a:pPr>
            <a:endParaRPr lang="en-US" smtClean="0">
              <a:solidFill>
                <a:srgbClr val="99FF99"/>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B0A60263-95D7-4475-A133-81F5CAA4AC95}" type="slidenum">
              <a:rPr lang="en-US" smtClean="0"/>
              <a:pPr/>
              <a:t>58</a:t>
            </a:fld>
            <a:endParaRPr lang="en-US" smtClean="0"/>
          </a:p>
        </p:txBody>
      </p:sp>
      <p:sp>
        <p:nvSpPr>
          <p:cNvPr id="5734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57348" name="Rectangle 2"/>
          <p:cNvSpPr>
            <a:spLocks noGrp="1" noChangeArrowheads="1"/>
          </p:cNvSpPr>
          <p:nvPr>
            <p:ph type="title"/>
          </p:nvPr>
        </p:nvSpPr>
        <p:spPr/>
        <p:txBody>
          <a:bodyPr/>
          <a:lstStyle/>
          <a:p>
            <a:pPr eaLnBrk="1" hangingPunct="1"/>
            <a:r>
              <a:rPr lang="en-US" smtClean="0"/>
              <a:t>ID Selector</a:t>
            </a:r>
          </a:p>
        </p:txBody>
      </p:sp>
      <p:sp>
        <p:nvSpPr>
          <p:cNvPr id="57349" name="Rectangle 3"/>
          <p:cNvSpPr>
            <a:spLocks noGrp="1" noChangeArrowheads="1"/>
          </p:cNvSpPr>
          <p:nvPr>
            <p:ph type="body" idx="1"/>
          </p:nvPr>
        </p:nvSpPr>
        <p:spPr/>
        <p:txBody>
          <a:bodyPr/>
          <a:lstStyle/>
          <a:p>
            <a:pPr eaLnBrk="1" hangingPunct="1"/>
            <a:r>
              <a:rPr lang="en-US" smtClean="0"/>
              <a:t>The </a:t>
            </a:r>
            <a:r>
              <a:rPr lang="en-US" smtClean="0">
                <a:solidFill>
                  <a:srgbClr val="99FF99"/>
                </a:solidFill>
              </a:rPr>
              <a:t>id =</a:t>
            </a:r>
            <a:r>
              <a:rPr lang="en-US" smtClean="0"/>
              <a:t> and the </a:t>
            </a:r>
            <a:r>
              <a:rPr lang="en-US" smtClean="0">
                <a:solidFill>
                  <a:srgbClr val="99FF99"/>
                </a:solidFill>
              </a:rPr>
              <a:t>#</a:t>
            </a:r>
            <a:r>
              <a:rPr lang="en-US" smtClean="0"/>
              <a:t> say that this will be used the first time it is specified in the document and will be ignored if it is specified again after that.</a:t>
            </a:r>
          </a:p>
          <a:p>
            <a:pPr eaLnBrk="1" hangingPunct="1"/>
            <a:r>
              <a:rPr lang="en-US" smtClean="0"/>
              <a:t>To help you remember the difference between </a:t>
            </a:r>
            <a:r>
              <a:rPr lang="en-US" smtClean="0">
                <a:solidFill>
                  <a:srgbClr val="99FF99"/>
                </a:solidFill>
              </a:rPr>
              <a:t>class =</a:t>
            </a:r>
            <a:r>
              <a:rPr lang="en-US" smtClean="0"/>
              <a:t> and </a:t>
            </a:r>
            <a:r>
              <a:rPr lang="en-US" smtClean="0">
                <a:solidFill>
                  <a:srgbClr val="99FF99"/>
                </a:solidFill>
              </a:rPr>
              <a:t>id =</a:t>
            </a:r>
            <a:r>
              <a:rPr lang="en-US" smtClean="0"/>
              <a:t> , remember that a class is usually multiple items, while an id is usually for only a single item. </a:t>
            </a:r>
            <a:endParaRPr lang="en-US" sz="4000" smtClean="0">
              <a:solidFill>
                <a:srgbClr val="99FF99"/>
              </a:solidFill>
            </a:endParaRPr>
          </a:p>
          <a:p>
            <a:pPr eaLnBrk="1" hangingPunct="1"/>
            <a:endParaRPr lang="en-US" smtClean="0">
              <a:solidFill>
                <a:srgbClr val="99FF99"/>
              </a:solidFill>
            </a:endParaRPr>
          </a:p>
          <a:p>
            <a:pPr lvl="1" eaLnBrk="1" hangingPunct="1">
              <a:buFontTx/>
              <a:buNone/>
            </a:pPr>
            <a:endParaRPr lang="en-US" smtClean="0">
              <a:solidFill>
                <a:srgbClr val="99FF99"/>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AC35F343-9BD3-48A0-9182-F96C3E7C2F44}" type="slidenum">
              <a:rPr lang="en-US" smtClean="0"/>
              <a:pPr/>
              <a:t>59</a:t>
            </a:fld>
            <a:endParaRPr lang="en-US" smtClean="0"/>
          </a:p>
        </p:txBody>
      </p:sp>
      <p:sp>
        <p:nvSpPr>
          <p:cNvPr id="5837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285122" name="Rectangle 2"/>
          <p:cNvSpPr>
            <a:spLocks noGrp="1" noChangeArrowheads="1"/>
          </p:cNvSpPr>
          <p:nvPr>
            <p:ph type="title"/>
          </p:nvPr>
        </p:nvSpPr>
        <p:spPr/>
        <p:txBody>
          <a:bodyPr/>
          <a:lstStyle/>
          <a:p>
            <a:pPr eaLnBrk="1" hangingPunct="1"/>
            <a:r>
              <a:rPr lang="en-US" smtClean="0"/>
              <a:t>External Style Sheets</a:t>
            </a:r>
          </a:p>
        </p:txBody>
      </p:sp>
      <p:sp>
        <p:nvSpPr>
          <p:cNvPr id="58373" name="Rectangle 3"/>
          <p:cNvSpPr>
            <a:spLocks noGrp="1" noChangeArrowheads="1"/>
          </p:cNvSpPr>
          <p:nvPr>
            <p:ph type="body" idx="1"/>
          </p:nvPr>
        </p:nvSpPr>
        <p:spPr>
          <a:xfrm>
            <a:off x="685800" y="1752600"/>
            <a:ext cx="8001000" cy="4876800"/>
          </a:xfrm>
        </p:spPr>
        <p:txBody>
          <a:bodyPr/>
          <a:lstStyle/>
          <a:p>
            <a:pPr eaLnBrk="1" hangingPunct="1"/>
            <a:r>
              <a:rPr lang="en-US" dirty="0" smtClean="0"/>
              <a:t>To recap, the intro said there were three ways to use styles: </a:t>
            </a:r>
          </a:p>
          <a:p>
            <a:pPr lvl="1" eaLnBrk="1" hangingPunct="1"/>
            <a:r>
              <a:rPr lang="en-US" i="1" dirty="0" smtClean="0">
                <a:solidFill>
                  <a:schemeClr val="accent1"/>
                </a:solidFill>
              </a:rPr>
              <a:t>Local </a:t>
            </a:r>
            <a:r>
              <a:rPr lang="en-US" dirty="0" smtClean="0"/>
              <a:t>– within a single tag.</a:t>
            </a:r>
          </a:p>
          <a:p>
            <a:pPr lvl="1" eaLnBrk="1" hangingPunct="1"/>
            <a:r>
              <a:rPr lang="en-US" i="1" dirty="0" smtClean="0">
                <a:solidFill>
                  <a:schemeClr val="accent1"/>
                </a:solidFill>
              </a:rPr>
              <a:t>Global </a:t>
            </a:r>
            <a:r>
              <a:rPr lang="en-US" dirty="0" smtClean="0"/>
              <a:t>– embedded within the </a:t>
            </a:r>
            <a:r>
              <a:rPr lang="en-US" dirty="0" smtClean="0">
                <a:solidFill>
                  <a:srgbClr val="99FF99"/>
                </a:solidFill>
              </a:rPr>
              <a:t>&lt;head&gt;</a:t>
            </a:r>
            <a:r>
              <a:rPr lang="en-US" dirty="0" smtClean="0"/>
              <a:t> and applies to the entire document.</a:t>
            </a:r>
          </a:p>
          <a:p>
            <a:pPr lvl="1" eaLnBrk="1" hangingPunct="1"/>
            <a:r>
              <a:rPr lang="en-US" i="1" dirty="0" smtClean="0">
                <a:solidFill>
                  <a:schemeClr val="accent1"/>
                </a:solidFill>
              </a:rPr>
              <a:t>External</a:t>
            </a:r>
            <a:r>
              <a:rPr lang="en-US" dirty="0" smtClean="0"/>
              <a:t> – the styles are embedded in an external .</a:t>
            </a:r>
            <a:r>
              <a:rPr lang="en-US" dirty="0" err="1" smtClean="0"/>
              <a:t>css</a:t>
            </a:r>
            <a:r>
              <a:rPr lang="en-US" dirty="0" smtClean="0"/>
              <a:t> file.</a:t>
            </a:r>
          </a:p>
          <a:p>
            <a:pPr eaLnBrk="1" hangingPunct="1"/>
            <a:r>
              <a:rPr lang="en-US" dirty="0" smtClean="0"/>
              <a:t>We have looked at the first two ways already; now we will look at External.</a:t>
            </a:r>
          </a:p>
          <a:p>
            <a:pPr eaLnBrk="1" hangingPunct="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285122"/>
                                        </p:tgtEl>
                                        <p:attrNameLst>
                                          <p:attrName>style.visibility</p:attrName>
                                        </p:attrNameLst>
                                      </p:cBhvr>
                                      <p:to>
                                        <p:strVal val="visible"/>
                                      </p:to>
                                    </p:set>
                                    <p:anim calcmode="lin" valueType="num">
                                      <p:cBhvr>
                                        <p:cTn id="7" dur="500" fill="hold"/>
                                        <p:tgtEl>
                                          <p:spTgt spid="1285122"/>
                                        </p:tgtEl>
                                        <p:attrNameLst>
                                          <p:attrName>ppt_x</p:attrName>
                                        </p:attrNameLst>
                                      </p:cBhvr>
                                      <p:tavLst>
                                        <p:tav tm="0">
                                          <p:val>
                                            <p:strVal val="#ppt_x+#ppt_w/2"/>
                                          </p:val>
                                        </p:tav>
                                        <p:tav tm="100000">
                                          <p:val>
                                            <p:strVal val="#ppt_x"/>
                                          </p:val>
                                        </p:tav>
                                      </p:tavLst>
                                    </p:anim>
                                    <p:anim calcmode="lin" valueType="num">
                                      <p:cBhvr>
                                        <p:cTn id="8" dur="500" fill="hold"/>
                                        <p:tgtEl>
                                          <p:spTgt spid="1285122"/>
                                        </p:tgtEl>
                                        <p:attrNameLst>
                                          <p:attrName>ppt_y</p:attrName>
                                        </p:attrNameLst>
                                      </p:cBhvr>
                                      <p:tavLst>
                                        <p:tav tm="0">
                                          <p:val>
                                            <p:strVal val="#ppt_y"/>
                                          </p:val>
                                        </p:tav>
                                        <p:tav tm="100000">
                                          <p:val>
                                            <p:strVal val="#ppt_y"/>
                                          </p:val>
                                        </p:tav>
                                      </p:tavLst>
                                    </p:anim>
                                    <p:anim calcmode="lin" valueType="num">
                                      <p:cBhvr>
                                        <p:cTn id="9" dur="500" fill="hold"/>
                                        <p:tgtEl>
                                          <p:spTgt spid="1285122"/>
                                        </p:tgtEl>
                                        <p:attrNameLst>
                                          <p:attrName>ppt_w</p:attrName>
                                        </p:attrNameLst>
                                      </p:cBhvr>
                                      <p:tavLst>
                                        <p:tav tm="0">
                                          <p:val>
                                            <p:fltVal val="0"/>
                                          </p:val>
                                        </p:tav>
                                        <p:tav tm="100000">
                                          <p:val>
                                            <p:strVal val="#ppt_w"/>
                                          </p:val>
                                        </p:tav>
                                      </p:tavLst>
                                    </p:anim>
                                    <p:anim calcmode="lin" valueType="num">
                                      <p:cBhvr>
                                        <p:cTn id="10" dur="500" fill="hold"/>
                                        <p:tgtEl>
                                          <p:spTgt spid="1285122"/>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5122"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8C346E4A-1C2D-4502-B2B1-60BEBB4CA678}" type="slidenum">
              <a:rPr lang="en-US" smtClean="0"/>
              <a:pPr/>
              <a:t>6</a:t>
            </a:fld>
            <a:endParaRPr lang="en-US" smtClean="0"/>
          </a:p>
        </p:txBody>
      </p:sp>
      <p:sp>
        <p:nvSpPr>
          <p:cNvPr id="819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098754" name="Rectangle 2"/>
          <p:cNvSpPr>
            <a:spLocks noGrp="1" noChangeArrowheads="1"/>
          </p:cNvSpPr>
          <p:nvPr>
            <p:ph type="title"/>
          </p:nvPr>
        </p:nvSpPr>
        <p:spPr/>
        <p:txBody>
          <a:bodyPr/>
          <a:lstStyle/>
          <a:p>
            <a:pPr eaLnBrk="1" hangingPunct="1"/>
            <a:r>
              <a:rPr lang="en-US" smtClean="0"/>
              <a:t>Local Styles</a:t>
            </a:r>
          </a:p>
        </p:txBody>
      </p:sp>
      <p:sp>
        <p:nvSpPr>
          <p:cNvPr id="1098755" name="Rectangle 3"/>
          <p:cNvSpPr>
            <a:spLocks noGrp="1" noChangeArrowheads="1"/>
          </p:cNvSpPr>
          <p:nvPr>
            <p:ph type="body" idx="1"/>
          </p:nvPr>
        </p:nvSpPr>
        <p:spPr>
          <a:xfrm>
            <a:off x="533400" y="1752600"/>
            <a:ext cx="8610600" cy="4876800"/>
          </a:xfrm>
        </p:spPr>
        <p:txBody>
          <a:bodyPr/>
          <a:lstStyle/>
          <a:p>
            <a:pPr eaLnBrk="1" hangingPunct="1">
              <a:lnSpc>
                <a:spcPct val="90000"/>
              </a:lnSpc>
              <a:tabLst>
                <a:tab pos="1376363" algn="l"/>
              </a:tabLst>
            </a:pPr>
            <a:r>
              <a:rPr lang="en-US" dirty="0" smtClean="0"/>
              <a:t>A local style is embedded as an </a:t>
            </a:r>
            <a:r>
              <a:rPr lang="en-US" i="1" dirty="0" smtClean="0"/>
              <a:t>attribute</a:t>
            </a:r>
            <a:r>
              <a:rPr lang="en-US" dirty="0" smtClean="0"/>
              <a:t> of an HTML tag (as you have already seen):</a:t>
            </a:r>
          </a:p>
          <a:p>
            <a:pPr lvl="1" eaLnBrk="1" hangingPunct="1">
              <a:lnSpc>
                <a:spcPct val="90000"/>
              </a:lnSpc>
              <a:buFontTx/>
              <a:buNone/>
              <a:tabLst>
                <a:tab pos="1376363" algn="l"/>
              </a:tabLst>
            </a:pPr>
            <a:r>
              <a:rPr lang="en-US" sz="2400" dirty="0" smtClean="0">
                <a:solidFill>
                  <a:srgbClr val="99FF99"/>
                </a:solidFill>
              </a:rPr>
              <a:t>&lt;body&gt;</a:t>
            </a:r>
          </a:p>
          <a:p>
            <a:pPr lvl="1" eaLnBrk="1" hangingPunct="1">
              <a:lnSpc>
                <a:spcPct val="90000"/>
              </a:lnSpc>
              <a:buFontTx/>
              <a:buNone/>
              <a:tabLst>
                <a:tab pos="1376363" algn="l"/>
              </a:tabLst>
            </a:pPr>
            <a:r>
              <a:rPr lang="en-US" sz="2400" dirty="0" smtClean="0">
                <a:solidFill>
                  <a:srgbClr val="99FF99"/>
                </a:solidFill>
              </a:rPr>
              <a:t>&lt;h1   </a:t>
            </a:r>
            <a:r>
              <a:rPr lang="en-US" sz="2400" dirty="0" smtClean="0">
                <a:solidFill>
                  <a:srgbClr val="33CC33"/>
                </a:solidFill>
              </a:rPr>
              <a:t>style = “color:#ff0000; </a:t>
            </a:r>
            <a:r>
              <a:rPr lang="en-US" sz="2400" dirty="0" err="1" smtClean="0">
                <a:solidFill>
                  <a:srgbClr val="33CC33"/>
                </a:solidFill>
              </a:rPr>
              <a:t>text-transform:capitalize</a:t>
            </a:r>
            <a:r>
              <a:rPr lang="en-US" sz="2400" dirty="0" smtClean="0">
                <a:solidFill>
                  <a:srgbClr val="33CC33"/>
                </a:solidFill>
              </a:rPr>
              <a:t>;”&gt;</a:t>
            </a:r>
          </a:p>
          <a:p>
            <a:pPr lvl="1" eaLnBrk="1" hangingPunct="1">
              <a:lnSpc>
                <a:spcPct val="90000"/>
              </a:lnSpc>
              <a:buFontTx/>
              <a:buNone/>
              <a:tabLst>
                <a:tab pos="1376363" algn="l"/>
              </a:tabLst>
            </a:pPr>
            <a:r>
              <a:rPr lang="en-US" sz="2400" dirty="0" smtClean="0">
                <a:solidFill>
                  <a:srgbClr val="99FF99"/>
                </a:solidFill>
              </a:rPr>
              <a:t>		This is my header</a:t>
            </a:r>
          </a:p>
          <a:p>
            <a:pPr lvl="1" eaLnBrk="1" hangingPunct="1">
              <a:lnSpc>
                <a:spcPct val="90000"/>
              </a:lnSpc>
              <a:buFontTx/>
              <a:buNone/>
              <a:tabLst>
                <a:tab pos="1376363" algn="l"/>
              </a:tabLst>
            </a:pPr>
            <a:r>
              <a:rPr lang="en-US" sz="2400" dirty="0" smtClean="0">
                <a:solidFill>
                  <a:srgbClr val="99FF99"/>
                </a:solidFill>
              </a:rPr>
              <a:t>&lt;/h1&gt;</a:t>
            </a:r>
          </a:p>
          <a:p>
            <a:pPr lvl="1" eaLnBrk="1" hangingPunct="1">
              <a:lnSpc>
                <a:spcPct val="90000"/>
              </a:lnSpc>
              <a:buFontTx/>
              <a:buNone/>
              <a:tabLst>
                <a:tab pos="1376363" algn="l"/>
              </a:tabLst>
            </a:pPr>
            <a:r>
              <a:rPr lang="en-US" sz="2400" dirty="0" smtClean="0">
                <a:solidFill>
                  <a:srgbClr val="99FF99"/>
                </a:solidFill>
              </a:rPr>
              <a:t>. . .</a:t>
            </a:r>
          </a:p>
          <a:p>
            <a:pPr lvl="1" eaLnBrk="1" hangingPunct="1">
              <a:lnSpc>
                <a:spcPct val="90000"/>
              </a:lnSpc>
              <a:buFontTx/>
              <a:buNone/>
              <a:tabLst>
                <a:tab pos="1376363" algn="l"/>
              </a:tabLst>
            </a:pPr>
            <a:r>
              <a:rPr lang="en-US" sz="2400" dirty="0" smtClean="0">
                <a:solidFill>
                  <a:srgbClr val="99FF99"/>
                </a:solidFill>
              </a:rPr>
              <a:t>&lt;P   </a:t>
            </a:r>
            <a:r>
              <a:rPr lang="en-US" sz="2400" dirty="0" smtClean="0">
                <a:solidFill>
                  <a:srgbClr val="33CC33"/>
                </a:solidFill>
              </a:rPr>
              <a:t>style = “…”&gt;</a:t>
            </a:r>
          </a:p>
          <a:p>
            <a:pPr lvl="1" eaLnBrk="1" hangingPunct="1">
              <a:lnSpc>
                <a:spcPct val="90000"/>
              </a:lnSpc>
              <a:buFontTx/>
              <a:buNone/>
              <a:tabLst>
                <a:tab pos="1376363" algn="l"/>
              </a:tabLst>
            </a:pPr>
            <a:r>
              <a:rPr lang="en-US" sz="2400" dirty="0" smtClean="0">
                <a:solidFill>
                  <a:srgbClr val="99FF99"/>
                </a:solidFill>
              </a:rPr>
              <a:t>		This is my paragraph</a:t>
            </a:r>
          </a:p>
          <a:p>
            <a:pPr lvl="1" eaLnBrk="1" hangingPunct="1">
              <a:lnSpc>
                <a:spcPct val="90000"/>
              </a:lnSpc>
              <a:buFontTx/>
              <a:buNone/>
              <a:tabLst>
                <a:tab pos="1376363" algn="l"/>
              </a:tabLst>
            </a:pPr>
            <a:r>
              <a:rPr lang="en-US" sz="2400" dirty="0" smtClean="0">
                <a:solidFill>
                  <a:srgbClr val="99FF99"/>
                </a:solidFill>
              </a:rPr>
              <a:t>&lt;/p&gt;</a:t>
            </a:r>
          </a:p>
          <a:p>
            <a:pPr lvl="1" eaLnBrk="1" hangingPunct="1">
              <a:lnSpc>
                <a:spcPct val="90000"/>
              </a:lnSpc>
              <a:buFontTx/>
              <a:buNone/>
              <a:tabLst>
                <a:tab pos="1376363" algn="l"/>
              </a:tabLst>
            </a:pPr>
            <a:r>
              <a:rPr lang="en-US" sz="2400" dirty="0" smtClean="0">
                <a:solidFill>
                  <a:srgbClr val="99FF99"/>
                </a:solidFill>
              </a:rPr>
              <a:t>&lt;body&gt;</a:t>
            </a:r>
            <a:endParaRPr lang="en-US" dirty="0" smtClean="0">
              <a:solidFill>
                <a:srgbClr val="99FF99"/>
              </a:solidFill>
            </a:endParaRPr>
          </a:p>
        </p:txBody>
      </p:sp>
      <p:grpSp>
        <p:nvGrpSpPr>
          <p:cNvPr id="1098758" name="Group 6"/>
          <p:cNvGrpSpPr>
            <a:grpSpLocks/>
          </p:cNvGrpSpPr>
          <p:nvPr/>
        </p:nvGrpSpPr>
        <p:grpSpPr bwMode="auto">
          <a:xfrm>
            <a:off x="5867400" y="4038600"/>
            <a:ext cx="2438400" cy="1295400"/>
            <a:chOff x="3696" y="2544"/>
            <a:chExt cx="1536" cy="816"/>
          </a:xfrm>
        </p:grpSpPr>
        <p:sp>
          <p:nvSpPr>
            <p:cNvPr id="8200" name="AutoShape 4"/>
            <p:cNvSpPr>
              <a:spLocks noChangeArrowheads="1"/>
            </p:cNvSpPr>
            <p:nvPr/>
          </p:nvSpPr>
          <p:spPr bwMode="auto">
            <a:xfrm>
              <a:off x="3696" y="2544"/>
              <a:ext cx="1536" cy="816"/>
            </a:xfrm>
            <a:prstGeom prst="wedgeRoundRectCallout">
              <a:avLst>
                <a:gd name="adj1" fmla="val -128579"/>
                <a:gd name="adj2" fmla="val 18505"/>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8201" name="AutoShape 5"/>
            <p:cNvSpPr>
              <a:spLocks noChangeArrowheads="1"/>
            </p:cNvSpPr>
            <p:nvPr/>
          </p:nvSpPr>
          <p:spPr bwMode="auto">
            <a:xfrm>
              <a:off x="3696" y="2544"/>
              <a:ext cx="1536" cy="816"/>
            </a:xfrm>
            <a:prstGeom prst="wedgeRoundRectCallout">
              <a:avLst>
                <a:gd name="adj1" fmla="val -75588"/>
                <a:gd name="adj2" fmla="val -89583"/>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800">
                  <a:solidFill>
                    <a:schemeClr val="bg1"/>
                  </a:solidFill>
                </a:rPr>
                <a:t>Local styles</a:t>
              </a:r>
            </a:p>
          </p:txBody>
        </p:sp>
      </p:grpSp>
      <p:sp>
        <p:nvSpPr>
          <p:cNvPr id="1098761" name="AutoShape 9"/>
          <p:cNvSpPr>
            <a:spLocks noChangeArrowheads="1"/>
          </p:cNvSpPr>
          <p:nvPr/>
        </p:nvSpPr>
        <p:spPr bwMode="auto">
          <a:xfrm>
            <a:off x="5257800" y="5257800"/>
            <a:ext cx="3200400" cy="1295400"/>
          </a:xfrm>
          <a:prstGeom prst="wedgeRoundRectCallout">
            <a:avLst>
              <a:gd name="adj1" fmla="val -32935"/>
              <a:gd name="adj2" fmla="val -39218"/>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800">
                <a:solidFill>
                  <a:schemeClr val="bg1"/>
                </a:solidFill>
              </a:rPr>
              <a:t>Syntax: </a:t>
            </a:r>
          </a:p>
          <a:p>
            <a:r>
              <a:rPr lang="en-US" sz="2800">
                <a:solidFill>
                  <a:schemeClr val="bg1"/>
                </a:solidFill>
              </a:rPr>
              <a:t>“property:value;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098754"/>
                                        </p:tgtEl>
                                        <p:attrNameLst>
                                          <p:attrName>style.visibility</p:attrName>
                                        </p:attrNameLst>
                                      </p:cBhvr>
                                      <p:to>
                                        <p:strVal val="visible"/>
                                      </p:to>
                                    </p:set>
                                    <p:anim calcmode="lin" valueType="num">
                                      <p:cBhvr>
                                        <p:cTn id="7" dur="500" fill="hold"/>
                                        <p:tgtEl>
                                          <p:spTgt spid="1098754"/>
                                        </p:tgtEl>
                                        <p:attrNameLst>
                                          <p:attrName>ppt_x</p:attrName>
                                        </p:attrNameLst>
                                      </p:cBhvr>
                                      <p:tavLst>
                                        <p:tav tm="0">
                                          <p:val>
                                            <p:strVal val="#ppt_x+#ppt_w/2"/>
                                          </p:val>
                                        </p:tav>
                                        <p:tav tm="100000">
                                          <p:val>
                                            <p:strVal val="#ppt_x"/>
                                          </p:val>
                                        </p:tav>
                                      </p:tavLst>
                                    </p:anim>
                                    <p:anim calcmode="lin" valueType="num">
                                      <p:cBhvr>
                                        <p:cTn id="8" dur="500" fill="hold"/>
                                        <p:tgtEl>
                                          <p:spTgt spid="1098754"/>
                                        </p:tgtEl>
                                        <p:attrNameLst>
                                          <p:attrName>ppt_y</p:attrName>
                                        </p:attrNameLst>
                                      </p:cBhvr>
                                      <p:tavLst>
                                        <p:tav tm="0">
                                          <p:val>
                                            <p:strVal val="#ppt_y"/>
                                          </p:val>
                                        </p:tav>
                                        <p:tav tm="100000">
                                          <p:val>
                                            <p:strVal val="#ppt_y"/>
                                          </p:val>
                                        </p:tav>
                                      </p:tavLst>
                                    </p:anim>
                                    <p:anim calcmode="lin" valueType="num">
                                      <p:cBhvr>
                                        <p:cTn id="9" dur="500" fill="hold"/>
                                        <p:tgtEl>
                                          <p:spTgt spid="1098754"/>
                                        </p:tgtEl>
                                        <p:attrNameLst>
                                          <p:attrName>ppt_w</p:attrName>
                                        </p:attrNameLst>
                                      </p:cBhvr>
                                      <p:tavLst>
                                        <p:tav tm="0">
                                          <p:val>
                                            <p:fltVal val="0"/>
                                          </p:val>
                                        </p:tav>
                                        <p:tav tm="100000">
                                          <p:val>
                                            <p:strVal val="#ppt_w"/>
                                          </p:val>
                                        </p:tav>
                                      </p:tavLst>
                                    </p:anim>
                                    <p:anim calcmode="lin" valueType="num">
                                      <p:cBhvr>
                                        <p:cTn id="10" dur="500" fill="hold"/>
                                        <p:tgtEl>
                                          <p:spTgt spid="1098754"/>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projctor.wav"/>
                                        </p:tgtEl>
                                      </p:cMediaNode>
                                    </p:audio>
                                  </p:sub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499"/>
                                          </p:stCondLst>
                                        </p:cTn>
                                        <p:tgtEl>
                                          <p:spTgt spid="1098755">
                                            <p:txEl>
                                              <p:pRg st="0" end="0"/>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499"/>
                                          </p:stCondLst>
                                        </p:cTn>
                                        <p:tgtEl>
                                          <p:spTgt spid="1098755">
                                            <p:txEl>
                                              <p:pRg st="1" end="1"/>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499"/>
                                          </p:stCondLst>
                                        </p:cTn>
                                        <p:tgtEl>
                                          <p:spTgt spid="1098755">
                                            <p:txEl>
                                              <p:pRg st="2" end="2"/>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499"/>
                                          </p:stCondLst>
                                        </p:cTn>
                                        <p:tgtEl>
                                          <p:spTgt spid="1098755">
                                            <p:txEl>
                                              <p:pRg st="3" end="3"/>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499"/>
                                          </p:stCondLst>
                                        </p:cTn>
                                        <p:tgtEl>
                                          <p:spTgt spid="1098755">
                                            <p:txEl>
                                              <p:pRg st="4" end="4"/>
                                            </p:txEl>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499"/>
                                          </p:stCondLst>
                                        </p:cTn>
                                        <p:tgtEl>
                                          <p:spTgt spid="1098755">
                                            <p:txEl>
                                              <p:pRg st="5" end="5"/>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499"/>
                                          </p:stCondLst>
                                        </p:cTn>
                                        <p:tgtEl>
                                          <p:spTgt spid="1098755">
                                            <p:txEl>
                                              <p:pRg st="6" end="6"/>
                                            </p:txEl>
                                          </p:spTgt>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499"/>
                                          </p:stCondLst>
                                        </p:cTn>
                                        <p:tgtEl>
                                          <p:spTgt spid="1098755">
                                            <p:txEl>
                                              <p:pRg st="7" end="7"/>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499"/>
                                          </p:stCondLst>
                                        </p:cTn>
                                        <p:tgtEl>
                                          <p:spTgt spid="1098755">
                                            <p:txEl>
                                              <p:pRg st="8" end="8"/>
                                            </p:tx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499"/>
                                          </p:stCondLst>
                                        </p:cTn>
                                        <p:tgtEl>
                                          <p:spTgt spid="1098755">
                                            <p:txEl>
                                              <p:pRg st="9" end="9"/>
                                            </p:txEl>
                                          </p:spTgt>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5" fill="hold" nodeType="clickEffect">
                                  <p:stCondLst>
                                    <p:cond delay="0"/>
                                  </p:stCondLst>
                                  <p:childTnLst>
                                    <p:set>
                                      <p:cBhvr>
                                        <p:cTn id="35" dur="1" fill="hold">
                                          <p:stCondLst>
                                            <p:cond delay="0"/>
                                          </p:stCondLst>
                                        </p:cTn>
                                        <p:tgtEl>
                                          <p:spTgt spid="1098758"/>
                                        </p:tgtEl>
                                        <p:attrNameLst>
                                          <p:attrName>style.visibility</p:attrName>
                                        </p:attrNameLst>
                                      </p:cBhvr>
                                      <p:to>
                                        <p:strVal val="visible"/>
                                      </p:to>
                                    </p:set>
                                    <p:animEffect transition="in" filter="blinds(vertical)">
                                      <p:cBhvr>
                                        <p:cTn id="36" dur="500"/>
                                        <p:tgtEl>
                                          <p:spTgt spid="109875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5" fill="hold" grpId="0" nodeType="clickEffect">
                                  <p:stCondLst>
                                    <p:cond delay="0"/>
                                  </p:stCondLst>
                                  <p:childTnLst>
                                    <p:set>
                                      <p:cBhvr>
                                        <p:cTn id="40" dur="1" fill="hold">
                                          <p:stCondLst>
                                            <p:cond delay="0"/>
                                          </p:stCondLst>
                                        </p:cTn>
                                        <p:tgtEl>
                                          <p:spTgt spid="1098761"/>
                                        </p:tgtEl>
                                        <p:attrNameLst>
                                          <p:attrName>style.visibility</p:attrName>
                                        </p:attrNameLst>
                                      </p:cBhvr>
                                      <p:to>
                                        <p:strVal val="visible"/>
                                      </p:to>
                                    </p:set>
                                    <p:animEffect transition="in" filter="blinds(vertical)">
                                      <p:cBhvr>
                                        <p:cTn id="41" dur="500"/>
                                        <p:tgtEl>
                                          <p:spTgt spid="10987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8754" grpId="0" autoUpdateAnimBg="0"/>
      <p:bldP spid="1098755" grpId="0" build="p" autoUpdateAnimBg="0" advAuto="0"/>
      <p:bldP spid="1098761" grpId="0" animBg="1"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CA3DC14F-C566-4E12-A735-2C610F76A8F2}" type="slidenum">
              <a:rPr lang="en-US" smtClean="0"/>
              <a:pPr/>
              <a:t>60</a:t>
            </a:fld>
            <a:endParaRPr lang="en-US" smtClean="0"/>
          </a:p>
        </p:txBody>
      </p:sp>
      <p:sp>
        <p:nvSpPr>
          <p:cNvPr id="5939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59396" name="Rectangle 2"/>
          <p:cNvSpPr>
            <a:spLocks noGrp="1" noChangeArrowheads="1"/>
          </p:cNvSpPr>
          <p:nvPr>
            <p:ph type="title"/>
          </p:nvPr>
        </p:nvSpPr>
        <p:spPr/>
        <p:txBody>
          <a:bodyPr/>
          <a:lstStyle/>
          <a:p>
            <a:pPr eaLnBrk="1" hangingPunct="1"/>
            <a:r>
              <a:rPr lang="en-US" smtClean="0"/>
              <a:t>External Style Sheets</a:t>
            </a:r>
          </a:p>
        </p:txBody>
      </p:sp>
      <p:sp>
        <p:nvSpPr>
          <p:cNvPr id="59397" name="Rectangle 3"/>
          <p:cNvSpPr>
            <a:spLocks noGrp="1" noChangeArrowheads="1"/>
          </p:cNvSpPr>
          <p:nvPr>
            <p:ph type="body" idx="1"/>
          </p:nvPr>
        </p:nvSpPr>
        <p:spPr/>
        <p:txBody>
          <a:bodyPr/>
          <a:lstStyle/>
          <a:p>
            <a:pPr eaLnBrk="1" hangingPunct="1"/>
            <a:r>
              <a:rPr lang="en-US" smtClean="0"/>
              <a:t>External style sheets allow you to define most formatting decisions in a single file that can then be linked to one or more web pages.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8B0A9F17-3988-446A-A198-F603DBF3682A}" type="slidenum">
              <a:rPr lang="en-US" smtClean="0"/>
              <a:pPr/>
              <a:t>61</a:t>
            </a:fld>
            <a:endParaRPr lang="en-US" smtClean="0"/>
          </a:p>
        </p:txBody>
      </p:sp>
      <p:sp>
        <p:nvSpPr>
          <p:cNvPr id="6041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60420" name="Rectangle 2"/>
          <p:cNvSpPr>
            <a:spLocks noGrp="1" noChangeArrowheads="1"/>
          </p:cNvSpPr>
          <p:nvPr>
            <p:ph type="title"/>
          </p:nvPr>
        </p:nvSpPr>
        <p:spPr/>
        <p:txBody>
          <a:bodyPr/>
          <a:lstStyle/>
          <a:p>
            <a:pPr eaLnBrk="1" hangingPunct="1"/>
            <a:r>
              <a:rPr lang="en-US" smtClean="0"/>
              <a:t>External Style Sheets</a:t>
            </a:r>
          </a:p>
        </p:txBody>
      </p:sp>
      <p:sp>
        <p:nvSpPr>
          <p:cNvPr id="60421" name="Rectangle 3"/>
          <p:cNvSpPr>
            <a:spLocks noGrp="1" noChangeArrowheads="1"/>
          </p:cNvSpPr>
          <p:nvPr>
            <p:ph type="body" idx="1"/>
          </p:nvPr>
        </p:nvSpPr>
        <p:spPr>
          <a:xfrm>
            <a:off x="685800" y="1676400"/>
            <a:ext cx="7772400" cy="5105400"/>
          </a:xfrm>
        </p:spPr>
        <p:txBody>
          <a:bodyPr/>
          <a:lstStyle/>
          <a:p>
            <a:pPr eaLnBrk="1" hangingPunct="1">
              <a:lnSpc>
                <a:spcPct val="90000"/>
              </a:lnSpc>
            </a:pPr>
            <a:r>
              <a:rPr lang="en-US" smtClean="0"/>
              <a:t>Advantages of linking to an external file:</a:t>
            </a:r>
          </a:p>
          <a:p>
            <a:pPr lvl="1" eaLnBrk="1" hangingPunct="1">
              <a:lnSpc>
                <a:spcPct val="90000"/>
              </a:lnSpc>
            </a:pPr>
            <a:r>
              <a:rPr lang="en-US" smtClean="0"/>
              <a:t>Formatting (CSS) is now separated from the structure and content (HTML) of pages.</a:t>
            </a:r>
          </a:p>
          <a:p>
            <a:pPr lvl="2" eaLnBrk="1" hangingPunct="1">
              <a:lnSpc>
                <a:spcPct val="90000"/>
              </a:lnSpc>
            </a:pPr>
            <a:r>
              <a:rPr lang="en-US" smtClean="0"/>
              <a:t>Specifying a first level header </a:t>
            </a:r>
            <a:r>
              <a:rPr lang="en-US" smtClean="0">
                <a:solidFill>
                  <a:srgbClr val="99FF99"/>
                </a:solidFill>
              </a:rPr>
              <a:t>&lt;h1&gt;</a:t>
            </a:r>
            <a:r>
              <a:rPr lang="en-US" smtClean="0"/>
              <a:t>, for instance, is a structural decision.</a:t>
            </a:r>
          </a:p>
          <a:p>
            <a:pPr lvl="2" eaLnBrk="1" hangingPunct="1">
              <a:lnSpc>
                <a:spcPct val="90000"/>
              </a:lnSpc>
            </a:pPr>
            <a:r>
              <a:rPr lang="en-US" smtClean="0"/>
              <a:t>Specifying what it looks like – font, size, color – is a formatting decision. </a:t>
            </a:r>
          </a:p>
          <a:p>
            <a:pPr lvl="2" eaLnBrk="1" hangingPunct="1">
              <a:lnSpc>
                <a:spcPct val="90000"/>
              </a:lnSpc>
            </a:pPr>
            <a:r>
              <a:rPr lang="en-US" smtClean="0"/>
              <a:t>Separating structure from format means you can easily change the format without changing the structure.</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EA11D47C-51F4-46A4-8E03-52445AAA39F2}" type="slidenum">
              <a:rPr lang="en-US" smtClean="0"/>
              <a:pPr/>
              <a:t>62</a:t>
            </a:fld>
            <a:endParaRPr lang="en-US" smtClean="0"/>
          </a:p>
        </p:txBody>
      </p:sp>
      <p:sp>
        <p:nvSpPr>
          <p:cNvPr id="6144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61444" name="Rectangle 2"/>
          <p:cNvSpPr>
            <a:spLocks noGrp="1" noChangeArrowheads="1"/>
          </p:cNvSpPr>
          <p:nvPr>
            <p:ph type="title"/>
          </p:nvPr>
        </p:nvSpPr>
        <p:spPr/>
        <p:txBody>
          <a:bodyPr/>
          <a:lstStyle/>
          <a:p>
            <a:pPr eaLnBrk="1" hangingPunct="1"/>
            <a:r>
              <a:rPr lang="en-US" smtClean="0"/>
              <a:t>External Style Sheets</a:t>
            </a:r>
          </a:p>
        </p:txBody>
      </p:sp>
      <p:sp>
        <p:nvSpPr>
          <p:cNvPr id="61445" name="Rectangle 3"/>
          <p:cNvSpPr>
            <a:spLocks noGrp="1" noChangeArrowheads="1"/>
          </p:cNvSpPr>
          <p:nvPr>
            <p:ph type="body" idx="1"/>
          </p:nvPr>
        </p:nvSpPr>
        <p:spPr/>
        <p:txBody>
          <a:bodyPr/>
          <a:lstStyle/>
          <a:p>
            <a:pPr lvl="1" eaLnBrk="1" hangingPunct="1"/>
            <a:r>
              <a:rPr lang="en-US" smtClean="0"/>
              <a:t>Creating a site is much faster if all pages are based upon a single style sheet, or variations thereof.</a:t>
            </a:r>
          </a:p>
          <a:p>
            <a:pPr lvl="2" eaLnBrk="1" hangingPunct="1"/>
            <a:r>
              <a:rPr lang="en-US" smtClean="0"/>
              <a:t>Enter the formatting information once, then simply link all the pages to the style sheet.</a:t>
            </a:r>
          </a:p>
          <a:p>
            <a:pPr lvl="1" eaLnBrk="1" hangingPunct="1"/>
            <a:r>
              <a:rPr lang="en-US" smtClean="0"/>
              <a:t>Maintaining a site is also much easier.</a:t>
            </a:r>
          </a:p>
          <a:p>
            <a:pPr lvl="2" eaLnBrk="1" hangingPunct="1"/>
            <a:r>
              <a:rPr lang="en-US" smtClean="0"/>
              <a:t>Make a change to the style sheet, and all pages linked to the style sheet are immediately updated.</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A261DB44-3B8F-4AC0-B5E1-675569ACC027}" type="slidenum">
              <a:rPr lang="en-US" smtClean="0"/>
              <a:pPr/>
              <a:t>63</a:t>
            </a:fld>
            <a:endParaRPr lang="en-US" smtClean="0"/>
          </a:p>
        </p:txBody>
      </p:sp>
      <p:sp>
        <p:nvSpPr>
          <p:cNvPr id="6246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62468" name="Rectangle 2"/>
          <p:cNvSpPr>
            <a:spLocks noGrp="1" noChangeArrowheads="1"/>
          </p:cNvSpPr>
          <p:nvPr>
            <p:ph type="title"/>
          </p:nvPr>
        </p:nvSpPr>
        <p:spPr/>
        <p:txBody>
          <a:bodyPr/>
          <a:lstStyle/>
          <a:p>
            <a:pPr eaLnBrk="1" hangingPunct="1"/>
            <a:r>
              <a:rPr lang="en-US" smtClean="0"/>
              <a:t>External Style Sheets</a:t>
            </a:r>
          </a:p>
        </p:txBody>
      </p:sp>
      <p:sp>
        <p:nvSpPr>
          <p:cNvPr id="62469" name="Rectangle 3"/>
          <p:cNvSpPr>
            <a:spLocks noGrp="1" noChangeArrowheads="1"/>
          </p:cNvSpPr>
          <p:nvPr>
            <p:ph type="body" idx="1"/>
          </p:nvPr>
        </p:nvSpPr>
        <p:spPr/>
        <p:txBody>
          <a:bodyPr/>
          <a:lstStyle/>
          <a:p>
            <a:pPr lvl="1" eaLnBrk="1" hangingPunct="1"/>
            <a:r>
              <a:rPr lang="en-US" smtClean="0"/>
              <a:t>All pages linked to a single style sheet are consistent in look and feel, without the programmers having to remember all the various formatting specifications.</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8B8624D2-70EE-4A69-ADE0-01765754D22C}" type="slidenum">
              <a:rPr lang="en-US" smtClean="0"/>
              <a:pPr/>
              <a:t>64</a:t>
            </a:fld>
            <a:endParaRPr lang="en-US" smtClean="0"/>
          </a:p>
        </p:txBody>
      </p:sp>
      <p:sp>
        <p:nvSpPr>
          <p:cNvPr id="6349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63492" name="Rectangle 2"/>
          <p:cNvSpPr>
            <a:spLocks noGrp="1" noChangeArrowheads="1"/>
          </p:cNvSpPr>
          <p:nvPr>
            <p:ph type="title"/>
          </p:nvPr>
        </p:nvSpPr>
        <p:spPr/>
        <p:txBody>
          <a:bodyPr/>
          <a:lstStyle/>
          <a:p>
            <a:pPr eaLnBrk="1" hangingPunct="1"/>
            <a:r>
              <a:rPr lang="en-US" smtClean="0"/>
              <a:t>External Style Sheets</a:t>
            </a:r>
            <a:endParaRPr lang="en-US" i="1" smtClean="0">
              <a:solidFill>
                <a:schemeClr val="accent1"/>
              </a:solidFill>
            </a:endParaRPr>
          </a:p>
        </p:txBody>
      </p:sp>
      <p:sp>
        <p:nvSpPr>
          <p:cNvPr id="63493" name="Rectangle 3"/>
          <p:cNvSpPr>
            <a:spLocks noGrp="1" noChangeArrowheads="1"/>
          </p:cNvSpPr>
          <p:nvPr>
            <p:ph type="body" idx="1"/>
          </p:nvPr>
        </p:nvSpPr>
        <p:spPr/>
        <p:txBody>
          <a:bodyPr/>
          <a:lstStyle/>
          <a:p>
            <a:pPr eaLnBrk="1" hangingPunct="1"/>
            <a:r>
              <a:rPr lang="en-US" smtClean="0"/>
              <a:t>Create an external style sheet with a text editor like EditPad or TopStyle or within Dreamweaver, and save with a .css extension. </a:t>
            </a:r>
          </a:p>
          <a:p>
            <a:pPr eaLnBrk="1" hangingPunct="1"/>
            <a:r>
              <a:rPr lang="en-US" smtClean="0"/>
              <a:t>An external style sheet looks just like a global style sheet except that if consists of only the rules, not the </a:t>
            </a:r>
            <a:r>
              <a:rPr lang="en-US" smtClean="0">
                <a:solidFill>
                  <a:srgbClr val="99FF99"/>
                </a:solidFill>
              </a:rPr>
              <a:t>&lt;style&gt;</a:t>
            </a:r>
            <a:r>
              <a:rPr lang="en-US" smtClean="0"/>
              <a:t> tag.</a:t>
            </a:r>
          </a:p>
          <a:p>
            <a:pPr eaLnBrk="1" hangingPunct="1"/>
            <a:endParaRPr lang="en-US"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065EB7FC-CEB2-4EDF-9E0C-44FA4441CEF2}" type="slidenum">
              <a:rPr lang="en-US" smtClean="0"/>
              <a:pPr/>
              <a:t>65</a:t>
            </a:fld>
            <a:endParaRPr lang="en-US" smtClean="0"/>
          </a:p>
        </p:txBody>
      </p:sp>
      <p:sp>
        <p:nvSpPr>
          <p:cNvPr id="6451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64516" name="Rectangle 2"/>
          <p:cNvSpPr>
            <a:spLocks noGrp="1" noChangeArrowheads="1"/>
          </p:cNvSpPr>
          <p:nvPr>
            <p:ph type="title"/>
          </p:nvPr>
        </p:nvSpPr>
        <p:spPr/>
        <p:txBody>
          <a:bodyPr/>
          <a:lstStyle/>
          <a:p>
            <a:pPr eaLnBrk="1" hangingPunct="1"/>
            <a:r>
              <a:rPr lang="en-US" smtClean="0"/>
              <a:t>External Style Sheets</a:t>
            </a:r>
          </a:p>
        </p:txBody>
      </p:sp>
      <p:sp>
        <p:nvSpPr>
          <p:cNvPr id="1111043" name="Rectangle 3"/>
          <p:cNvSpPr>
            <a:spLocks noGrp="1" noChangeArrowheads="1"/>
          </p:cNvSpPr>
          <p:nvPr>
            <p:ph type="body" idx="1"/>
          </p:nvPr>
        </p:nvSpPr>
        <p:spPr/>
        <p:txBody>
          <a:bodyPr/>
          <a:lstStyle/>
          <a:p>
            <a:pPr eaLnBrk="1" hangingPunct="1">
              <a:lnSpc>
                <a:spcPct val="90000"/>
              </a:lnSpc>
            </a:pPr>
            <a:r>
              <a:rPr lang="en-US" smtClean="0"/>
              <a:t>So, if the global style sheet in a </a:t>
            </a:r>
            <a:r>
              <a:rPr lang="en-US" smtClean="0">
                <a:solidFill>
                  <a:srgbClr val="99FF99"/>
                </a:solidFill>
              </a:rPr>
              <a:t>&lt;head&gt;</a:t>
            </a:r>
            <a:r>
              <a:rPr lang="en-US" smtClean="0"/>
              <a:t> would look like this... </a:t>
            </a:r>
          </a:p>
          <a:p>
            <a:pPr eaLnBrk="1" hangingPunct="1">
              <a:lnSpc>
                <a:spcPct val="90000"/>
              </a:lnSpc>
              <a:buFontTx/>
              <a:buNone/>
            </a:pPr>
            <a:r>
              <a:rPr lang="en-US" sz="1200" smtClean="0"/>
              <a:t>	</a:t>
            </a:r>
          </a:p>
          <a:p>
            <a:pPr lvl="1" eaLnBrk="1" hangingPunct="1">
              <a:lnSpc>
                <a:spcPct val="90000"/>
              </a:lnSpc>
              <a:buFontTx/>
              <a:buNone/>
            </a:pPr>
            <a:r>
              <a:rPr lang="en-US" smtClean="0">
                <a:solidFill>
                  <a:srgbClr val="99FF99"/>
                </a:solidFill>
              </a:rPr>
              <a:t>&lt;style type = “text/css”&gt;</a:t>
            </a:r>
          </a:p>
          <a:p>
            <a:pPr lvl="1" eaLnBrk="1" hangingPunct="1">
              <a:lnSpc>
                <a:spcPct val="90000"/>
              </a:lnSpc>
              <a:buFontTx/>
              <a:buNone/>
            </a:pPr>
            <a:r>
              <a:rPr lang="en-US" smtClean="0"/>
              <a:t>		    </a:t>
            </a:r>
            <a:r>
              <a:rPr lang="en-US" smtClean="0">
                <a:solidFill>
                  <a:srgbClr val="33CC33"/>
                </a:solidFill>
              </a:rPr>
              <a:t>h1	  {color:#ff0000; font-size:16px;}</a:t>
            </a:r>
          </a:p>
          <a:p>
            <a:pPr lvl="1" eaLnBrk="1" hangingPunct="1">
              <a:lnSpc>
                <a:spcPct val="90000"/>
              </a:lnSpc>
              <a:buFontTx/>
              <a:buNone/>
            </a:pPr>
            <a:r>
              <a:rPr lang="en-US" smtClean="0">
                <a:solidFill>
                  <a:srgbClr val="33CC33"/>
                </a:solidFill>
              </a:rPr>
              <a:t>		    h2	  {color:#0000ff; font-size:14px;}	</a:t>
            </a:r>
          </a:p>
          <a:p>
            <a:pPr lvl="1" eaLnBrk="1" hangingPunct="1">
              <a:lnSpc>
                <a:spcPct val="90000"/>
              </a:lnSpc>
              <a:buFontTx/>
              <a:buNone/>
            </a:pPr>
            <a:r>
              <a:rPr lang="en-US" smtClean="0">
                <a:solidFill>
                  <a:srgbClr val="99FF99"/>
                </a:solidFill>
              </a:rPr>
              <a:t>&lt;/style&gt;</a:t>
            </a:r>
            <a:r>
              <a:rPr lang="en-US" sz="1000" smtClean="0"/>
              <a:t>	</a:t>
            </a:r>
          </a:p>
          <a:p>
            <a:pPr lvl="1" eaLnBrk="1" hangingPunct="1">
              <a:lnSpc>
                <a:spcPct val="90000"/>
              </a:lnSpc>
              <a:buFontTx/>
              <a:buNone/>
            </a:pPr>
            <a:endParaRPr lang="en-US" sz="1000" smtClean="0"/>
          </a:p>
          <a:p>
            <a:pPr eaLnBrk="1" hangingPunct="1">
              <a:lnSpc>
                <a:spcPct val="90000"/>
              </a:lnSpc>
              <a:buFontTx/>
              <a:buNone/>
            </a:pPr>
            <a:r>
              <a:rPr lang="en-US" sz="1200" smtClean="0"/>
              <a:t>	</a:t>
            </a:r>
            <a:r>
              <a:rPr lang="en-US" smtClean="0"/>
              <a:t>the external style sheet would contain...</a:t>
            </a:r>
          </a:p>
          <a:p>
            <a:pPr lvl="1" eaLnBrk="1" hangingPunct="1">
              <a:lnSpc>
                <a:spcPct val="90000"/>
              </a:lnSpc>
              <a:buFontTx/>
              <a:buNone/>
            </a:pPr>
            <a:r>
              <a:rPr lang="en-US" smtClean="0"/>
              <a:t>		    </a:t>
            </a:r>
            <a:r>
              <a:rPr lang="en-US" smtClean="0">
                <a:solidFill>
                  <a:srgbClr val="33CC33"/>
                </a:solidFill>
              </a:rPr>
              <a:t>h1	  {color:#ff0000; font-size:16px;}</a:t>
            </a:r>
          </a:p>
          <a:p>
            <a:pPr lvl="1" eaLnBrk="1" hangingPunct="1">
              <a:lnSpc>
                <a:spcPct val="90000"/>
              </a:lnSpc>
              <a:buFontTx/>
              <a:buNone/>
            </a:pPr>
            <a:r>
              <a:rPr lang="en-US" smtClean="0">
                <a:solidFill>
                  <a:srgbClr val="33CC33"/>
                </a:solidFill>
              </a:rPr>
              <a:t>		    h2	  {color:#0000ff; font-size:14px;}	</a:t>
            </a:r>
          </a:p>
          <a:p>
            <a:pPr eaLnBrk="1" hangingPunct="1">
              <a:lnSpc>
                <a:spcPct val="90000"/>
              </a:lnSpc>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111043">
                                            <p:txEl>
                                              <p:pRg st="0" end="0"/>
                                            </p:txEl>
                                          </p:spTgt>
                                        </p:tgtEl>
                                        <p:attrNameLst>
                                          <p:attrName>style.visibility</p:attrName>
                                        </p:attrNameLst>
                                      </p:cBhvr>
                                      <p:to>
                                        <p:strVal val="visible"/>
                                      </p:to>
                                    </p:set>
                                    <p:anim calcmode="lin" valueType="num">
                                      <p:cBhvr>
                                        <p:cTn id="7" dur="500" fill="hold"/>
                                        <p:tgtEl>
                                          <p:spTgt spid="1111043">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11104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111043">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11104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111043">
                                            <p:txEl>
                                              <p:pRg st="1" end="1"/>
                                            </p:txEl>
                                          </p:spTgt>
                                        </p:tgtEl>
                                        <p:attrNameLst>
                                          <p:attrName>style.visibility</p:attrName>
                                        </p:attrNameLst>
                                      </p:cBhvr>
                                      <p:to>
                                        <p:strVal val="visible"/>
                                      </p:to>
                                    </p:set>
                                    <p:anim calcmode="lin" valueType="num">
                                      <p:cBhvr>
                                        <p:cTn id="15" dur="500" fill="hold"/>
                                        <p:tgtEl>
                                          <p:spTgt spid="1111043">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111043">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11104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111043">
                                            <p:txEl>
                                              <p:pRg st="1" end="1"/>
                                            </p:txEl>
                                          </p:spTgt>
                                        </p:tgtEl>
                                        <p:attrNameLst>
                                          <p:attrName>ppt_h</p:attrName>
                                        </p:attrNameLst>
                                      </p:cBhvr>
                                      <p:tavLst>
                                        <p:tav tm="0">
                                          <p:val>
                                            <p:strVal val="#ppt_h"/>
                                          </p:val>
                                        </p:tav>
                                        <p:tav tm="100000">
                                          <p:val>
                                            <p:strVal val="#ppt_h"/>
                                          </p:val>
                                        </p:tav>
                                      </p:tavLst>
                                    </p:anim>
                                  </p:childTnLst>
                                </p:cTn>
                              </p:par>
                              <p:par>
                                <p:cTn id="19" presetID="17" presetClass="entr" presetSubtype="8" fill="hold" grpId="0" nodeType="withEffect">
                                  <p:stCondLst>
                                    <p:cond delay="0"/>
                                  </p:stCondLst>
                                  <p:childTnLst>
                                    <p:set>
                                      <p:cBhvr>
                                        <p:cTn id="20" dur="1" fill="hold">
                                          <p:stCondLst>
                                            <p:cond delay="0"/>
                                          </p:stCondLst>
                                        </p:cTn>
                                        <p:tgtEl>
                                          <p:spTgt spid="1111043">
                                            <p:txEl>
                                              <p:pRg st="2" end="2"/>
                                            </p:txEl>
                                          </p:spTgt>
                                        </p:tgtEl>
                                        <p:attrNameLst>
                                          <p:attrName>style.visibility</p:attrName>
                                        </p:attrNameLst>
                                      </p:cBhvr>
                                      <p:to>
                                        <p:strVal val="visible"/>
                                      </p:to>
                                    </p:set>
                                    <p:anim calcmode="lin" valueType="num">
                                      <p:cBhvr>
                                        <p:cTn id="21" dur="500" fill="hold"/>
                                        <p:tgtEl>
                                          <p:spTgt spid="1111043">
                                            <p:txEl>
                                              <p:pRg st="2" end="2"/>
                                            </p:txEl>
                                          </p:spTgt>
                                        </p:tgtEl>
                                        <p:attrNameLst>
                                          <p:attrName>ppt_x</p:attrName>
                                        </p:attrNameLst>
                                      </p:cBhvr>
                                      <p:tavLst>
                                        <p:tav tm="0">
                                          <p:val>
                                            <p:strVal val="#ppt_x-#ppt_w/2"/>
                                          </p:val>
                                        </p:tav>
                                        <p:tav tm="100000">
                                          <p:val>
                                            <p:strVal val="#ppt_x"/>
                                          </p:val>
                                        </p:tav>
                                      </p:tavLst>
                                    </p:anim>
                                    <p:anim calcmode="lin" valueType="num">
                                      <p:cBhvr>
                                        <p:cTn id="22" dur="500" fill="hold"/>
                                        <p:tgtEl>
                                          <p:spTgt spid="1111043">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111104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111043">
                                            <p:txEl>
                                              <p:pRg st="2" end="2"/>
                                            </p:txEl>
                                          </p:spTgt>
                                        </p:tgtEl>
                                        <p:attrNameLst>
                                          <p:attrName>ppt_h</p:attrName>
                                        </p:attrNameLst>
                                      </p:cBhvr>
                                      <p:tavLst>
                                        <p:tav tm="0">
                                          <p:val>
                                            <p:strVal val="#ppt_h"/>
                                          </p:val>
                                        </p:tav>
                                        <p:tav tm="100000">
                                          <p:val>
                                            <p:strVal val="#ppt_h"/>
                                          </p:val>
                                        </p:tav>
                                      </p:tavLst>
                                    </p:anim>
                                  </p:childTnLst>
                                </p:cTn>
                              </p:par>
                              <p:par>
                                <p:cTn id="25" presetID="17" presetClass="entr" presetSubtype="8" fill="hold" grpId="0" nodeType="withEffect">
                                  <p:stCondLst>
                                    <p:cond delay="0"/>
                                  </p:stCondLst>
                                  <p:childTnLst>
                                    <p:set>
                                      <p:cBhvr>
                                        <p:cTn id="26" dur="1" fill="hold">
                                          <p:stCondLst>
                                            <p:cond delay="0"/>
                                          </p:stCondLst>
                                        </p:cTn>
                                        <p:tgtEl>
                                          <p:spTgt spid="1111043">
                                            <p:txEl>
                                              <p:pRg st="3" end="3"/>
                                            </p:txEl>
                                          </p:spTgt>
                                        </p:tgtEl>
                                        <p:attrNameLst>
                                          <p:attrName>style.visibility</p:attrName>
                                        </p:attrNameLst>
                                      </p:cBhvr>
                                      <p:to>
                                        <p:strVal val="visible"/>
                                      </p:to>
                                    </p:set>
                                    <p:anim calcmode="lin" valueType="num">
                                      <p:cBhvr>
                                        <p:cTn id="27" dur="500" fill="hold"/>
                                        <p:tgtEl>
                                          <p:spTgt spid="1111043">
                                            <p:txEl>
                                              <p:pRg st="3" end="3"/>
                                            </p:txEl>
                                          </p:spTgt>
                                        </p:tgtEl>
                                        <p:attrNameLst>
                                          <p:attrName>ppt_x</p:attrName>
                                        </p:attrNameLst>
                                      </p:cBhvr>
                                      <p:tavLst>
                                        <p:tav tm="0">
                                          <p:val>
                                            <p:strVal val="#ppt_x-#ppt_w/2"/>
                                          </p:val>
                                        </p:tav>
                                        <p:tav tm="100000">
                                          <p:val>
                                            <p:strVal val="#ppt_x"/>
                                          </p:val>
                                        </p:tav>
                                      </p:tavLst>
                                    </p:anim>
                                    <p:anim calcmode="lin" valueType="num">
                                      <p:cBhvr>
                                        <p:cTn id="28" dur="500" fill="hold"/>
                                        <p:tgtEl>
                                          <p:spTgt spid="1111043">
                                            <p:txEl>
                                              <p:pRg st="3" end="3"/>
                                            </p:txEl>
                                          </p:spTgt>
                                        </p:tgtEl>
                                        <p:attrNameLst>
                                          <p:attrName>ppt_y</p:attrName>
                                        </p:attrNameLst>
                                      </p:cBhvr>
                                      <p:tavLst>
                                        <p:tav tm="0">
                                          <p:val>
                                            <p:strVal val="#ppt_y"/>
                                          </p:val>
                                        </p:tav>
                                        <p:tav tm="100000">
                                          <p:val>
                                            <p:strVal val="#ppt_y"/>
                                          </p:val>
                                        </p:tav>
                                      </p:tavLst>
                                    </p:anim>
                                    <p:anim calcmode="lin" valueType="num">
                                      <p:cBhvr>
                                        <p:cTn id="29" dur="500" fill="hold"/>
                                        <p:tgtEl>
                                          <p:spTgt spid="111104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1111043">
                                            <p:txEl>
                                              <p:pRg st="3" end="3"/>
                                            </p:txEl>
                                          </p:spTgt>
                                        </p:tgtEl>
                                        <p:attrNameLst>
                                          <p:attrName>ppt_h</p:attrName>
                                        </p:attrNameLst>
                                      </p:cBhvr>
                                      <p:tavLst>
                                        <p:tav tm="0">
                                          <p:val>
                                            <p:strVal val="#ppt_h"/>
                                          </p:val>
                                        </p:tav>
                                        <p:tav tm="100000">
                                          <p:val>
                                            <p:strVal val="#ppt_h"/>
                                          </p:val>
                                        </p:tav>
                                      </p:tavLst>
                                    </p:anim>
                                  </p:childTnLst>
                                </p:cTn>
                              </p:par>
                              <p:par>
                                <p:cTn id="31" presetID="17" presetClass="entr" presetSubtype="8" fill="hold" grpId="0" nodeType="withEffect">
                                  <p:stCondLst>
                                    <p:cond delay="0"/>
                                  </p:stCondLst>
                                  <p:childTnLst>
                                    <p:set>
                                      <p:cBhvr>
                                        <p:cTn id="32" dur="1" fill="hold">
                                          <p:stCondLst>
                                            <p:cond delay="0"/>
                                          </p:stCondLst>
                                        </p:cTn>
                                        <p:tgtEl>
                                          <p:spTgt spid="1111043">
                                            <p:txEl>
                                              <p:pRg st="4" end="4"/>
                                            </p:txEl>
                                          </p:spTgt>
                                        </p:tgtEl>
                                        <p:attrNameLst>
                                          <p:attrName>style.visibility</p:attrName>
                                        </p:attrNameLst>
                                      </p:cBhvr>
                                      <p:to>
                                        <p:strVal val="visible"/>
                                      </p:to>
                                    </p:set>
                                    <p:anim calcmode="lin" valueType="num">
                                      <p:cBhvr>
                                        <p:cTn id="33" dur="500" fill="hold"/>
                                        <p:tgtEl>
                                          <p:spTgt spid="1111043">
                                            <p:txEl>
                                              <p:pRg st="4" end="4"/>
                                            </p:txEl>
                                          </p:spTgt>
                                        </p:tgtEl>
                                        <p:attrNameLst>
                                          <p:attrName>ppt_x</p:attrName>
                                        </p:attrNameLst>
                                      </p:cBhvr>
                                      <p:tavLst>
                                        <p:tav tm="0">
                                          <p:val>
                                            <p:strVal val="#ppt_x-#ppt_w/2"/>
                                          </p:val>
                                        </p:tav>
                                        <p:tav tm="100000">
                                          <p:val>
                                            <p:strVal val="#ppt_x"/>
                                          </p:val>
                                        </p:tav>
                                      </p:tavLst>
                                    </p:anim>
                                    <p:anim calcmode="lin" valueType="num">
                                      <p:cBhvr>
                                        <p:cTn id="34" dur="500" fill="hold"/>
                                        <p:tgtEl>
                                          <p:spTgt spid="1111043">
                                            <p:txEl>
                                              <p:pRg st="4" end="4"/>
                                            </p:txEl>
                                          </p:spTgt>
                                        </p:tgtEl>
                                        <p:attrNameLst>
                                          <p:attrName>ppt_y</p:attrName>
                                        </p:attrNameLst>
                                      </p:cBhvr>
                                      <p:tavLst>
                                        <p:tav tm="0">
                                          <p:val>
                                            <p:strVal val="#ppt_y"/>
                                          </p:val>
                                        </p:tav>
                                        <p:tav tm="100000">
                                          <p:val>
                                            <p:strVal val="#ppt_y"/>
                                          </p:val>
                                        </p:tav>
                                      </p:tavLst>
                                    </p:anim>
                                    <p:anim calcmode="lin" valueType="num">
                                      <p:cBhvr>
                                        <p:cTn id="35" dur="500" fill="hold"/>
                                        <p:tgtEl>
                                          <p:spTgt spid="111104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1111043">
                                            <p:txEl>
                                              <p:pRg st="4" end="4"/>
                                            </p:txEl>
                                          </p:spTgt>
                                        </p:tgtEl>
                                        <p:attrNameLst>
                                          <p:attrName>ppt_h</p:attrName>
                                        </p:attrNameLst>
                                      </p:cBhvr>
                                      <p:tavLst>
                                        <p:tav tm="0">
                                          <p:val>
                                            <p:strVal val="#ppt_h"/>
                                          </p:val>
                                        </p:tav>
                                        <p:tav tm="100000">
                                          <p:val>
                                            <p:strVal val="#ppt_h"/>
                                          </p:val>
                                        </p:tav>
                                      </p:tavLst>
                                    </p:anim>
                                  </p:childTnLst>
                                </p:cTn>
                              </p:par>
                              <p:par>
                                <p:cTn id="37" presetID="17" presetClass="entr" presetSubtype="8" fill="hold" grpId="0" nodeType="withEffect">
                                  <p:stCondLst>
                                    <p:cond delay="0"/>
                                  </p:stCondLst>
                                  <p:childTnLst>
                                    <p:set>
                                      <p:cBhvr>
                                        <p:cTn id="38" dur="1" fill="hold">
                                          <p:stCondLst>
                                            <p:cond delay="0"/>
                                          </p:stCondLst>
                                        </p:cTn>
                                        <p:tgtEl>
                                          <p:spTgt spid="1111043">
                                            <p:txEl>
                                              <p:pRg st="5" end="5"/>
                                            </p:txEl>
                                          </p:spTgt>
                                        </p:tgtEl>
                                        <p:attrNameLst>
                                          <p:attrName>style.visibility</p:attrName>
                                        </p:attrNameLst>
                                      </p:cBhvr>
                                      <p:to>
                                        <p:strVal val="visible"/>
                                      </p:to>
                                    </p:set>
                                    <p:anim calcmode="lin" valueType="num">
                                      <p:cBhvr>
                                        <p:cTn id="39" dur="500" fill="hold"/>
                                        <p:tgtEl>
                                          <p:spTgt spid="1111043">
                                            <p:txEl>
                                              <p:pRg st="5" end="5"/>
                                            </p:txEl>
                                          </p:spTgt>
                                        </p:tgtEl>
                                        <p:attrNameLst>
                                          <p:attrName>ppt_x</p:attrName>
                                        </p:attrNameLst>
                                      </p:cBhvr>
                                      <p:tavLst>
                                        <p:tav tm="0">
                                          <p:val>
                                            <p:strVal val="#ppt_x-#ppt_w/2"/>
                                          </p:val>
                                        </p:tav>
                                        <p:tav tm="100000">
                                          <p:val>
                                            <p:strVal val="#ppt_x"/>
                                          </p:val>
                                        </p:tav>
                                      </p:tavLst>
                                    </p:anim>
                                    <p:anim calcmode="lin" valueType="num">
                                      <p:cBhvr>
                                        <p:cTn id="40" dur="500" fill="hold"/>
                                        <p:tgtEl>
                                          <p:spTgt spid="1111043">
                                            <p:txEl>
                                              <p:pRg st="5" end="5"/>
                                            </p:txEl>
                                          </p:spTgt>
                                        </p:tgtEl>
                                        <p:attrNameLst>
                                          <p:attrName>ppt_y</p:attrName>
                                        </p:attrNameLst>
                                      </p:cBhvr>
                                      <p:tavLst>
                                        <p:tav tm="0">
                                          <p:val>
                                            <p:strVal val="#ppt_y"/>
                                          </p:val>
                                        </p:tav>
                                        <p:tav tm="100000">
                                          <p:val>
                                            <p:strVal val="#ppt_y"/>
                                          </p:val>
                                        </p:tav>
                                      </p:tavLst>
                                    </p:anim>
                                    <p:anim calcmode="lin" valueType="num">
                                      <p:cBhvr>
                                        <p:cTn id="41" dur="500" fill="hold"/>
                                        <p:tgtEl>
                                          <p:spTgt spid="1111043">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111104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7" presetClass="entr" presetSubtype="8" fill="hold" grpId="0" nodeType="clickEffect">
                                  <p:stCondLst>
                                    <p:cond delay="0"/>
                                  </p:stCondLst>
                                  <p:childTnLst>
                                    <p:set>
                                      <p:cBhvr>
                                        <p:cTn id="46" dur="1" fill="hold">
                                          <p:stCondLst>
                                            <p:cond delay="0"/>
                                          </p:stCondLst>
                                        </p:cTn>
                                        <p:tgtEl>
                                          <p:spTgt spid="1111043">
                                            <p:txEl>
                                              <p:pRg st="7" end="7"/>
                                            </p:txEl>
                                          </p:spTgt>
                                        </p:tgtEl>
                                        <p:attrNameLst>
                                          <p:attrName>style.visibility</p:attrName>
                                        </p:attrNameLst>
                                      </p:cBhvr>
                                      <p:to>
                                        <p:strVal val="visible"/>
                                      </p:to>
                                    </p:set>
                                    <p:anim calcmode="lin" valueType="num">
                                      <p:cBhvr>
                                        <p:cTn id="47" dur="500" fill="hold"/>
                                        <p:tgtEl>
                                          <p:spTgt spid="1111043">
                                            <p:txEl>
                                              <p:pRg st="7" end="7"/>
                                            </p:txEl>
                                          </p:spTgt>
                                        </p:tgtEl>
                                        <p:attrNameLst>
                                          <p:attrName>ppt_x</p:attrName>
                                        </p:attrNameLst>
                                      </p:cBhvr>
                                      <p:tavLst>
                                        <p:tav tm="0">
                                          <p:val>
                                            <p:strVal val="#ppt_x-#ppt_w/2"/>
                                          </p:val>
                                        </p:tav>
                                        <p:tav tm="100000">
                                          <p:val>
                                            <p:strVal val="#ppt_x"/>
                                          </p:val>
                                        </p:tav>
                                      </p:tavLst>
                                    </p:anim>
                                    <p:anim calcmode="lin" valueType="num">
                                      <p:cBhvr>
                                        <p:cTn id="48" dur="500" fill="hold"/>
                                        <p:tgtEl>
                                          <p:spTgt spid="1111043">
                                            <p:txEl>
                                              <p:pRg st="7" end="7"/>
                                            </p:txEl>
                                          </p:spTgt>
                                        </p:tgtEl>
                                        <p:attrNameLst>
                                          <p:attrName>ppt_y</p:attrName>
                                        </p:attrNameLst>
                                      </p:cBhvr>
                                      <p:tavLst>
                                        <p:tav tm="0">
                                          <p:val>
                                            <p:strVal val="#ppt_y"/>
                                          </p:val>
                                        </p:tav>
                                        <p:tav tm="100000">
                                          <p:val>
                                            <p:strVal val="#ppt_y"/>
                                          </p:val>
                                        </p:tav>
                                      </p:tavLst>
                                    </p:anim>
                                    <p:anim calcmode="lin" valueType="num">
                                      <p:cBhvr>
                                        <p:cTn id="49" dur="500" fill="hold"/>
                                        <p:tgtEl>
                                          <p:spTgt spid="111104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1111043">
                                            <p:txEl>
                                              <p:pRg st="7" end="7"/>
                                            </p:txEl>
                                          </p:spTgt>
                                        </p:tgtEl>
                                        <p:attrNameLst>
                                          <p:attrName>ppt_h</p:attrName>
                                        </p:attrNameLst>
                                      </p:cBhvr>
                                      <p:tavLst>
                                        <p:tav tm="0">
                                          <p:val>
                                            <p:strVal val="#ppt_h"/>
                                          </p:val>
                                        </p:tav>
                                        <p:tav tm="100000">
                                          <p:val>
                                            <p:strVal val="#ppt_h"/>
                                          </p:val>
                                        </p:tav>
                                      </p:tavLst>
                                    </p:anim>
                                  </p:childTnLst>
                                </p:cTn>
                              </p:par>
                              <p:par>
                                <p:cTn id="51" presetID="17" presetClass="entr" presetSubtype="8" fill="hold" grpId="0" nodeType="withEffect">
                                  <p:stCondLst>
                                    <p:cond delay="0"/>
                                  </p:stCondLst>
                                  <p:childTnLst>
                                    <p:set>
                                      <p:cBhvr>
                                        <p:cTn id="52" dur="1" fill="hold">
                                          <p:stCondLst>
                                            <p:cond delay="0"/>
                                          </p:stCondLst>
                                        </p:cTn>
                                        <p:tgtEl>
                                          <p:spTgt spid="1111043">
                                            <p:txEl>
                                              <p:pRg st="8" end="8"/>
                                            </p:txEl>
                                          </p:spTgt>
                                        </p:tgtEl>
                                        <p:attrNameLst>
                                          <p:attrName>style.visibility</p:attrName>
                                        </p:attrNameLst>
                                      </p:cBhvr>
                                      <p:to>
                                        <p:strVal val="visible"/>
                                      </p:to>
                                    </p:set>
                                    <p:anim calcmode="lin" valueType="num">
                                      <p:cBhvr>
                                        <p:cTn id="53" dur="500" fill="hold"/>
                                        <p:tgtEl>
                                          <p:spTgt spid="1111043">
                                            <p:txEl>
                                              <p:pRg st="8" end="8"/>
                                            </p:txEl>
                                          </p:spTgt>
                                        </p:tgtEl>
                                        <p:attrNameLst>
                                          <p:attrName>ppt_x</p:attrName>
                                        </p:attrNameLst>
                                      </p:cBhvr>
                                      <p:tavLst>
                                        <p:tav tm="0">
                                          <p:val>
                                            <p:strVal val="#ppt_x-#ppt_w/2"/>
                                          </p:val>
                                        </p:tav>
                                        <p:tav tm="100000">
                                          <p:val>
                                            <p:strVal val="#ppt_x"/>
                                          </p:val>
                                        </p:tav>
                                      </p:tavLst>
                                    </p:anim>
                                    <p:anim calcmode="lin" valueType="num">
                                      <p:cBhvr>
                                        <p:cTn id="54" dur="500" fill="hold"/>
                                        <p:tgtEl>
                                          <p:spTgt spid="1111043">
                                            <p:txEl>
                                              <p:pRg st="8" end="8"/>
                                            </p:txEl>
                                          </p:spTgt>
                                        </p:tgtEl>
                                        <p:attrNameLst>
                                          <p:attrName>ppt_y</p:attrName>
                                        </p:attrNameLst>
                                      </p:cBhvr>
                                      <p:tavLst>
                                        <p:tav tm="0">
                                          <p:val>
                                            <p:strVal val="#ppt_y"/>
                                          </p:val>
                                        </p:tav>
                                        <p:tav tm="100000">
                                          <p:val>
                                            <p:strVal val="#ppt_y"/>
                                          </p:val>
                                        </p:tav>
                                      </p:tavLst>
                                    </p:anim>
                                    <p:anim calcmode="lin" valueType="num">
                                      <p:cBhvr>
                                        <p:cTn id="55" dur="500" fill="hold"/>
                                        <p:tgtEl>
                                          <p:spTgt spid="111104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1111043">
                                            <p:txEl>
                                              <p:pRg st="8" end="8"/>
                                            </p:txEl>
                                          </p:spTgt>
                                        </p:tgtEl>
                                        <p:attrNameLst>
                                          <p:attrName>ppt_h</p:attrName>
                                        </p:attrNameLst>
                                      </p:cBhvr>
                                      <p:tavLst>
                                        <p:tav tm="0">
                                          <p:val>
                                            <p:strVal val="#ppt_h"/>
                                          </p:val>
                                        </p:tav>
                                        <p:tav tm="100000">
                                          <p:val>
                                            <p:strVal val="#ppt_h"/>
                                          </p:val>
                                        </p:tav>
                                      </p:tavLst>
                                    </p:anim>
                                  </p:childTnLst>
                                </p:cTn>
                              </p:par>
                              <p:par>
                                <p:cTn id="57" presetID="17" presetClass="entr" presetSubtype="8" fill="hold" grpId="0" nodeType="withEffect">
                                  <p:stCondLst>
                                    <p:cond delay="0"/>
                                  </p:stCondLst>
                                  <p:childTnLst>
                                    <p:set>
                                      <p:cBhvr>
                                        <p:cTn id="58" dur="1" fill="hold">
                                          <p:stCondLst>
                                            <p:cond delay="0"/>
                                          </p:stCondLst>
                                        </p:cTn>
                                        <p:tgtEl>
                                          <p:spTgt spid="1111043">
                                            <p:txEl>
                                              <p:pRg st="9" end="9"/>
                                            </p:txEl>
                                          </p:spTgt>
                                        </p:tgtEl>
                                        <p:attrNameLst>
                                          <p:attrName>style.visibility</p:attrName>
                                        </p:attrNameLst>
                                      </p:cBhvr>
                                      <p:to>
                                        <p:strVal val="visible"/>
                                      </p:to>
                                    </p:set>
                                    <p:anim calcmode="lin" valueType="num">
                                      <p:cBhvr>
                                        <p:cTn id="59" dur="500" fill="hold"/>
                                        <p:tgtEl>
                                          <p:spTgt spid="1111043">
                                            <p:txEl>
                                              <p:pRg st="9" end="9"/>
                                            </p:txEl>
                                          </p:spTgt>
                                        </p:tgtEl>
                                        <p:attrNameLst>
                                          <p:attrName>ppt_x</p:attrName>
                                        </p:attrNameLst>
                                      </p:cBhvr>
                                      <p:tavLst>
                                        <p:tav tm="0">
                                          <p:val>
                                            <p:strVal val="#ppt_x-#ppt_w/2"/>
                                          </p:val>
                                        </p:tav>
                                        <p:tav tm="100000">
                                          <p:val>
                                            <p:strVal val="#ppt_x"/>
                                          </p:val>
                                        </p:tav>
                                      </p:tavLst>
                                    </p:anim>
                                    <p:anim calcmode="lin" valueType="num">
                                      <p:cBhvr>
                                        <p:cTn id="60" dur="500" fill="hold"/>
                                        <p:tgtEl>
                                          <p:spTgt spid="1111043">
                                            <p:txEl>
                                              <p:pRg st="9" end="9"/>
                                            </p:txEl>
                                          </p:spTgt>
                                        </p:tgtEl>
                                        <p:attrNameLst>
                                          <p:attrName>ppt_y</p:attrName>
                                        </p:attrNameLst>
                                      </p:cBhvr>
                                      <p:tavLst>
                                        <p:tav tm="0">
                                          <p:val>
                                            <p:strVal val="#ppt_y"/>
                                          </p:val>
                                        </p:tav>
                                        <p:tav tm="100000">
                                          <p:val>
                                            <p:strVal val="#ppt_y"/>
                                          </p:val>
                                        </p:tav>
                                      </p:tavLst>
                                    </p:anim>
                                    <p:anim calcmode="lin" valueType="num">
                                      <p:cBhvr>
                                        <p:cTn id="61" dur="500" fill="hold"/>
                                        <p:tgtEl>
                                          <p:spTgt spid="1111043">
                                            <p:txEl>
                                              <p:pRg st="9" end="9"/>
                                            </p:txEl>
                                          </p:spTgt>
                                        </p:tgtEl>
                                        <p:attrNameLst>
                                          <p:attrName>ppt_w</p:attrName>
                                        </p:attrNameLst>
                                      </p:cBhvr>
                                      <p:tavLst>
                                        <p:tav tm="0">
                                          <p:val>
                                            <p:fltVal val="0"/>
                                          </p:val>
                                        </p:tav>
                                        <p:tav tm="100000">
                                          <p:val>
                                            <p:strVal val="#ppt_w"/>
                                          </p:val>
                                        </p:tav>
                                      </p:tavLst>
                                    </p:anim>
                                    <p:anim calcmode="lin" valueType="num">
                                      <p:cBhvr>
                                        <p:cTn id="62" dur="500" fill="hold"/>
                                        <p:tgtEl>
                                          <p:spTgt spid="1111043">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1043"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07345BCA-B86F-45E0-896B-5DA11B9E94C5}" type="slidenum">
              <a:rPr lang="en-US" smtClean="0"/>
              <a:pPr/>
              <a:t>66</a:t>
            </a:fld>
            <a:endParaRPr lang="en-US" smtClean="0"/>
          </a:p>
        </p:txBody>
      </p:sp>
      <p:sp>
        <p:nvSpPr>
          <p:cNvPr id="6553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65540" name="Rectangle 2"/>
          <p:cNvSpPr>
            <a:spLocks noGrp="1" noChangeArrowheads="1"/>
          </p:cNvSpPr>
          <p:nvPr>
            <p:ph type="title"/>
          </p:nvPr>
        </p:nvSpPr>
        <p:spPr/>
        <p:txBody>
          <a:bodyPr/>
          <a:lstStyle/>
          <a:p>
            <a:pPr eaLnBrk="1" hangingPunct="1"/>
            <a:r>
              <a:rPr lang="en-US" smtClean="0"/>
              <a:t>External Style Sheets</a:t>
            </a:r>
          </a:p>
        </p:txBody>
      </p:sp>
      <p:sp>
        <p:nvSpPr>
          <p:cNvPr id="65541" name="Rectangle 3"/>
          <p:cNvSpPr>
            <a:spLocks noGrp="1" noChangeArrowheads="1"/>
          </p:cNvSpPr>
          <p:nvPr>
            <p:ph type="body" idx="1"/>
          </p:nvPr>
        </p:nvSpPr>
        <p:spPr/>
        <p:txBody>
          <a:bodyPr/>
          <a:lstStyle/>
          <a:p>
            <a:pPr eaLnBrk="1" hangingPunct="1"/>
            <a:r>
              <a:rPr lang="en-US" smtClean="0"/>
              <a:t>Two ways to bring in an external style sheet:</a:t>
            </a:r>
          </a:p>
          <a:p>
            <a:pPr lvl="1" eaLnBrk="1" hangingPunct="1"/>
            <a:r>
              <a:rPr lang="en-US" smtClean="0">
                <a:solidFill>
                  <a:srgbClr val="99FF99"/>
                </a:solidFill>
              </a:rPr>
              <a:t>link</a:t>
            </a:r>
          </a:p>
          <a:p>
            <a:pPr lvl="1" eaLnBrk="1" hangingPunct="1"/>
            <a:r>
              <a:rPr lang="en-US" smtClean="0">
                <a:solidFill>
                  <a:srgbClr val="99FF99"/>
                </a:solidFill>
              </a:rPr>
              <a:t>@import</a:t>
            </a:r>
            <a:endParaRPr lang="en-US"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B30F1190-45AF-462C-8997-858CB643A009}" type="slidenum">
              <a:rPr lang="en-US" smtClean="0"/>
              <a:pPr/>
              <a:t>67</a:t>
            </a:fld>
            <a:endParaRPr lang="en-US" smtClean="0"/>
          </a:p>
        </p:txBody>
      </p:sp>
      <p:sp>
        <p:nvSpPr>
          <p:cNvPr id="6656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66564" name="Rectangle 2"/>
          <p:cNvSpPr>
            <a:spLocks noGrp="1" noChangeArrowheads="1"/>
          </p:cNvSpPr>
          <p:nvPr>
            <p:ph type="title"/>
          </p:nvPr>
        </p:nvSpPr>
        <p:spPr/>
        <p:txBody>
          <a:bodyPr/>
          <a:lstStyle/>
          <a:p>
            <a:pPr eaLnBrk="1" hangingPunct="1"/>
            <a:r>
              <a:rPr lang="en-US" smtClean="0"/>
              <a:t>External Style Sheets</a:t>
            </a:r>
          </a:p>
        </p:txBody>
      </p:sp>
      <p:sp>
        <p:nvSpPr>
          <p:cNvPr id="1113091" name="Rectangle 3"/>
          <p:cNvSpPr>
            <a:spLocks noGrp="1" noChangeArrowheads="1"/>
          </p:cNvSpPr>
          <p:nvPr>
            <p:ph type="body" idx="1"/>
          </p:nvPr>
        </p:nvSpPr>
        <p:spPr/>
        <p:txBody>
          <a:bodyPr/>
          <a:lstStyle/>
          <a:p>
            <a:pPr eaLnBrk="1" hangingPunct="1"/>
            <a:r>
              <a:rPr lang="en-US" smtClean="0">
                <a:solidFill>
                  <a:srgbClr val="99FF99"/>
                </a:solidFill>
              </a:rPr>
              <a:t>link</a:t>
            </a:r>
            <a:r>
              <a:rPr lang="en-US" smtClean="0"/>
              <a:t> – embedded within the </a:t>
            </a:r>
            <a:r>
              <a:rPr lang="en-US" smtClean="0">
                <a:solidFill>
                  <a:srgbClr val="99FF99"/>
                </a:solidFill>
              </a:rPr>
              <a:t>&lt;head&gt;</a:t>
            </a:r>
            <a:r>
              <a:rPr lang="en-US" smtClean="0"/>
              <a:t>.</a:t>
            </a:r>
          </a:p>
          <a:p>
            <a:pPr lvl="1" eaLnBrk="1" hangingPunct="1">
              <a:buFontTx/>
              <a:buNone/>
            </a:pPr>
            <a:r>
              <a:rPr lang="en-US" smtClean="0">
                <a:solidFill>
                  <a:srgbClr val="99FF99"/>
                </a:solidFill>
              </a:rPr>
              <a:t>	&lt;link  	rel = “stylesheet”</a:t>
            </a:r>
          </a:p>
          <a:p>
            <a:pPr lvl="1" eaLnBrk="1" hangingPunct="1">
              <a:buFontTx/>
              <a:buNone/>
            </a:pPr>
            <a:r>
              <a:rPr lang="en-US" smtClean="0">
                <a:solidFill>
                  <a:srgbClr val="99FF99"/>
                </a:solidFill>
              </a:rPr>
              <a:t>		       	type = “text/css”</a:t>
            </a:r>
          </a:p>
          <a:p>
            <a:pPr lvl="1" eaLnBrk="1" hangingPunct="1">
              <a:buFontTx/>
              <a:buNone/>
            </a:pPr>
            <a:r>
              <a:rPr lang="en-US" smtClean="0">
                <a:solidFill>
                  <a:srgbClr val="99FF99"/>
                </a:solidFill>
              </a:rPr>
              <a:t>			href = “filename.css”&gt;</a:t>
            </a:r>
          </a:p>
          <a:p>
            <a:pPr eaLnBrk="1" hangingPunct="1"/>
            <a:r>
              <a:rPr lang="en-US" smtClean="0"/>
              <a:t>Can have multiple </a:t>
            </a:r>
            <a:r>
              <a:rPr lang="en-US" smtClean="0">
                <a:solidFill>
                  <a:srgbClr val="99FF99"/>
                </a:solidFill>
              </a:rPr>
              <a:t>&lt;link&gt;</a:t>
            </a:r>
            <a:r>
              <a:rPr lang="en-US" smtClean="0"/>
              <a:t> statements in a document.</a:t>
            </a:r>
            <a:endParaRPr lang="en-US" smtClean="0">
              <a:solidFill>
                <a:srgbClr val="99FF99"/>
              </a:solidFill>
            </a:endParaRPr>
          </a:p>
          <a:p>
            <a:pPr lvl="1" eaLnBrk="1" hangingPunct="1">
              <a:buFontTx/>
              <a:buNone/>
            </a:pPr>
            <a:endParaRPr lang="en-US" smtClean="0">
              <a:solidFill>
                <a:srgbClr val="99FF99"/>
              </a:solidFill>
            </a:endParaRPr>
          </a:p>
          <a:p>
            <a:pPr lvl="1" eaLnBrk="1" hangingPunct="1">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113091">
                                            <p:txEl>
                                              <p:pRg st="0" end="0"/>
                                            </p:txEl>
                                          </p:spTgt>
                                        </p:tgtEl>
                                        <p:attrNameLst>
                                          <p:attrName>style.visibility</p:attrName>
                                        </p:attrNameLst>
                                      </p:cBhvr>
                                      <p:to>
                                        <p:strVal val="visible"/>
                                      </p:to>
                                    </p:set>
                                    <p:anim calcmode="lin" valueType="num">
                                      <p:cBhvr>
                                        <p:cTn id="7" dur="500" fill="hold"/>
                                        <p:tgtEl>
                                          <p:spTgt spid="1113091">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113091">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113091">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113091">
                                            <p:txEl>
                                              <p:pRg st="0" end="0"/>
                                            </p:txEl>
                                          </p:spTgt>
                                        </p:tgtEl>
                                        <p:attrNameLst>
                                          <p:attrName>ppt_h</p:attrName>
                                        </p:attrNameLst>
                                      </p:cBhvr>
                                      <p:tavLst>
                                        <p:tav tm="0">
                                          <p:val>
                                            <p:strVal val="#ppt_h"/>
                                          </p:val>
                                        </p:tav>
                                        <p:tav tm="100000">
                                          <p:val>
                                            <p:strVal val="#ppt_h"/>
                                          </p:val>
                                        </p:tav>
                                      </p:tavLst>
                                    </p:anim>
                                  </p:childTnLst>
                                </p:cTn>
                              </p:par>
                              <p:par>
                                <p:cTn id="11" presetID="17" presetClass="entr" presetSubtype="8" fill="hold" grpId="0" nodeType="withEffect">
                                  <p:stCondLst>
                                    <p:cond delay="0"/>
                                  </p:stCondLst>
                                  <p:childTnLst>
                                    <p:set>
                                      <p:cBhvr>
                                        <p:cTn id="12" dur="1" fill="hold">
                                          <p:stCondLst>
                                            <p:cond delay="0"/>
                                          </p:stCondLst>
                                        </p:cTn>
                                        <p:tgtEl>
                                          <p:spTgt spid="1113091">
                                            <p:txEl>
                                              <p:pRg st="1" end="1"/>
                                            </p:txEl>
                                          </p:spTgt>
                                        </p:tgtEl>
                                        <p:attrNameLst>
                                          <p:attrName>style.visibility</p:attrName>
                                        </p:attrNameLst>
                                      </p:cBhvr>
                                      <p:to>
                                        <p:strVal val="visible"/>
                                      </p:to>
                                    </p:set>
                                    <p:anim calcmode="lin" valueType="num">
                                      <p:cBhvr>
                                        <p:cTn id="13" dur="500" fill="hold"/>
                                        <p:tgtEl>
                                          <p:spTgt spid="1113091">
                                            <p:txEl>
                                              <p:pRg st="1" end="1"/>
                                            </p:txEl>
                                          </p:spTgt>
                                        </p:tgtEl>
                                        <p:attrNameLst>
                                          <p:attrName>ppt_x</p:attrName>
                                        </p:attrNameLst>
                                      </p:cBhvr>
                                      <p:tavLst>
                                        <p:tav tm="0">
                                          <p:val>
                                            <p:strVal val="#ppt_x-#ppt_w/2"/>
                                          </p:val>
                                        </p:tav>
                                        <p:tav tm="100000">
                                          <p:val>
                                            <p:strVal val="#ppt_x"/>
                                          </p:val>
                                        </p:tav>
                                      </p:tavLst>
                                    </p:anim>
                                    <p:anim calcmode="lin" valueType="num">
                                      <p:cBhvr>
                                        <p:cTn id="14" dur="500" fill="hold"/>
                                        <p:tgtEl>
                                          <p:spTgt spid="1113091">
                                            <p:txEl>
                                              <p:pRg st="1" end="1"/>
                                            </p:txEl>
                                          </p:spTgt>
                                        </p:tgtEl>
                                        <p:attrNameLst>
                                          <p:attrName>ppt_y</p:attrName>
                                        </p:attrNameLst>
                                      </p:cBhvr>
                                      <p:tavLst>
                                        <p:tav tm="0">
                                          <p:val>
                                            <p:strVal val="#ppt_y"/>
                                          </p:val>
                                        </p:tav>
                                        <p:tav tm="100000">
                                          <p:val>
                                            <p:strVal val="#ppt_y"/>
                                          </p:val>
                                        </p:tav>
                                      </p:tavLst>
                                    </p:anim>
                                    <p:anim calcmode="lin" valueType="num">
                                      <p:cBhvr>
                                        <p:cTn id="15" dur="500" fill="hold"/>
                                        <p:tgtEl>
                                          <p:spTgt spid="1113091">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113091">
                                            <p:txEl>
                                              <p:pRg st="1" end="1"/>
                                            </p:txEl>
                                          </p:spTgt>
                                        </p:tgtEl>
                                        <p:attrNameLst>
                                          <p:attrName>ppt_h</p:attrName>
                                        </p:attrNameLst>
                                      </p:cBhvr>
                                      <p:tavLst>
                                        <p:tav tm="0">
                                          <p:val>
                                            <p:strVal val="#ppt_h"/>
                                          </p:val>
                                        </p:tav>
                                        <p:tav tm="100000">
                                          <p:val>
                                            <p:strVal val="#ppt_h"/>
                                          </p:val>
                                        </p:tav>
                                      </p:tavLst>
                                    </p:anim>
                                  </p:childTnLst>
                                </p:cTn>
                              </p:par>
                              <p:par>
                                <p:cTn id="17" presetID="17" presetClass="entr" presetSubtype="8" fill="hold" grpId="0" nodeType="withEffect">
                                  <p:stCondLst>
                                    <p:cond delay="0"/>
                                  </p:stCondLst>
                                  <p:childTnLst>
                                    <p:set>
                                      <p:cBhvr>
                                        <p:cTn id="18" dur="1" fill="hold">
                                          <p:stCondLst>
                                            <p:cond delay="0"/>
                                          </p:stCondLst>
                                        </p:cTn>
                                        <p:tgtEl>
                                          <p:spTgt spid="1113091">
                                            <p:txEl>
                                              <p:pRg st="2" end="2"/>
                                            </p:txEl>
                                          </p:spTgt>
                                        </p:tgtEl>
                                        <p:attrNameLst>
                                          <p:attrName>style.visibility</p:attrName>
                                        </p:attrNameLst>
                                      </p:cBhvr>
                                      <p:to>
                                        <p:strVal val="visible"/>
                                      </p:to>
                                    </p:set>
                                    <p:anim calcmode="lin" valueType="num">
                                      <p:cBhvr>
                                        <p:cTn id="19" dur="500" fill="hold"/>
                                        <p:tgtEl>
                                          <p:spTgt spid="1113091">
                                            <p:txEl>
                                              <p:pRg st="2" end="2"/>
                                            </p:txEl>
                                          </p:spTgt>
                                        </p:tgtEl>
                                        <p:attrNameLst>
                                          <p:attrName>ppt_x</p:attrName>
                                        </p:attrNameLst>
                                      </p:cBhvr>
                                      <p:tavLst>
                                        <p:tav tm="0">
                                          <p:val>
                                            <p:strVal val="#ppt_x-#ppt_w/2"/>
                                          </p:val>
                                        </p:tav>
                                        <p:tav tm="100000">
                                          <p:val>
                                            <p:strVal val="#ppt_x"/>
                                          </p:val>
                                        </p:tav>
                                      </p:tavLst>
                                    </p:anim>
                                    <p:anim calcmode="lin" valueType="num">
                                      <p:cBhvr>
                                        <p:cTn id="20" dur="500" fill="hold"/>
                                        <p:tgtEl>
                                          <p:spTgt spid="1113091">
                                            <p:txEl>
                                              <p:pRg st="2" end="2"/>
                                            </p:txEl>
                                          </p:spTgt>
                                        </p:tgtEl>
                                        <p:attrNameLst>
                                          <p:attrName>ppt_y</p:attrName>
                                        </p:attrNameLst>
                                      </p:cBhvr>
                                      <p:tavLst>
                                        <p:tav tm="0">
                                          <p:val>
                                            <p:strVal val="#ppt_y"/>
                                          </p:val>
                                        </p:tav>
                                        <p:tav tm="100000">
                                          <p:val>
                                            <p:strVal val="#ppt_y"/>
                                          </p:val>
                                        </p:tav>
                                      </p:tavLst>
                                    </p:anim>
                                    <p:anim calcmode="lin" valueType="num">
                                      <p:cBhvr>
                                        <p:cTn id="21" dur="500" fill="hold"/>
                                        <p:tgtEl>
                                          <p:spTgt spid="1113091">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113091">
                                            <p:txEl>
                                              <p:pRg st="2" end="2"/>
                                            </p:txEl>
                                          </p:spTgt>
                                        </p:tgtEl>
                                        <p:attrNameLst>
                                          <p:attrName>ppt_h</p:attrName>
                                        </p:attrNameLst>
                                      </p:cBhvr>
                                      <p:tavLst>
                                        <p:tav tm="0">
                                          <p:val>
                                            <p:strVal val="#ppt_h"/>
                                          </p:val>
                                        </p:tav>
                                        <p:tav tm="100000">
                                          <p:val>
                                            <p:strVal val="#ppt_h"/>
                                          </p:val>
                                        </p:tav>
                                      </p:tavLst>
                                    </p:anim>
                                  </p:childTnLst>
                                </p:cTn>
                              </p:par>
                              <p:par>
                                <p:cTn id="23" presetID="17" presetClass="entr" presetSubtype="8" fill="hold" grpId="0" nodeType="withEffect">
                                  <p:stCondLst>
                                    <p:cond delay="0"/>
                                  </p:stCondLst>
                                  <p:childTnLst>
                                    <p:set>
                                      <p:cBhvr>
                                        <p:cTn id="24" dur="1" fill="hold">
                                          <p:stCondLst>
                                            <p:cond delay="0"/>
                                          </p:stCondLst>
                                        </p:cTn>
                                        <p:tgtEl>
                                          <p:spTgt spid="1113091">
                                            <p:txEl>
                                              <p:pRg st="3" end="3"/>
                                            </p:txEl>
                                          </p:spTgt>
                                        </p:tgtEl>
                                        <p:attrNameLst>
                                          <p:attrName>style.visibility</p:attrName>
                                        </p:attrNameLst>
                                      </p:cBhvr>
                                      <p:to>
                                        <p:strVal val="visible"/>
                                      </p:to>
                                    </p:set>
                                    <p:anim calcmode="lin" valueType="num">
                                      <p:cBhvr>
                                        <p:cTn id="25" dur="500" fill="hold"/>
                                        <p:tgtEl>
                                          <p:spTgt spid="1113091">
                                            <p:txEl>
                                              <p:pRg st="3" end="3"/>
                                            </p:txEl>
                                          </p:spTgt>
                                        </p:tgtEl>
                                        <p:attrNameLst>
                                          <p:attrName>ppt_x</p:attrName>
                                        </p:attrNameLst>
                                      </p:cBhvr>
                                      <p:tavLst>
                                        <p:tav tm="0">
                                          <p:val>
                                            <p:strVal val="#ppt_x-#ppt_w/2"/>
                                          </p:val>
                                        </p:tav>
                                        <p:tav tm="100000">
                                          <p:val>
                                            <p:strVal val="#ppt_x"/>
                                          </p:val>
                                        </p:tav>
                                      </p:tavLst>
                                    </p:anim>
                                    <p:anim calcmode="lin" valueType="num">
                                      <p:cBhvr>
                                        <p:cTn id="26" dur="500" fill="hold"/>
                                        <p:tgtEl>
                                          <p:spTgt spid="1113091">
                                            <p:txEl>
                                              <p:pRg st="3" end="3"/>
                                            </p:txEl>
                                          </p:spTgt>
                                        </p:tgtEl>
                                        <p:attrNameLst>
                                          <p:attrName>ppt_y</p:attrName>
                                        </p:attrNameLst>
                                      </p:cBhvr>
                                      <p:tavLst>
                                        <p:tav tm="0">
                                          <p:val>
                                            <p:strVal val="#ppt_y"/>
                                          </p:val>
                                        </p:tav>
                                        <p:tav tm="100000">
                                          <p:val>
                                            <p:strVal val="#ppt_y"/>
                                          </p:val>
                                        </p:tav>
                                      </p:tavLst>
                                    </p:anim>
                                    <p:anim calcmode="lin" valueType="num">
                                      <p:cBhvr>
                                        <p:cTn id="27" dur="500" fill="hold"/>
                                        <p:tgtEl>
                                          <p:spTgt spid="1113091">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1113091">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7" presetClass="entr" presetSubtype="8" fill="hold" grpId="0" nodeType="clickEffect">
                                  <p:stCondLst>
                                    <p:cond delay="0"/>
                                  </p:stCondLst>
                                  <p:childTnLst>
                                    <p:set>
                                      <p:cBhvr>
                                        <p:cTn id="32" dur="1" fill="hold">
                                          <p:stCondLst>
                                            <p:cond delay="0"/>
                                          </p:stCondLst>
                                        </p:cTn>
                                        <p:tgtEl>
                                          <p:spTgt spid="1113091">
                                            <p:txEl>
                                              <p:pRg st="4" end="4"/>
                                            </p:txEl>
                                          </p:spTgt>
                                        </p:tgtEl>
                                        <p:attrNameLst>
                                          <p:attrName>style.visibility</p:attrName>
                                        </p:attrNameLst>
                                      </p:cBhvr>
                                      <p:to>
                                        <p:strVal val="visible"/>
                                      </p:to>
                                    </p:set>
                                    <p:anim calcmode="lin" valueType="num">
                                      <p:cBhvr>
                                        <p:cTn id="33" dur="500" fill="hold"/>
                                        <p:tgtEl>
                                          <p:spTgt spid="1113091">
                                            <p:txEl>
                                              <p:pRg st="4" end="4"/>
                                            </p:txEl>
                                          </p:spTgt>
                                        </p:tgtEl>
                                        <p:attrNameLst>
                                          <p:attrName>ppt_x</p:attrName>
                                        </p:attrNameLst>
                                      </p:cBhvr>
                                      <p:tavLst>
                                        <p:tav tm="0">
                                          <p:val>
                                            <p:strVal val="#ppt_x-#ppt_w/2"/>
                                          </p:val>
                                        </p:tav>
                                        <p:tav tm="100000">
                                          <p:val>
                                            <p:strVal val="#ppt_x"/>
                                          </p:val>
                                        </p:tav>
                                      </p:tavLst>
                                    </p:anim>
                                    <p:anim calcmode="lin" valueType="num">
                                      <p:cBhvr>
                                        <p:cTn id="34" dur="500" fill="hold"/>
                                        <p:tgtEl>
                                          <p:spTgt spid="1113091">
                                            <p:txEl>
                                              <p:pRg st="4" end="4"/>
                                            </p:txEl>
                                          </p:spTgt>
                                        </p:tgtEl>
                                        <p:attrNameLst>
                                          <p:attrName>ppt_y</p:attrName>
                                        </p:attrNameLst>
                                      </p:cBhvr>
                                      <p:tavLst>
                                        <p:tav tm="0">
                                          <p:val>
                                            <p:strVal val="#ppt_y"/>
                                          </p:val>
                                        </p:tav>
                                        <p:tav tm="100000">
                                          <p:val>
                                            <p:strVal val="#ppt_y"/>
                                          </p:val>
                                        </p:tav>
                                      </p:tavLst>
                                    </p:anim>
                                    <p:anim calcmode="lin" valueType="num">
                                      <p:cBhvr>
                                        <p:cTn id="35" dur="500" fill="hold"/>
                                        <p:tgtEl>
                                          <p:spTgt spid="1113091">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1113091">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3091"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CF8FE246-D3A3-40EC-80A6-2319E6EAE230}" type="slidenum">
              <a:rPr lang="en-US" smtClean="0"/>
              <a:pPr/>
              <a:t>68</a:t>
            </a:fld>
            <a:endParaRPr lang="en-US" smtClean="0"/>
          </a:p>
        </p:txBody>
      </p:sp>
      <p:sp>
        <p:nvSpPr>
          <p:cNvPr id="6758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67588" name="Rectangle 2"/>
          <p:cNvSpPr>
            <a:spLocks noGrp="1" noChangeArrowheads="1"/>
          </p:cNvSpPr>
          <p:nvPr>
            <p:ph type="title"/>
          </p:nvPr>
        </p:nvSpPr>
        <p:spPr/>
        <p:txBody>
          <a:bodyPr/>
          <a:lstStyle/>
          <a:p>
            <a:pPr eaLnBrk="1" hangingPunct="1"/>
            <a:r>
              <a:rPr lang="en-US" smtClean="0"/>
              <a:t>External Style Sheets</a:t>
            </a:r>
          </a:p>
        </p:txBody>
      </p:sp>
      <p:sp>
        <p:nvSpPr>
          <p:cNvPr id="1335299" name="Rectangle 3"/>
          <p:cNvSpPr>
            <a:spLocks noGrp="1" noChangeArrowheads="1"/>
          </p:cNvSpPr>
          <p:nvPr>
            <p:ph type="body" idx="1"/>
          </p:nvPr>
        </p:nvSpPr>
        <p:spPr/>
        <p:txBody>
          <a:bodyPr/>
          <a:lstStyle/>
          <a:p>
            <a:pPr eaLnBrk="1" hangingPunct="1"/>
            <a:r>
              <a:rPr lang="en-US" smtClean="0"/>
              <a:t>Unfortunately, the style sheet rules are not viewable with “view source” in the browser if you use </a:t>
            </a:r>
            <a:r>
              <a:rPr lang="en-US" smtClean="0">
                <a:solidFill>
                  <a:srgbClr val="99FF99"/>
                </a:solidFill>
              </a:rPr>
              <a:t>&lt;link&gt;</a:t>
            </a:r>
            <a:r>
              <a:rPr lang="en-US" smtClean="0"/>
              <a:t>.</a:t>
            </a:r>
          </a:p>
          <a:p>
            <a:pPr lvl="1" eaLnBrk="1" hangingPunct="1"/>
            <a:r>
              <a:rPr lang="en-US" smtClean="0"/>
              <a:t>To view external style sheets, click “View Source”, get the name of the CSS file from the link tag, enter its name in the browser window, and hit Enter. </a:t>
            </a:r>
          </a:p>
          <a:p>
            <a:pPr lvl="1" eaLnBrk="1" hangingPunct="1">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335299">
                                            <p:txEl>
                                              <p:pRg st="0" end="0"/>
                                            </p:txEl>
                                          </p:spTgt>
                                        </p:tgtEl>
                                        <p:attrNameLst>
                                          <p:attrName>style.visibility</p:attrName>
                                        </p:attrNameLst>
                                      </p:cBhvr>
                                      <p:to>
                                        <p:strVal val="visible"/>
                                      </p:to>
                                    </p:set>
                                    <p:anim calcmode="lin" valueType="num">
                                      <p:cBhvr>
                                        <p:cTn id="7" dur="500" fill="hold"/>
                                        <p:tgtEl>
                                          <p:spTgt spid="1335299">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335299">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335299">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335299">
                                            <p:txEl>
                                              <p:pRg st="0" end="0"/>
                                            </p:txEl>
                                          </p:spTgt>
                                        </p:tgtEl>
                                        <p:attrNameLst>
                                          <p:attrName>ppt_h</p:attrName>
                                        </p:attrNameLst>
                                      </p:cBhvr>
                                      <p:tavLst>
                                        <p:tav tm="0">
                                          <p:val>
                                            <p:strVal val="#ppt_h"/>
                                          </p:val>
                                        </p:tav>
                                        <p:tav tm="100000">
                                          <p:val>
                                            <p:strVal val="#ppt_h"/>
                                          </p:val>
                                        </p:tav>
                                      </p:tavLst>
                                    </p:anim>
                                  </p:childTnLst>
                                </p:cTn>
                              </p:par>
                              <p:par>
                                <p:cTn id="11" presetID="17" presetClass="entr" presetSubtype="8" fill="hold" grpId="0" nodeType="withEffect">
                                  <p:stCondLst>
                                    <p:cond delay="0"/>
                                  </p:stCondLst>
                                  <p:childTnLst>
                                    <p:set>
                                      <p:cBhvr>
                                        <p:cTn id="12" dur="1" fill="hold">
                                          <p:stCondLst>
                                            <p:cond delay="0"/>
                                          </p:stCondLst>
                                        </p:cTn>
                                        <p:tgtEl>
                                          <p:spTgt spid="1335299">
                                            <p:txEl>
                                              <p:pRg st="1" end="1"/>
                                            </p:txEl>
                                          </p:spTgt>
                                        </p:tgtEl>
                                        <p:attrNameLst>
                                          <p:attrName>style.visibility</p:attrName>
                                        </p:attrNameLst>
                                      </p:cBhvr>
                                      <p:to>
                                        <p:strVal val="visible"/>
                                      </p:to>
                                    </p:set>
                                    <p:anim calcmode="lin" valueType="num">
                                      <p:cBhvr>
                                        <p:cTn id="13" dur="500" fill="hold"/>
                                        <p:tgtEl>
                                          <p:spTgt spid="1335299">
                                            <p:txEl>
                                              <p:pRg st="1" end="1"/>
                                            </p:txEl>
                                          </p:spTgt>
                                        </p:tgtEl>
                                        <p:attrNameLst>
                                          <p:attrName>ppt_x</p:attrName>
                                        </p:attrNameLst>
                                      </p:cBhvr>
                                      <p:tavLst>
                                        <p:tav tm="0">
                                          <p:val>
                                            <p:strVal val="#ppt_x-#ppt_w/2"/>
                                          </p:val>
                                        </p:tav>
                                        <p:tav tm="100000">
                                          <p:val>
                                            <p:strVal val="#ppt_x"/>
                                          </p:val>
                                        </p:tav>
                                      </p:tavLst>
                                    </p:anim>
                                    <p:anim calcmode="lin" valueType="num">
                                      <p:cBhvr>
                                        <p:cTn id="14" dur="500" fill="hold"/>
                                        <p:tgtEl>
                                          <p:spTgt spid="1335299">
                                            <p:txEl>
                                              <p:pRg st="1" end="1"/>
                                            </p:txEl>
                                          </p:spTgt>
                                        </p:tgtEl>
                                        <p:attrNameLst>
                                          <p:attrName>ppt_y</p:attrName>
                                        </p:attrNameLst>
                                      </p:cBhvr>
                                      <p:tavLst>
                                        <p:tav tm="0">
                                          <p:val>
                                            <p:strVal val="#ppt_y"/>
                                          </p:val>
                                        </p:tav>
                                        <p:tav tm="100000">
                                          <p:val>
                                            <p:strVal val="#ppt_y"/>
                                          </p:val>
                                        </p:tav>
                                      </p:tavLst>
                                    </p:anim>
                                    <p:anim calcmode="lin" valueType="num">
                                      <p:cBhvr>
                                        <p:cTn id="15" dur="500" fill="hold"/>
                                        <p:tgtEl>
                                          <p:spTgt spid="1335299">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335299">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5299"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C1B95C96-61B2-4FFC-AD93-903A6D3234B8}" type="slidenum">
              <a:rPr lang="en-US" smtClean="0"/>
              <a:pPr/>
              <a:t>69</a:t>
            </a:fld>
            <a:endParaRPr lang="en-US" smtClean="0"/>
          </a:p>
        </p:txBody>
      </p:sp>
      <p:sp>
        <p:nvSpPr>
          <p:cNvPr id="6861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68612" name="Rectangle 2"/>
          <p:cNvSpPr>
            <a:spLocks noGrp="1" noChangeArrowheads="1"/>
          </p:cNvSpPr>
          <p:nvPr>
            <p:ph type="title"/>
          </p:nvPr>
        </p:nvSpPr>
        <p:spPr/>
        <p:txBody>
          <a:bodyPr/>
          <a:lstStyle/>
          <a:p>
            <a:pPr eaLnBrk="1" hangingPunct="1"/>
            <a:r>
              <a:rPr lang="en-US" smtClean="0"/>
              <a:t>External Style Sheets</a:t>
            </a:r>
          </a:p>
        </p:txBody>
      </p:sp>
      <p:sp>
        <p:nvSpPr>
          <p:cNvPr id="68613" name="Rectangle 3"/>
          <p:cNvSpPr>
            <a:spLocks noGrp="1" noChangeArrowheads="1"/>
          </p:cNvSpPr>
          <p:nvPr>
            <p:ph type="body" idx="1"/>
          </p:nvPr>
        </p:nvSpPr>
        <p:spPr/>
        <p:txBody>
          <a:bodyPr/>
          <a:lstStyle/>
          <a:p>
            <a:pPr eaLnBrk="1" hangingPunct="1"/>
            <a:r>
              <a:rPr lang="en-US" smtClean="0">
                <a:solidFill>
                  <a:srgbClr val="99FF99"/>
                </a:solidFill>
              </a:rPr>
              <a:t>@import</a:t>
            </a:r>
            <a:r>
              <a:rPr lang="en-US" smtClean="0"/>
              <a:t> – used within the </a:t>
            </a:r>
            <a:r>
              <a:rPr lang="en-US" smtClean="0">
                <a:solidFill>
                  <a:srgbClr val="99FF99"/>
                </a:solidFill>
              </a:rPr>
              <a:t>&lt;style&gt;</a:t>
            </a:r>
            <a:r>
              <a:rPr lang="en-US" smtClean="0"/>
              <a:t> tag in the </a:t>
            </a:r>
            <a:r>
              <a:rPr lang="en-US" smtClean="0">
                <a:solidFill>
                  <a:srgbClr val="99FF99"/>
                </a:solidFill>
              </a:rPr>
              <a:t>&lt;head&gt;</a:t>
            </a:r>
            <a:r>
              <a:rPr lang="en-US" smtClean="0"/>
              <a:t>.</a:t>
            </a:r>
          </a:p>
          <a:p>
            <a:pPr lvl="1" eaLnBrk="1" hangingPunct="1"/>
            <a:r>
              <a:rPr lang="en-US" smtClean="0"/>
              <a:t>actually copies the style definitions into the HTML file, rather than just linking to the external file.</a:t>
            </a:r>
          </a:p>
          <a:p>
            <a:pPr lvl="1" eaLnBrk="1" hangingPunct="1"/>
            <a:r>
              <a:rPr lang="en-US" smtClean="0"/>
              <a:t>The rules are accessible through View Source.</a:t>
            </a:r>
          </a:p>
          <a:p>
            <a:pPr lvl="1" eaLnBrk="1" hangingPunct="1"/>
            <a:r>
              <a:rPr lang="en-US" smtClean="0"/>
              <a:t>Not supported by older browsers and may still give unpredictable results (W3C vague).</a:t>
            </a:r>
          </a:p>
          <a:p>
            <a:pPr eaLnBrk="1" hangingPunct="1"/>
            <a:endParaRPr lang="en-US" smtClean="0">
              <a:solidFill>
                <a:srgbClr val="99FF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CDE1A1EB-7642-4741-80F4-F898684DF9AD}" type="slidenum">
              <a:rPr lang="en-US" smtClean="0"/>
              <a:pPr/>
              <a:t>7</a:t>
            </a:fld>
            <a:endParaRPr lang="en-US" smtClean="0"/>
          </a:p>
        </p:txBody>
      </p:sp>
      <p:sp>
        <p:nvSpPr>
          <p:cNvPr id="921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9220" name="Rectangle 2"/>
          <p:cNvSpPr>
            <a:spLocks noGrp="1" noChangeArrowheads="1"/>
          </p:cNvSpPr>
          <p:nvPr>
            <p:ph type="title"/>
          </p:nvPr>
        </p:nvSpPr>
        <p:spPr/>
        <p:txBody>
          <a:bodyPr/>
          <a:lstStyle/>
          <a:p>
            <a:pPr eaLnBrk="1" hangingPunct="1"/>
            <a:r>
              <a:rPr lang="en-US" smtClean="0"/>
              <a:t>CSS Properties</a:t>
            </a:r>
          </a:p>
        </p:txBody>
      </p:sp>
      <p:sp>
        <p:nvSpPr>
          <p:cNvPr id="9221" name="Rectangle 3"/>
          <p:cNvSpPr>
            <a:spLocks noGrp="1" noChangeArrowheads="1"/>
          </p:cNvSpPr>
          <p:nvPr>
            <p:ph type="body" idx="1"/>
          </p:nvPr>
        </p:nvSpPr>
        <p:spPr/>
        <p:txBody>
          <a:bodyPr/>
          <a:lstStyle/>
          <a:p>
            <a:pPr eaLnBrk="1" hangingPunct="1"/>
            <a:r>
              <a:rPr lang="en-US" smtClean="0"/>
              <a:t>Each different HTML tag has a specific set of properties that it can use. </a:t>
            </a:r>
          </a:p>
          <a:p>
            <a:pPr eaLnBrk="1" hangingPunct="1"/>
            <a:r>
              <a:rPr lang="en-US" smtClean="0"/>
              <a:t>Others are pretty universal, like </a:t>
            </a:r>
            <a:r>
              <a:rPr lang="en-US" smtClean="0">
                <a:solidFill>
                  <a:srgbClr val="99FF99"/>
                </a:solidFill>
              </a:rPr>
              <a:t>color</a:t>
            </a:r>
            <a:r>
              <a:rPr lang="en-US" smtClean="0"/>
              <a:t>, which can apply to darn near any visible item. </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C5BAEC10-A7DE-45CD-A4C9-9F2593066A5F}" type="slidenum">
              <a:rPr lang="en-US" smtClean="0"/>
              <a:pPr/>
              <a:t>70</a:t>
            </a:fld>
            <a:endParaRPr lang="en-US" smtClean="0"/>
          </a:p>
        </p:txBody>
      </p:sp>
      <p:sp>
        <p:nvSpPr>
          <p:cNvPr id="6963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69636" name="Rectangle 2"/>
          <p:cNvSpPr>
            <a:spLocks noGrp="1" noChangeArrowheads="1"/>
          </p:cNvSpPr>
          <p:nvPr>
            <p:ph type="title"/>
          </p:nvPr>
        </p:nvSpPr>
        <p:spPr/>
        <p:txBody>
          <a:bodyPr/>
          <a:lstStyle/>
          <a:p>
            <a:pPr eaLnBrk="1" hangingPunct="1"/>
            <a:r>
              <a:rPr lang="en-US" smtClean="0"/>
              <a:t>External Style Sheets</a:t>
            </a:r>
          </a:p>
        </p:txBody>
      </p:sp>
      <p:sp>
        <p:nvSpPr>
          <p:cNvPr id="69637" name="Rectangle 3"/>
          <p:cNvSpPr>
            <a:spLocks noGrp="1" noChangeArrowheads="1"/>
          </p:cNvSpPr>
          <p:nvPr>
            <p:ph type="body" idx="1"/>
          </p:nvPr>
        </p:nvSpPr>
        <p:spPr/>
        <p:txBody>
          <a:bodyPr/>
          <a:lstStyle/>
          <a:p>
            <a:pPr eaLnBrk="1" hangingPunct="1"/>
            <a:r>
              <a:rPr lang="en-US" smtClean="0"/>
              <a:t>Regardless of which method is used, when the external .css file is loaded into the browser, it functions as if it were typed within the HTML code.</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7FC91347-D5A6-405D-94DE-F387D19E277A}" type="slidenum">
              <a:rPr lang="en-US" smtClean="0"/>
              <a:pPr/>
              <a:t>71</a:t>
            </a:fld>
            <a:endParaRPr lang="en-US" smtClean="0"/>
          </a:p>
        </p:txBody>
      </p:sp>
      <p:sp>
        <p:nvSpPr>
          <p:cNvPr id="7065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70660" name="Rectangle 2"/>
          <p:cNvSpPr>
            <a:spLocks noGrp="1" noChangeArrowheads="1"/>
          </p:cNvSpPr>
          <p:nvPr>
            <p:ph type="title"/>
          </p:nvPr>
        </p:nvSpPr>
        <p:spPr/>
        <p:txBody>
          <a:bodyPr/>
          <a:lstStyle/>
          <a:p>
            <a:pPr eaLnBrk="1" hangingPunct="1"/>
            <a:r>
              <a:rPr lang="en-US" dirty="0" smtClean="0"/>
              <a:t>External Style Sheets</a:t>
            </a:r>
          </a:p>
        </p:txBody>
      </p:sp>
      <p:sp>
        <p:nvSpPr>
          <p:cNvPr id="1326083" name="Rectangle 3"/>
          <p:cNvSpPr>
            <a:spLocks noGrp="1" noChangeArrowheads="1"/>
          </p:cNvSpPr>
          <p:nvPr>
            <p:ph type="body" idx="1"/>
          </p:nvPr>
        </p:nvSpPr>
        <p:spPr/>
        <p:txBody>
          <a:bodyPr/>
          <a:lstStyle/>
          <a:p>
            <a:pPr eaLnBrk="1" hangingPunct="1"/>
            <a:r>
              <a:rPr lang="en-US" dirty="0" smtClean="0">
                <a:latin typeface="Arial" charset="0"/>
                <a:cs typeface="Arial" charset="0"/>
                <a:hlinkClick r:id="rId2"/>
              </a:rPr>
              <a:t>www.csszengarden.com</a:t>
            </a:r>
            <a:r>
              <a:rPr lang="en-US" dirty="0" smtClean="0">
                <a:latin typeface="Arial" charset="0"/>
                <a:cs typeface="Arial" charset="0"/>
              </a:rPr>
              <a:t> – amazing!</a:t>
            </a:r>
          </a:p>
          <a:p>
            <a:pPr eaLnBrk="1" hangingPunct="1"/>
            <a:endParaRPr lang="en-US" dirty="0">
              <a:latin typeface="Arial" charset="0"/>
              <a:cs typeface="Arial" charset="0"/>
            </a:endParaRPr>
          </a:p>
          <a:p>
            <a:pPr eaLnBrk="1" hangingPunct="1"/>
            <a:r>
              <a:rPr lang="en-US" dirty="0" smtClean="0">
                <a:latin typeface="Arial" charset="0"/>
                <a:cs typeface="Arial" charset="0"/>
              </a:rPr>
              <a:t>One of several clever ways to use CSS instead of JavaScript to make a </a:t>
            </a:r>
            <a:r>
              <a:rPr lang="en-US" dirty="0">
                <a:latin typeface="Arial" charset="0"/>
                <a:cs typeface="Arial" charset="0"/>
              </a:rPr>
              <a:t>rollover button: </a:t>
            </a:r>
            <a:endParaRPr lang="en-US" dirty="0" smtClean="0">
              <a:latin typeface="Arial" charset="0"/>
              <a:cs typeface="Arial" charset="0"/>
            </a:endParaRPr>
          </a:p>
          <a:p>
            <a:pPr marL="457200" lvl="1" indent="0" eaLnBrk="1" hangingPunct="1">
              <a:buNone/>
            </a:pPr>
            <a:r>
              <a:rPr lang="en-US" dirty="0" smtClean="0">
                <a:latin typeface="Arial" charset="0"/>
                <a:cs typeface="Arial" charset="0"/>
                <a:hlinkClick r:id="rId3"/>
              </a:rPr>
              <a:t>http</a:t>
            </a:r>
            <a:r>
              <a:rPr lang="en-US" dirty="0">
                <a:latin typeface="Arial" charset="0"/>
                <a:cs typeface="Arial" charset="0"/>
                <a:hlinkClick r:id="rId3"/>
              </a:rPr>
              <a:t>://www.elated.com/articles/css-rollover-buttons</a:t>
            </a:r>
            <a:r>
              <a:rPr lang="en-US" dirty="0" smtClean="0">
                <a:latin typeface="Arial" charset="0"/>
                <a:cs typeface="Arial" charset="0"/>
                <a:hlinkClick r:id="rId3"/>
              </a:rPr>
              <a:t>/</a:t>
            </a:r>
            <a:endParaRPr lang="en-US" dirty="0" smtClean="0">
              <a:latin typeface="Arial" charset="0"/>
              <a:cs typeface="Arial" charset="0"/>
            </a:endParaRPr>
          </a:p>
          <a:p>
            <a:pPr eaLnBrk="1" hangingPunct="1"/>
            <a:endParaRPr lang="en-US" dirty="0">
              <a:latin typeface="Arial" charset="0"/>
              <a:cs typeface="Arial" charset="0"/>
            </a:endParaRPr>
          </a:p>
          <a:p>
            <a:pPr eaLnBrk="1" hangingPunct="1"/>
            <a:endParaRPr lang="en-US" dirty="0" smtClean="0">
              <a:latin typeface="Arial" charset="0"/>
              <a:cs typeface="Arial" charset="0"/>
            </a:endParaRPr>
          </a:p>
          <a:p>
            <a:pPr lvl="1" eaLnBrk="1" hangingPunct="1"/>
            <a:endParaRPr lang="en-US" dirty="0" smtClean="0"/>
          </a:p>
          <a:p>
            <a:pPr eaLnBrk="1" hangingPunct="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326083">
                                            <p:txEl>
                                              <p:pRg st="0" end="0"/>
                                            </p:txEl>
                                          </p:spTgt>
                                        </p:tgtEl>
                                        <p:attrNameLst>
                                          <p:attrName>style.visibility</p:attrName>
                                        </p:attrNameLst>
                                      </p:cBhvr>
                                      <p:to>
                                        <p:strVal val="visible"/>
                                      </p:to>
                                    </p:set>
                                    <p:anim calcmode="lin" valueType="num">
                                      <p:cBhvr>
                                        <p:cTn id="7" dur="500" fill="hold"/>
                                        <p:tgtEl>
                                          <p:spTgt spid="1326083">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32608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326083">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32608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326083">
                                            <p:txEl>
                                              <p:pRg st="2" end="2"/>
                                            </p:txEl>
                                          </p:spTgt>
                                        </p:tgtEl>
                                        <p:attrNameLst>
                                          <p:attrName>style.visibility</p:attrName>
                                        </p:attrNameLst>
                                      </p:cBhvr>
                                      <p:to>
                                        <p:strVal val="visible"/>
                                      </p:to>
                                    </p:set>
                                    <p:anim calcmode="lin" valueType="num">
                                      <p:cBhvr>
                                        <p:cTn id="15" dur="500" fill="hold"/>
                                        <p:tgtEl>
                                          <p:spTgt spid="1326083">
                                            <p:txEl>
                                              <p:pRg st="2" end="2"/>
                                            </p:txEl>
                                          </p:spTgt>
                                        </p:tgtEl>
                                        <p:attrNameLst>
                                          <p:attrName>ppt_x</p:attrName>
                                        </p:attrNameLst>
                                      </p:cBhvr>
                                      <p:tavLst>
                                        <p:tav tm="0">
                                          <p:val>
                                            <p:strVal val="#ppt_x-#ppt_w/2"/>
                                          </p:val>
                                        </p:tav>
                                        <p:tav tm="100000">
                                          <p:val>
                                            <p:strVal val="#ppt_x"/>
                                          </p:val>
                                        </p:tav>
                                      </p:tavLst>
                                    </p:anim>
                                    <p:anim calcmode="lin" valueType="num">
                                      <p:cBhvr>
                                        <p:cTn id="16" dur="500" fill="hold"/>
                                        <p:tgtEl>
                                          <p:spTgt spid="1326083">
                                            <p:txEl>
                                              <p:pRg st="2" end="2"/>
                                            </p:txEl>
                                          </p:spTgt>
                                        </p:tgtEl>
                                        <p:attrNameLst>
                                          <p:attrName>ppt_y</p:attrName>
                                        </p:attrNameLst>
                                      </p:cBhvr>
                                      <p:tavLst>
                                        <p:tav tm="0">
                                          <p:val>
                                            <p:strVal val="#ppt_y"/>
                                          </p:val>
                                        </p:tav>
                                        <p:tav tm="100000">
                                          <p:val>
                                            <p:strVal val="#ppt_y"/>
                                          </p:val>
                                        </p:tav>
                                      </p:tavLst>
                                    </p:anim>
                                    <p:anim calcmode="lin" valueType="num">
                                      <p:cBhvr>
                                        <p:cTn id="17" dur="500" fill="hold"/>
                                        <p:tgtEl>
                                          <p:spTgt spid="132608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132608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326083">
                                            <p:txEl>
                                              <p:pRg st="3" end="3"/>
                                            </p:txEl>
                                          </p:spTgt>
                                        </p:tgtEl>
                                        <p:attrNameLst>
                                          <p:attrName>style.visibility</p:attrName>
                                        </p:attrNameLst>
                                      </p:cBhvr>
                                      <p:to>
                                        <p:strVal val="visible"/>
                                      </p:to>
                                    </p:set>
                                    <p:anim calcmode="lin" valueType="num">
                                      <p:cBhvr>
                                        <p:cTn id="23" dur="500" fill="hold"/>
                                        <p:tgtEl>
                                          <p:spTgt spid="1326083">
                                            <p:txEl>
                                              <p:pRg st="3" end="3"/>
                                            </p:txEl>
                                          </p:spTgt>
                                        </p:tgtEl>
                                        <p:attrNameLst>
                                          <p:attrName>ppt_x</p:attrName>
                                        </p:attrNameLst>
                                      </p:cBhvr>
                                      <p:tavLst>
                                        <p:tav tm="0">
                                          <p:val>
                                            <p:strVal val="#ppt_x-#ppt_w/2"/>
                                          </p:val>
                                        </p:tav>
                                        <p:tav tm="100000">
                                          <p:val>
                                            <p:strVal val="#ppt_x"/>
                                          </p:val>
                                        </p:tav>
                                      </p:tavLst>
                                    </p:anim>
                                    <p:anim calcmode="lin" valueType="num">
                                      <p:cBhvr>
                                        <p:cTn id="24" dur="500" fill="hold"/>
                                        <p:tgtEl>
                                          <p:spTgt spid="1326083">
                                            <p:txEl>
                                              <p:pRg st="3" end="3"/>
                                            </p:txEl>
                                          </p:spTgt>
                                        </p:tgtEl>
                                        <p:attrNameLst>
                                          <p:attrName>ppt_y</p:attrName>
                                        </p:attrNameLst>
                                      </p:cBhvr>
                                      <p:tavLst>
                                        <p:tav tm="0">
                                          <p:val>
                                            <p:strVal val="#ppt_y"/>
                                          </p:val>
                                        </p:tav>
                                        <p:tav tm="100000">
                                          <p:val>
                                            <p:strVal val="#ppt_y"/>
                                          </p:val>
                                        </p:tav>
                                      </p:tavLst>
                                    </p:anim>
                                    <p:anim calcmode="lin" valueType="num">
                                      <p:cBhvr>
                                        <p:cTn id="25" dur="500" fill="hold"/>
                                        <p:tgtEl>
                                          <p:spTgt spid="132608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132608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6083" grpId="0" build="p" bldLvl="5"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EC647DD8-FA1E-4ACD-8EB7-53333CC7D05D}" type="slidenum">
              <a:rPr lang="en-US" smtClean="0"/>
              <a:pPr/>
              <a:t>72</a:t>
            </a:fld>
            <a:endParaRPr lang="en-US" smtClean="0"/>
          </a:p>
        </p:txBody>
      </p:sp>
      <p:sp>
        <p:nvSpPr>
          <p:cNvPr id="7168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199108" name="Rectangle 4"/>
          <p:cNvSpPr>
            <a:spLocks noGrp="1" noChangeArrowheads="1"/>
          </p:cNvSpPr>
          <p:nvPr>
            <p:ph type="title"/>
          </p:nvPr>
        </p:nvSpPr>
        <p:spPr/>
        <p:txBody>
          <a:bodyPr/>
          <a:lstStyle/>
          <a:p>
            <a:pPr eaLnBrk="1" hangingPunct="1"/>
            <a:r>
              <a:rPr lang="en-US" smtClean="0"/>
              <a:t>Browser Considerations</a:t>
            </a:r>
          </a:p>
        </p:txBody>
      </p:sp>
      <p:sp>
        <p:nvSpPr>
          <p:cNvPr id="1199109" name="Rectangle 5"/>
          <p:cNvSpPr>
            <a:spLocks noGrp="1" noChangeArrowheads="1"/>
          </p:cNvSpPr>
          <p:nvPr>
            <p:ph type="body" idx="1"/>
          </p:nvPr>
        </p:nvSpPr>
        <p:spPr/>
        <p:txBody>
          <a:bodyPr/>
          <a:lstStyle/>
          <a:p>
            <a:pPr eaLnBrk="1" hangingPunct="1"/>
            <a:r>
              <a:rPr lang="en-US" dirty="0" smtClean="0"/>
              <a:t>Can put the CSS rules within HTML comment symbols, so that brain-dead browsers ignore them (I don't use):</a:t>
            </a:r>
          </a:p>
          <a:p>
            <a:pPr lvl="1" eaLnBrk="1" hangingPunct="1">
              <a:buFontTx/>
              <a:buNone/>
            </a:pPr>
            <a:r>
              <a:rPr lang="en-US" dirty="0" smtClean="0">
                <a:solidFill>
                  <a:srgbClr val="99FF99"/>
                </a:solidFill>
              </a:rPr>
              <a:t>&lt;style type = “text/</a:t>
            </a:r>
            <a:r>
              <a:rPr lang="en-US" dirty="0" err="1" smtClean="0">
                <a:solidFill>
                  <a:srgbClr val="99FF99"/>
                </a:solidFill>
              </a:rPr>
              <a:t>css</a:t>
            </a:r>
            <a:r>
              <a:rPr lang="en-US" dirty="0" smtClean="0">
                <a:solidFill>
                  <a:srgbClr val="99FF99"/>
                </a:solidFill>
              </a:rPr>
              <a:t>”&gt;</a:t>
            </a:r>
          </a:p>
          <a:p>
            <a:pPr lvl="1" eaLnBrk="1" hangingPunct="1">
              <a:buFontTx/>
              <a:buNone/>
            </a:pPr>
            <a:r>
              <a:rPr lang="en-US" dirty="0" smtClean="0">
                <a:solidFill>
                  <a:srgbClr val="99FF99"/>
                </a:solidFill>
              </a:rPr>
              <a:t>	</a:t>
            </a:r>
            <a:r>
              <a:rPr lang="en-US" dirty="0" smtClean="0">
                <a:solidFill>
                  <a:srgbClr val="FF0000"/>
                </a:solidFill>
              </a:rPr>
              <a:t>	&lt;!--</a:t>
            </a:r>
            <a:endParaRPr lang="en-US" dirty="0" smtClean="0">
              <a:solidFill>
                <a:srgbClr val="99FF99"/>
              </a:solidFill>
            </a:endParaRPr>
          </a:p>
          <a:p>
            <a:pPr lvl="1" eaLnBrk="1" hangingPunct="1">
              <a:buFontTx/>
              <a:buNone/>
            </a:pPr>
            <a:r>
              <a:rPr lang="en-US" dirty="0" smtClean="0">
                <a:solidFill>
                  <a:srgbClr val="99FF99"/>
                </a:solidFill>
              </a:rPr>
              <a:t>		h1 	{color:#ff0000; font-size:16pt}</a:t>
            </a:r>
          </a:p>
          <a:p>
            <a:pPr lvl="1" eaLnBrk="1" hangingPunct="1">
              <a:buFontTx/>
              <a:buNone/>
            </a:pPr>
            <a:r>
              <a:rPr lang="en-US" dirty="0" smtClean="0">
                <a:solidFill>
                  <a:srgbClr val="99FF99"/>
                </a:solidFill>
              </a:rPr>
              <a:t>		h2	{color:#0000ff; font-size:14pt}	</a:t>
            </a:r>
          </a:p>
          <a:p>
            <a:pPr lvl="1" eaLnBrk="1" hangingPunct="1">
              <a:buFontTx/>
              <a:buNone/>
            </a:pPr>
            <a:r>
              <a:rPr lang="en-US" dirty="0" smtClean="0">
                <a:solidFill>
                  <a:srgbClr val="99FF99"/>
                </a:solidFill>
              </a:rPr>
              <a:t>	</a:t>
            </a:r>
            <a:r>
              <a:rPr lang="en-US" dirty="0" smtClean="0">
                <a:solidFill>
                  <a:srgbClr val="FF0000"/>
                </a:solidFill>
              </a:rPr>
              <a:t>	// --&gt;	</a:t>
            </a:r>
            <a:endParaRPr lang="en-US" dirty="0" smtClean="0">
              <a:solidFill>
                <a:srgbClr val="99FF99"/>
              </a:solidFill>
            </a:endParaRPr>
          </a:p>
          <a:p>
            <a:pPr lvl="1" eaLnBrk="1" hangingPunct="1">
              <a:buFontTx/>
              <a:buNone/>
            </a:pPr>
            <a:r>
              <a:rPr lang="en-US" dirty="0" smtClean="0">
                <a:solidFill>
                  <a:srgbClr val="99FF99"/>
                </a:solidFill>
              </a:rPr>
              <a:t>&lt;/style&gt;</a:t>
            </a:r>
            <a:endParaRPr lang="en-US" dirty="0" smtClean="0"/>
          </a:p>
        </p:txBody>
      </p:sp>
      <p:sp>
        <p:nvSpPr>
          <p:cNvPr id="1199110" name="AutoShape 6"/>
          <p:cNvSpPr>
            <a:spLocks noChangeArrowheads="1"/>
          </p:cNvSpPr>
          <p:nvPr/>
        </p:nvSpPr>
        <p:spPr bwMode="auto">
          <a:xfrm>
            <a:off x="3581400" y="5486400"/>
            <a:ext cx="4876800" cy="1066800"/>
          </a:xfrm>
          <a:prstGeom prst="wedgeRoundRectCallout">
            <a:avLst>
              <a:gd name="adj1" fmla="val -68264"/>
              <a:gd name="adj2" fmla="val -30060"/>
              <a:gd name="adj3" fmla="val 16667"/>
            </a:avLst>
          </a:prstGeom>
          <a:solidFill>
            <a:schemeClr val="tx1"/>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800">
                <a:solidFill>
                  <a:schemeClr val="bg1"/>
                </a:solidFill>
              </a:rPr>
              <a:t>More on why this works when we look at JavaScript.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199108"/>
                                        </p:tgtEl>
                                        <p:attrNameLst>
                                          <p:attrName>style.visibility</p:attrName>
                                        </p:attrNameLst>
                                      </p:cBhvr>
                                      <p:to>
                                        <p:strVal val="visible"/>
                                      </p:to>
                                    </p:set>
                                    <p:anim calcmode="lin" valueType="num">
                                      <p:cBhvr>
                                        <p:cTn id="7" dur="500" fill="hold"/>
                                        <p:tgtEl>
                                          <p:spTgt spid="1199108"/>
                                        </p:tgtEl>
                                        <p:attrNameLst>
                                          <p:attrName>ppt_x</p:attrName>
                                        </p:attrNameLst>
                                      </p:cBhvr>
                                      <p:tavLst>
                                        <p:tav tm="0">
                                          <p:val>
                                            <p:strVal val="#ppt_x+#ppt_w/2"/>
                                          </p:val>
                                        </p:tav>
                                        <p:tav tm="100000">
                                          <p:val>
                                            <p:strVal val="#ppt_x"/>
                                          </p:val>
                                        </p:tav>
                                      </p:tavLst>
                                    </p:anim>
                                    <p:anim calcmode="lin" valueType="num">
                                      <p:cBhvr>
                                        <p:cTn id="8" dur="500" fill="hold"/>
                                        <p:tgtEl>
                                          <p:spTgt spid="1199108"/>
                                        </p:tgtEl>
                                        <p:attrNameLst>
                                          <p:attrName>ppt_y</p:attrName>
                                        </p:attrNameLst>
                                      </p:cBhvr>
                                      <p:tavLst>
                                        <p:tav tm="0">
                                          <p:val>
                                            <p:strVal val="#ppt_y"/>
                                          </p:val>
                                        </p:tav>
                                        <p:tav tm="100000">
                                          <p:val>
                                            <p:strVal val="#ppt_y"/>
                                          </p:val>
                                        </p:tav>
                                      </p:tavLst>
                                    </p:anim>
                                    <p:anim calcmode="lin" valueType="num">
                                      <p:cBhvr>
                                        <p:cTn id="9" dur="500" fill="hold"/>
                                        <p:tgtEl>
                                          <p:spTgt spid="1199108"/>
                                        </p:tgtEl>
                                        <p:attrNameLst>
                                          <p:attrName>ppt_w</p:attrName>
                                        </p:attrNameLst>
                                      </p:cBhvr>
                                      <p:tavLst>
                                        <p:tav tm="0">
                                          <p:val>
                                            <p:fltVal val="0"/>
                                          </p:val>
                                        </p:tav>
                                        <p:tav tm="100000">
                                          <p:val>
                                            <p:strVal val="#ppt_w"/>
                                          </p:val>
                                        </p:tav>
                                      </p:tavLst>
                                    </p:anim>
                                    <p:anim calcmode="lin" valueType="num">
                                      <p:cBhvr>
                                        <p:cTn id="10" dur="500" fill="hold"/>
                                        <p:tgtEl>
                                          <p:spTgt spid="119910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projcto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199109">
                                            <p:txEl>
                                              <p:pRg st="0" end="0"/>
                                            </p:txEl>
                                          </p:spTgt>
                                        </p:tgtEl>
                                        <p:attrNameLst>
                                          <p:attrName>style.visibility</p:attrName>
                                        </p:attrNameLst>
                                      </p:cBhvr>
                                      <p:to>
                                        <p:strVal val="visible"/>
                                      </p:to>
                                    </p:set>
                                    <p:anim calcmode="lin" valueType="num">
                                      <p:cBhvr>
                                        <p:cTn id="15" dur="500" fill="hold"/>
                                        <p:tgtEl>
                                          <p:spTgt spid="1199109">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199109">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199109">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199109">
                                            <p:txEl>
                                              <p:pRg st="0" end="0"/>
                                            </p:txEl>
                                          </p:spTgt>
                                        </p:tgtEl>
                                        <p:attrNameLst>
                                          <p:attrName>ppt_h</p:attrName>
                                        </p:attrNameLst>
                                      </p:cBhvr>
                                      <p:tavLst>
                                        <p:tav tm="0">
                                          <p:val>
                                            <p:strVal val="#ppt_h"/>
                                          </p:val>
                                        </p:tav>
                                        <p:tav tm="100000">
                                          <p:val>
                                            <p:strVal val="#ppt_h"/>
                                          </p:val>
                                        </p:tav>
                                      </p:tavLst>
                                    </p:anim>
                                  </p:childTnLst>
                                </p:cTn>
                              </p:par>
                              <p:par>
                                <p:cTn id="19" presetID="17" presetClass="entr" presetSubtype="8" fill="hold" grpId="0" nodeType="withEffect">
                                  <p:stCondLst>
                                    <p:cond delay="0"/>
                                  </p:stCondLst>
                                  <p:childTnLst>
                                    <p:set>
                                      <p:cBhvr>
                                        <p:cTn id="20" dur="1" fill="hold">
                                          <p:stCondLst>
                                            <p:cond delay="0"/>
                                          </p:stCondLst>
                                        </p:cTn>
                                        <p:tgtEl>
                                          <p:spTgt spid="1199109">
                                            <p:txEl>
                                              <p:pRg st="1" end="1"/>
                                            </p:txEl>
                                          </p:spTgt>
                                        </p:tgtEl>
                                        <p:attrNameLst>
                                          <p:attrName>style.visibility</p:attrName>
                                        </p:attrNameLst>
                                      </p:cBhvr>
                                      <p:to>
                                        <p:strVal val="visible"/>
                                      </p:to>
                                    </p:set>
                                    <p:anim calcmode="lin" valueType="num">
                                      <p:cBhvr>
                                        <p:cTn id="21" dur="500" fill="hold"/>
                                        <p:tgtEl>
                                          <p:spTgt spid="1199109">
                                            <p:txEl>
                                              <p:pRg st="1" end="1"/>
                                            </p:txEl>
                                          </p:spTgt>
                                        </p:tgtEl>
                                        <p:attrNameLst>
                                          <p:attrName>ppt_x</p:attrName>
                                        </p:attrNameLst>
                                      </p:cBhvr>
                                      <p:tavLst>
                                        <p:tav tm="0">
                                          <p:val>
                                            <p:strVal val="#ppt_x-#ppt_w/2"/>
                                          </p:val>
                                        </p:tav>
                                        <p:tav tm="100000">
                                          <p:val>
                                            <p:strVal val="#ppt_x"/>
                                          </p:val>
                                        </p:tav>
                                      </p:tavLst>
                                    </p:anim>
                                    <p:anim calcmode="lin" valueType="num">
                                      <p:cBhvr>
                                        <p:cTn id="22" dur="500" fill="hold"/>
                                        <p:tgtEl>
                                          <p:spTgt spid="1199109">
                                            <p:txEl>
                                              <p:pRg st="1" end="1"/>
                                            </p:txEl>
                                          </p:spTgt>
                                        </p:tgtEl>
                                        <p:attrNameLst>
                                          <p:attrName>ppt_y</p:attrName>
                                        </p:attrNameLst>
                                      </p:cBhvr>
                                      <p:tavLst>
                                        <p:tav tm="0">
                                          <p:val>
                                            <p:strVal val="#ppt_y"/>
                                          </p:val>
                                        </p:tav>
                                        <p:tav tm="100000">
                                          <p:val>
                                            <p:strVal val="#ppt_y"/>
                                          </p:val>
                                        </p:tav>
                                      </p:tavLst>
                                    </p:anim>
                                    <p:anim calcmode="lin" valueType="num">
                                      <p:cBhvr>
                                        <p:cTn id="23" dur="500" fill="hold"/>
                                        <p:tgtEl>
                                          <p:spTgt spid="1199109">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199109">
                                            <p:txEl>
                                              <p:pRg st="1" end="1"/>
                                            </p:txEl>
                                          </p:spTgt>
                                        </p:tgtEl>
                                        <p:attrNameLst>
                                          <p:attrName>ppt_h</p:attrName>
                                        </p:attrNameLst>
                                      </p:cBhvr>
                                      <p:tavLst>
                                        <p:tav tm="0">
                                          <p:val>
                                            <p:strVal val="#ppt_h"/>
                                          </p:val>
                                        </p:tav>
                                        <p:tav tm="100000">
                                          <p:val>
                                            <p:strVal val="#ppt_h"/>
                                          </p:val>
                                        </p:tav>
                                      </p:tavLst>
                                    </p:anim>
                                  </p:childTnLst>
                                </p:cTn>
                              </p:par>
                              <p:par>
                                <p:cTn id="25" presetID="17" presetClass="entr" presetSubtype="8" fill="hold" grpId="0" nodeType="withEffect">
                                  <p:stCondLst>
                                    <p:cond delay="0"/>
                                  </p:stCondLst>
                                  <p:childTnLst>
                                    <p:set>
                                      <p:cBhvr>
                                        <p:cTn id="26" dur="1" fill="hold">
                                          <p:stCondLst>
                                            <p:cond delay="0"/>
                                          </p:stCondLst>
                                        </p:cTn>
                                        <p:tgtEl>
                                          <p:spTgt spid="1199109">
                                            <p:txEl>
                                              <p:pRg st="2" end="2"/>
                                            </p:txEl>
                                          </p:spTgt>
                                        </p:tgtEl>
                                        <p:attrNameLst>
                                          <p:attrName>style.visibility</p:attrName>
                                        </p:attrNameLst>
                                      </p:cBhvr>
                                      <p:to>
                                        <p:strVal val="visible"/>
                                      </p:to>
                                    </p:set>
                                    <p:anim calcmode="lin" valueType="num">
                                      <p:cBhvr>
                                        <p:cTn id="27" dur="500" fill="hold"/>
                                        <p:tgtEl>
                                          <p:spTgt spid="1199109">
                                            <p:txEl>
                                              <p:pRg st="2" end="2"/>
                                            </p:txEl>
                                          </p:spTgt>
                                        </p:tgtEl>
                                        <p:attrNameLst>
                                          <p:attrName>ppt_x</p:attrName>
                                        </p:attrNameLst>
                                      </p:cBhvr>
                                      <p:tavLst>
                                        <p:tav tm="0">
                                          <p:val>
                                            <p:strVal val="#ppt_x-#ppt_w/2"/>
                                          </p:val>
                                        </p:tav>
                                        <p:tav tm="100000">
                                          <p:val>
                                            <p:strVal val="#ppt_x"/>
                                          </p:val>
                                        </p:tav>
                                      </p:tavLst>
                                    </p:anim>
                                    <p:anim calcmode="lin" valueType="num">
                                      <p:cBhvr>
                                        <p:cTn id="28" dur="500" fill="hold"/>
                                        <p:tgtEl>
                                          <p:spTgt spid="1199109">
                                            <p:txEl>
                                              <p:pRg st="2" end="2"/>
                                            </p:txEl>
                                          </p:spTgt>
                                        </p:tgtEl>
                                        <p:attrNameLst>
                                          <p:attrName>ppt_y</p:attrName>
                                        </p:attrNameLst>
                                      </p:cBhvr>
                                      <p:tavLst>
                                        <p:tav tm="0">
                                          <p:val>
                                            <p:strVal val="#ppt_y"/>
                                          </p:val>
                                        </p:tav>
                                        <p:tav tm="100000">
                                          <p:val>
                                            <p:strVal val="#ppt_y"/>
                                          </p:val>
                                        </p:tav>
                                      </p:tavLst>
                                    </p:anim>
                                    <p:anim calcmode="lin" valueType="num">
                                      <p:cBhvr>
                                        <p:cTn id="29" dur="500" fill="hold"/>
                                        <p:tgtEl>
                                          <p:spTgt spid="1199109">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1199109">
                                            <p:txEl>
                                              <p:pRg st="2" end="2"/>
                                            </p:txEl>
                                          </p:spTgt>
                                        </p:tgtEl>
                                        <p:attrNameLst>
                                          <p:attrName>ppt_h</p:attrName>
                                        </p:attrNameLst>
                                      </p:cBhvr>
                                      <p:tavLst>
                                        <p:tav tm="0">
                                          <p:val>
                                            <p:strVal val="#ppt_h"/>
                                          </p:val>
                                        </p:tav>
                                        <p:tav tm="100000">
                                          <p:val>
                                            <p:strVal val="#ppt_h"/>
                                          </p:val>
                                        </p:tav>
                                      </p:tavLst>
                                    </p:anim>
                                  </p:childTnLst>
                                </p:cTn>
                              </p:par>
                              <p:par>
                                <p:cTn id="31" presetID="17" presetClass="entr" presetSubtype="8" fill="hold" grpId="0" nodeType="withEffect">
                                  <p:stCondLst>
                                    <p:cond delay="0"/>
                                  </p:stCondLst>
                                  <p:childTnLst>
                                    <p:set>
                                      <p:cBhvr>
                                        <p:cTn id="32" dur="1" fill="hold">
                                          <p:stCondLst>
                                            <p:cond delay="0"/>
                                          </p:stCondLst>
                                        </p:cTn>
                                        <p:tgtEl>
                                          <p:spTgt spid="1199109">
                                            <p:txEl>
                                              <p:pRg st="3" end="3"/>
                                            </p:txEl>
                                          </p:spTgt>
                                        </p:tgtEl>
                                        <p:attrNameLst>
                                          <p:attrName>style.visibility</p:attrName>
                                        </p:attrNameLst>
                                      </p:cBhvr>
                                      <p:to>
                                        <p:strVal val="visible"/>
                                      </p:to>
                                    </p:set>
                                    <p:anim calcmode="lin" valueType="num">
                                      <p:cBhvr>
                                        <p:cTn id="33" dur="500" fill="hold"/>
                                        <p:tgtEl>
                                          <p:spTgt spid="1199109">
                                            <p:txEl>
                                              <p:pRg st="3" end="3"/>
                                            </p:txEl>
                                          </p:spTgt>
                                        </p:tgtEl>
                                        <p:attrNameLst>
                                          <p:attrName>ppt_x</p:attrName>
                                        </p:attrNameLst>
                                      </p:cBhvr>
                                      <p:tavLst>
                                        <p:tav tm="0">
                                          <p:val>
                                            <p:strVal val="#ppt_x-#ppt_w/2"/>
                                          </p:val>
                                        </p:tav>
                                        <p:tav tm="100000">
                                          <p:val>
                                            <p:strVal val="#ppt_x"/>
                                          </p:val>
                                        </p:tav>
                                      </p:tavLst>
                                    </p:anim>
                                    <p:anim calcmode="lin" valueType="num">
                                      <p:cBhvr>
                                        <p:cTn id="34" dur="500" fill="hold"/>
                                        <p:tgtEl>
                                          <p:spTgt spid="1199109">
                                            <p:txEl>
                                              <p:pRg st="3" end="3"/>
                                            </p:txEl>
                                          </p:spTgt>
                                        </p:tgtEl>
                                        <p:attrNameLst>
                                          <p:attrName>ppt_y</p:attrName>
                                        </p:attrNameLst>
                                      </p:cBhvr>
                                      <p:tavLst>
                                        <p:tav tm="0">
                                          <p:val>
                                            <p:strVal val="#ppt_y"/>
                                          </p:val>
                                        </p:tav>
                                        <p:tav tm="100000">
                                          <p:val>
                                            <p:strVal val="#ppt_y"/>
                                          </p:val>
                                        </p:tav>
                                      </p:tavLst>
                                    </p:anim>
                                    <p:anim calcmode="lin" valueType="num">
                                      <p:cBhvr>
                                        <p:cTn id="35" dur="500" fill="hold"/>
                                        <p:tgtEl>
                                          <p:spTgt spid="1199109">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1199109">
                                            <p:txEl>
                                              <p:pRg st="3" end="3"/>
                                            </p:txEl>
                                          </p:spTgt>
                                        </p:tgtEl>
                                        <p:attrNameLst>
                                          <p:attrName>ppt_h</p:attrName>
                                        </p:attrNameLst>
                                      </p:cBhvr>
                                      <p:tavLst>
                                        <p:tav tm="0">
                                          <p:val>
                                            <p:strVal val="#ppt_h"/>
                                          </p:val>
                                        </p:tav>
                                        <p:tav tm="100000">
                                          <p:val>
                                            <p:strVal val="#ppt_h"/>
                                          </p:val>
                                        </p:tav>
                                      </p:tavLst>
                                    </p:anim>
                                  </p:childTnLst>
                                </p:cTn>
                              </p:par>
                              <p:par>
                                <p:cTn id="37" presetID="17" presetClass="entr" presetSubtype="8" fill="hold" grpId="0" nodeType="withEffect">
                                  <p:stCondLst>
                                    <p:cond delay="0"/>
                                  </p:stCondLst>
                                  <p:childTnLst>
                                    <p:set>
                                      <p:cBhvr>
                                        <p:cTn id="38" dur="1" fill="hold">
                                          <p:stCondLst>
                                            <p:cond delay="0"/>
                                          </p:stCondLst>
                                        </p:cTn>
                                        <p:tgtEl>
                                          <p:spTgt spid="1199109">
                                            <p:txEl>
                                              <p:pRg st="4" end="4"/>
                                            </p:txEl>
                                          </p:spTgt>
                                        </p:tgtEl>
                                        <p:attrNameLst>
                                          <p:attrName>style.visibility</p:attrName>
                                        </p:attrNameLst>
                                      </p:cBhvr>
                                      <p:to>
                                        <p:strVal val="visible"/>
                                      </p:to>
                                    </p:set>
                                    <p:anim calcmode="lin" valueType="num">
                                      <p:cBhvr>
                                        <p:cTn id="39" dur="500" fill="hold"/>
                                        <p:tgtEl>
                                          <p:spTgt spid="1199109">
                                            <p:txEl>
                                              <p:pRg st="4" end="4"/>
                                            </p:txEl>
                                          </p:spTgt>
                                        </p:tgtEl>
                                        <p:attrNameLst>
                                          <p:attrName>ppt_x</p:attrName>
                                        </p:attrNameLst>
                                      </p:cBhvr>
                                      <p:tavLst>
                                        <p:tav tm="0">
                                          <p:val>
                                            <p:strVal val="#ppt_x-#ppt_w/2"/>
                                          </p:val>
                                        </p:tav>
                                        <p:tav tm="100000">
                                          <p:val>
                                            <p:strVal val="#ppt_x"/>
                                          </p:val>
                                        </p:tav>
                                      </p:tavLst>
                                    </p:anim>
                                    <p:anim calcmode="lin" valueType="num">
                                      <p:cBhvr>
                                        <p:cTn id="40" dur="500" fill="hold"/>
                                        <p:tgtEl>
                                          <p:spTgt spid="1199109">
                                            <p:txEl>
                                              <p:pRg st="4" end="4"/>
                                            </p:txEl>
                                          </p:spTgt>
                                        </p:tgtEl>
                                        <p:attrNameLst>
                                          <p:attrName>ppt_y</p:attrName>
                                        </p:attrNameLst>
                                      </p:cBhvr>
                                      <p:tavLst>
                                        <p:tav tm="0">
                                          <p:val>
                                            <p:strVal val="#ppt_y"/>
                                          </p:val>
                                        </p:tav>
                                        <p:tav tm="100000">
                                          <p:val>
                                            <p:strVal val="#ppt_y"/>
                                          </p:val>
                                        </p:tav>
                                      </p:tavLst>
                                    </p:anim>
                                    <p:anim calcmode="lin" valueType="num">
                                      <p:cBhvr>
                                        <p:cTn id="41" dur="500" fill="hold"/>
                                        <p:tgtEl>
                                          <p:spTgt spid="1199109">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1199109">
                                            <p:txEl>
                                              <p:pRg st="4" end="4"/>
                                            </p:txEl>
                                          </p:spTgt>
                                        </p:tgtEl>
                                        <p:attrNameLst>
                                          <p:attrName>ppt_h</p:attrName>
                                        </p:attrNameLst>
                                      </p:cBhvr>
                                      <p:tavLst>
                                        <p:tav tm="0">
                                          <p:val>
                                            <p:strVal val="#ppt_h"/>
                                          </p:val>
                                        </p:tav>
                                        <p:tav tm="100000">
                                          <p:val>
                                            <p:strVal val="#ppt_h"/>
                                          </p:val>
                                        </p:tav>
                                      </p:tavLst>
                                    </p:anim>
                                  </p:childTnLst>
                                </p:cTn>
                              </p:par>
                              <p:par>
                                <p:cTn id="43" presetID="17" presetClass="entr" presetSubtype="8" fill="hold" grpId="0" nodeType="withEffect">
                                  <p:stCondLst>
                                    <p:cond delay="0"/>
                                  </p:stCondLst>
                                  <p:childTnLst>
                                    <p:set>
                                      <p:cBhvr>
                                        <p:cTn id="44" dur="1" fill="hold">
                                          <p:stCondLst>
                                            <p:cond delay="0"/>
                                          </p:stCondLst>
                                        </p:cTn>
                                        <p:tgtEl>
                                          <p:spTgt spid="1199109">
                                            <p:txEl>
                                              <p:pRg st="5" end="5"/>
                                            </p:txEl>
                                          </p:spTgt>
                                        </p:tgtEl>
                                        <p:attrNameLst>
                                          <p:attrName>style.visibility</p:attrName>
                                        </p:attrNameLst>
                                      </p:cBhvr>
                                      <p:to>
                                        <p:strVal val="visible"/>
                                      </p:to>
                                    </p:set>
                                    <p:anim calcmode="lin" valueType="num">
                                      <p:cBhvr>
                                        <p:cTn id="45" dur="500" fill="hold"/>
                                        <p:tgtEl>
                                          <p:spTgt spid="1199109">
                                            <p:txEl>
                                              <p:pRg st="5" end="5"/>
                                            </p:txEl>
                                          </p:spTgt>
                                        </p:tgtEl>
                                        <p:attrNameLst>
                                          <p:attrName>ppt_x</p:attrName>
                                        </p:attrNameLst>
                                      </p:cBhvr>
                                      <p:tavLst>
                                        <p:tav tm="0">
                                          <p:val>
                                            <p:strVal val="#ppt_x-#ppt_w/2"/>
                                          </p:val>
                                        </p:tav>
                                        <p:tav tm="100000">
                                          <p:val>
                                            <p:strVal val="#ppt_x"/>
                                          </p:val>
                                        </p:tav>
                                      </p:tavLst>
                                    </p:anim>
                                    <p:anim calcmode="lin" valueType="num">
                                      <p:cBhvr>
                                        <p:cTn id="46" dur="500" fill="hold"/>
                                        <p:tgtEl>
                                          <p:spTgt spid="1199109">
                                            <p:txEl>
                                              <p:pRg st="5" end="5"/>
                                            </p:txEl>
                                          </p:spTgt>
                                        </p:tgtEl>
                                        <p:attrNameLst>
                                          <p:attrName>ppt_y</p:attrName>
                                        </p:attrNameLst>
                                      </p:cBhvr>
                                      <p:tavLst>
                                        <p:tav tm="0">
                                          <p:val>
                                            <p:strVal val="#ppt_y"/>
                                          </p:val>
                                        </p:tav>
                                        <p:tav tm="100000">
                                          <p:val>
                                            <p:strVal val="#ppt_y"/>
                                          </p:val>
                                        </p:tav>
                                      </p:tavLst>
                                    </p:anim>
                                    <p:anim calcmode="lin" valueType="num">
                                      <p:cBhvr>
                                        <p:cTn id="47" dur="500" fill="hold"/>
                                        <p:tgtEl>
                                          <p:spTgt spid="1199109">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1199109">
                                            <p:txEl>
                                              <p:pRg st="5" end="5"/>
                                            </p:txEl>
                                          </p:spTgt>
                                        </p:tgtEl>
                                        <p:attrNameLst>
                                          <p:attrName>ppt_h</p:attrName>
                                        </p:attrNameLst>
                                      </p:cBhvr>
                                      <p:tavLst>
                                        <p:tav tm="0">
                                          <p:val>
                                            <p:strVal val="#ppt_h"/>
                                          </p:val>
                                        </p:tav>
                                        <p:tav tm="100000">
                                          <p:val>
                                            <p:strVal val="#ppt_h"/>
                                          </p:val>
                                        </p:tav>
                                      </p:tavLst>
                                    </p:anim>
                                  </p:childTnLst>
                                </p:cTn>
                              </p:par>
                              <p:par>
                                <p:cTn id="49" presetID="17" presetClass="entr" presetSubtype="8" fill="hold" grpId="0" nodeType="withEffect">
                                  <p:stCondLst>
                                    <p:cond delay="0"/>
                                  </p:stCondLst>
                                  <p:childTnLst>
                                    <p:set>
                                      <p:cBhvr>
                                        <p:cTn id="50" dur="1" fill="hold">
                                          <p:stCondLst>
                                            <p:cond delay="0"/>
                                          </p:stCondLst>
                                        </p:cTn>
                                        <p:tgtEl>
                                          <p:spTgt spid="1199109">
                                            <p:txEl>
                                              <p:pRg st="6" end="6"/>
                                            </p:txEl>
                                          </p:spTgt>
                                        </p:tgtEl>
                                        <p:attrNameLst>
                                          <p:attrName>style.visibility</p:attrName>
                                        </p:attrNameLst>
                                      </p:cBhvr>
                                      <p:to>
                                        <p:strVal val="visible"/>
                                      </p:to>
                                    </p:set>
                                    <p:anim calcmode="lin" valueType="num">
                                      <p:cBhvr>
                                        <p:cTn id="51" dur="500" fill="hold"/>
                                        <p:tgtEl>
                                          <p:spTgt spid="1199109">
                                            <p:txEl>
                                              <p:pRg st="6" end="6"/>
                                            </p:txEl>
                                          </p:spTgt>
                                        </p:tgtEl>
                                        <p:attrNameLst>
                                          <p:attrName>ppt_x</p:attrName>
                                        </p:attrNameLst>
                                      </p:cBhvr>
                                      <p:tavLst>
                                        <p:tav tm="0">
                                          <p:val>
                                            <p:strVal val="#ppt_x-#ppt_w/2"/>
                                          </p:val>
                                        </p:tav>
                                        <p:tav tm="100000">
                                          <p:val>
                                            <p:strVal val="#ppt_x"/>
                                          </p:val>
                                        </p:tav>
                                      </p:tavLst>
                                    </p:anim>
                                    <p:anim calcmode="lin" valueType="num">
                                      <p:cBhvr>
                                        <p:cTn id="52" dur="500" fill="hold"/>
                                        <p:tgtEl>
                                          <p:spTgt spid="1199109">
                                            <p:txEl>
                                              <p:pRg st="6" end="6"/>
                                            </p:txEl>
                                          </p:spTgt>
                                        </p:tgtEl>
                                        <p:attrNameLst>
                                          <p:attrName>ppt_y</p:attrName>
                                        </p:attrNameLst>
                                      </p:cBhvr>
                                      <p:tavLst>
                                        <p:tav tm="0">
                                          <p:val>
                                            <p:strVal val="#ppt_y"/>
                                          </p:val>
                                        </p:tav>
                                        <p:tav tm="100000">
                                          <p:val>
                                            <p:strVal val="#ppt_y"/>
                                          </p:val>
                                        </p:tav>
                                      </p:tavLst>
                                    </p:anim>
                                    <p:anim calcmode="lin" valueType="num">
                                      <p:cBhvr>
                                        <p:cTn id="53" dur="500" fill="hold"/>
                                        <p:tgtEl>
                                          <p:spTgt spid="1199109">
                                            <p:txEl>
                                              <p:pRg st="6" end="6"/>
                                            </p:txEl>
                                          </p:spTgt>
                                        </p:tgtEl>
                                        <p:attrNameLst>
                                          <p:attrName>ppt_w</p:attrName>
                                        </p:attrNameLst>
                                      </p:cBhvr>
                                      <p:tavLst>
                                        <p:tav tm="0">
                                          <p:val>
                                            <p:fltVal val="0"/>
                                          </p:val>
                                        </p:tav>
                                        <p:tav tm="100000">
                                          <p:val>
                                            <p:strVal val="#ppt_w"/>
                                          </p:val>
                                        </p:tav>
                                      </p:tavLst>
                                    </p:anim>
                                    <p:anim calcmode="lin" valueType="num">
                                      <p:cBhvr>
                                        <p:cTn id="54" dur="500" fill="hold"/>
                                        <p:tgtEl>
                                          <p:spTgt spid="1199109">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ntr" presetSubtype="5" fill="hold" grpId="0" nodeType="clickEffect">
                                  <p:stCondLst>
                                    <p:cond delay="0"/>
                                  </p:stCondLst>
                                  <p:childTnLst>
                                    <p:set>
                                      <p:cBhvr>
                                        <p:cTn id="58" dur="1" fill="hold">
                                          <p:stCondLst>
                                            <p:cond delay="0"/>
                                          </p:stCondLst>
                                        </p:cTn>
                                        <p:tgtEl>
                                          <p:spTgt spid="1199110"/>
                                        </p:tgtEl>
                                        <p:attrNameLst>
                                          <p:attrName>style.visibility</p:attrName>
                                        </p:attrNameLst>
                                      </p:cBhvr>
                                      <p:to>
                                        <p:strVal val="visible"/>
                                      </p:to>
                                    </p:set>
                                    <p:animEffect transition="in" filter="blinds(vertical)">
                                      <p:cBhvr>
                                        <p:cTn id="59" dur="500"/>
                                        <p:tgtEl>
                                          <p:spTgt spid="1199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9108" grpId="0" autoUpdateAnimBg="0"/>
      <p:bldP spid="1199109" grpId="0" build="p" autoUpdateAnimBg="0"/>
      <p:bldP spid="1199110" grpId="0" animBg="1"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4B79C614-0CBA-4238-81AA-B600C5B3D557}" type="slidenum">
              <a:rPr lang="en-US" smtClean="0"/>
              <a:pPr/>
              <a:t>73</a:t>
            </a:fld>
            <a:endParaRPr lang="en-US" smtClean="0"/>
          </a:p>
        </p:txBody>
      </p:sp>
      <p:sp>
        <p:nvSpPr>
          <p:cNvPr id="7270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72708" name="Rectangle 2"/>
          <p:cNvSpPr>
            <a:spLocks noGrp="1" noChangeArrowheads="1"/>
          </p:cNvSpPr>
          <p:nvPr>
            <p:ph type="title"/>
          </p:nvPr>
        </p:nvSpPr>
        <p:spPr/>
        <p:txBody>
          <a:bodyPr/>
          <a:lstStyle/>
          <a:p>
            <a:pPr eaLnBrk="1" hangingPunct="1"/>
            <a:r>
              <a:rPr lang="en-US" smtClean="0"/>
              <a:t>Containment</a:t>
            </a:r>
          </a:p>
        </p:txBody>
      </p:sp>
      <p:sp>
        <p:nvSpPr>
          <p:cNvPr id="72709" name="Rectangle 3"/>
          <p:cNvSpPr>
            <a:spLocks noGrp="1" noChangeArrowheads="1"/>
          </p:cNvSpPr>
          <p:nvPr>
            <p:ph type="body" idx="1"/>
          </p:nvPr>
        </p:nvSpPr>
        <p:spPr/>
        <p:txBody>
          <a:bodyPr/>
          <a:lstStyle/>
          <a:p>
            <a:pPr eaLnBrk="1" hangingPunct="1"/>
            <a:r>
              <a:rPr lang="en-US" dirty="0" smtClean="0"/>
              <a:t>The idea of containment is important for CSS.</a:t>
            </a:r>
          </a:p>
          <a:p>
            <a:pPr eaLnBrk="1" hangingPunct="1"/>
            <a:r>
              <a:rPr lang="en-US" dirty="0" smtClean="0"/>
              <a:t>Beginning and ending tags establish containment in HTML.</a:t>
            </a:r>
          </a:p>
          <a:p>
            <a:pPr eaLnBrk="1" hangingPunct="1"/>
            <a:r>
              <a:rPr lang="en-US" dirty="0" smtClean="0"/>
              <a:t>You must be even more careful about remembering end tags when using style sheets.</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746582A3-7A9C-4BA2-8D15-A24862503344}" type="slidenum">
              <a:rPr lang="en-US" smtClean="0"/>
              <a:pPr/>
              <a:t>74</a:t>
            </a:fld>
            <a:endParaRPr lang="en-US" smtClean="0"/>
          </a:p>
        </p:txBody>
      </p:sp>
      <p:sp>
        <p:nvSpPr>
          <p:cNvPr id="7373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73732" name="Rectangle 2"/>
          <p:cNvSpPr>
            <a:spLocks noGrp="1" noChangeArrowheads="1"/>
          </p:cNvSpPr>
          <p:nvPr>
            <p:ph type="title"/>
          </p:nvPr>
        </p:nvSpPr>
        <p:spPr/>
        <p:txBody>
          <a:bodyPr/>
          <a:lstStyle/>
          <a:p>
            <a:pPr eaLnBrk="1" hangingPunct="1"/>
            <a:r>
              <a:rPr lang="en-US" smtClean="0"/>
              <a:t>Containment</a:t>
            </a:r>
          </a:p>
        </p:txBody>
      </p:sp>
      <p:sp>
        <p:nvSpPr>
          <p:cNvPr id="73733" name="Rectangle 3"/>
          <p:cNvSpPr>
            <a:spLocks noGrp="1" noChangeArrowheads="1"/>
          </p:cNvSpPr>
          <p:nvPr>
            <p:ph type="body" idx="1"/>
          </p:nvPr>
        </p:nvSpPr>
        <p:spPr/>
        <p:txBody>
          <a:bodyPr/>
          <a:lstStyle/>
          <a:p>
            <a:pPr eaLnBrk="1" hangingPunct="1"/>
            <a:r>
              <a:rPr lang="en-US" smtClean="0"/>
              <a:t>Let’s look at how containment works in a document…</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62594" name="Rectangle 2"/>
          <p:cNvSpPr>
            <a:spLocks noChangeArrowheads="1"/>
          </p:cNvSpPr>
          <p:nvPr/>
        </p:nvSpPr>
        <p:spPr bwMode="auto">
          <a:xfrm>
            <a:off x="2286000" y="457200"/>
            <a:ext cx="4114800" cy="6019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1"/>
          <a:lstStyle/>
          <a:p>
            <a:r>
              <a:rPr lang="en-US">
                <a:solidFill>
                  <a:schemeClr val="bg1"/>
                </a:solidFill>
              </a:rPr>
              <a:t>Document</a:t>
            </a:r>
          </a:p>
        </p:txBody>
      </p:sp>
      <p:sp>
        <p:nvSpPr>
          <p:cNvPr id="1262595" name="Rectangle 3" descr="90%"/>
          <p:cNvSpPr>
            <a:spLocks noChangeArrowheads="1"/>
          </p:cNvSpPr>
          <p:nvPr/>
        </p:nvSpPr>
        <p:spPr bwMode="auto">
          <a:xfrm>
            <a:off x="2743200" y="990600"/>
            <a:ext cx="3276600" cy="457200"/>
          </a:xfrm>
          <a:prstGeom prst="rect">
            <a:avLst/>
          </a:prstGeom>
          <a:pattFill prst="pct90">
            <a:fgClr>
              <a:schemeClr val="accent1"/>
            </a:fgClr>
            <a:bgClr>
              <a:schemeClr val="tx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1"/>
                </a:solidFill>
              </a:rPr>
              <a:t>Head</a:t>
            </a:r>
          </a:p>
        </p:txBody>
      </p:sp>
      <p:sp>
        <p:nvSpPr>
          <p:cNvPr id="1262596" name="Rectangle 4" descr="90%"/>
          <p:cNvSpPr>
            <a:spLocks noChangeArrowheads="1"/>
          </p:cNvSpPr>
          <p:nvPr/>
        </p:nvSpPr>
        <p:spPr bwMode="auto">
          <a:xfrm>
            <a:off x="2743200" y="1676400"/>
            <a:ext cx="3276600" cy="4495800"/>
          </a:xfrm>
          <a:prstGeom prst="rect">
            <a:avLst/>
          </a:prstGeom>
          <a:pattFill prst="pct90">
            <a:fgClr>
              <a:schemeClr val="accent1"/>
            </a:fgClr>
            <a:bgClr>
              <a:schemeClr val="tx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1"/>
          <a:lstStyle/>
          <a:p>
            <a:r>
              <a:rPr lang="en-US">
                <a:solidFill>
                  <a:schemeClr val="bg1"/>
                </a:solidFill>
              </a:rPr>
              <a:t>Body</a:t>
            </a:r>
          </a:p>
        </p:txBody>
      </p:sp>
      <p:sp>
        <p:nvSpPr>
          <p:cNvPr id="1262597" name="Rectangle 5" descr="40%"/>
          <p:cNvSpPr>
            <a:spLocks noChangeArrowheads="1"/>
          </p:cNvSpPr>
          <p:nvPr/>
        </p:nvSpPr>
        <p:spPr bwMode="auto">
          <a:xfrm>
            <a:off x="2895600" y="2209800"/>
            <a:ext cx="2819400" cy="381000"/>
          </a:xfrm>
          <a:prstGeom prst="rect">
            <a:avLst/>
          </a:prstGeom>
          <a:pattFill prst="pct40">
            <a:fgClr>
              <a:schemeClr val="accent1"/>
            </a:fgClr>
            <a:bgClr>
              <a:schemeClr val="tx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1"/>
                </a:solidFill>
              </a:rPr>
              <a:t>h1 Heading</a:t>
            </a:r>
          </a:p>
        </p:txBody>
      </p:sp>
      <p:sp>
        <p:nvSpPr>
          <p:cNvPr id="1262598" name="Rectangle 6" descr="40%"/>
          <p:cNvSpPr>
            <a:spLocks noChangeArrowheads="1"/>
          </p:cNvSpPr>
          <p:nvPr/>
        </p:nvSpPr>
        <p:spPr bwMode="auto">
          <a:xfrm>
            <a:off x="2895600" y="3048000"/>
            <a:ext cx="2819400" cy="609600"/>
          </a:xfrm>
          <a:prstGeom prst="rect">
            <a:avLst/>
          </a:prstGeom>
          <a:pattFill prst="pct40">
            <a:fgClr>
              <a:schemeClr val="accent1"/>
            </a:fgClr>
            <a:bgClr>
              <a:schemeClr val="tx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1"/>
                </a:solidFill>
              </a:rPr>
              <a:t>Paragraph 1</a:t>
            </a:r>
          </a:p>
        </p:txBody>
      </p:sp>
      <p:sp>
        <p:nvSpPr>
          <p:cNvPr id="1262599" name="Rectangle 7" descr="40%"/>
          <p:cNvSpPr>
            <a:spLocks noChangeArrowheads="1"/>
          </p:cNvSpPr>
          <p:nvPr/>
        </p:nvSpPr>
        <p:spPr bwMode="auto">
          <a:xfrm>
            <a:off x="2895600" y="3886200"/>
            <a:ext cx="2819400" cy="609600"/>
          </a:xfrm>
          <a:prstGeom prst="rect">
            <a:avLst/>
          </a:prstGeom>
          <a:pattFill prst="pct40">
            <a:fgClr>
              <a:schemeClr val="accent1"/>
            </a:fgClr>
            <a:bgClr>
              <a:schemeClr val="tx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1"/>
                </a:solidFill>
              </a:rPr>
              <a:t>Paragraph 2</a:t>
            </a:r>
          </a:p>
        </p:txBody>
      </p:sp>
      <p:sp>
        <p:nvSpPr>
          <p:cNvPr id="1262600" name="Rectangle 8" descr="40%"/>
          <p:cNvSpPr>
            <a:spLocks noChangeArrowheads="1"/>
          </p:cNvSpPr>
          <p:nvPr/>
        </p:nvSpPr>
        <p:spPr bwMode="auto">
          <a:xfrm>
            <a:off x="2895600" y="4724400"/>
            <a:ext cx="2819400" cy="1219200"/>
          </a:xfrm>
          <a:prstGeom prst="rect">
            <a:avLst/>
          </a:prstGeom>
          <a:pattFill prst="pct40">
            <a:fgClr>
              <a:schemeClr val="accent1"/>
            </a:fgClr>
            <a:bgClr>
              <a:schemeClr val="tx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1"/>
          <a:lstStyle/>
          <a:p>
            <a:r>
              <a:rPr lang="en-US">
                <a:solidFill>
                  <a:schemeClr val="bg1"/>
                </a:solidFill>
              </a:rPr>
              <a:t>Paragraph 3</a:t>
            </a:r>
          </a:p>
        </p:txBody>
      </p:sp>
      <p:sp>
        <p:nvSpPr>
          <p:cNvPr id="1262601" name="Rectangle 9" descr="5%"/>
          <p:cNvSpPr>
            <a:spLocks noChangeArrowheads="1"/>
          </p:cNvSpPr>
          <p:nvPr/>
        </p:nvSpPr>
        <p:spPr bwMode="auto">
          <a:xfrm>
            <a:off x="3276600" y="5257800"/>
            <a:ext cx="2133600" cy="533400"/>
          </a:xfrm>
          <a:prstGeom prst="rect">
            <a:avLst/>
          </a:prstGeom>
          <a:pattFill prst="pct5">
            <a:fgClr>
              <a:schemeClr val="accent1"/>
            </a:fgClr>
            <a:bgClr>
              <a:schemeClr val="tx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1"/>
                </a:solidFill>
              </a:rPr>
              <a:t>Link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62594"/>
                                        </p:tgtEl>
                                        <p:attrNameLst>
                                          <p:attrName>style.visibility</p:attrName>
                                        </p:attrNameLst>
                                      </p:cBhvr>
                                      <p:to>
                                        <p:strVal val="visible"/>
                                      </p:to>
                                    </p:set>
                                    <p:animEffect transition="in" filter="box(out)">
                                      <p:cBhvr>
                                        <p:cTn id="7" dur="500"/>
                                        <p:tgtEl>
                                          <p:spTgt spid="12625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262595"/>
                                        </p:tgtEl>
                                        <p:attrNameLst>
                                          <p:attrName>style.visibility</p:attrName>
                                        </p:attrNameLst>
                                      </p:cBhvr>
                                      <p:to>
                                        <p:strVal val="visible"/>
                                      </p:to>
                                    </p:set>
                                    <p:animEffect transition="in" filter="box(out)">
                                      <p:cBhvr>
                                        <p:cTn id="12" dur="500"/>
                                        <p:tgtEl>
                                          <p:spTgt spid="126259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262596"/>
                                        </p:tgtEl>
                                        <p:attrNameLst>
                                          <p:attrName>style.visibility</p:attrName>
                                        </p:attrNameLst>
                                      </p:cBhvr>
                                      <p:to>
                                        <p:strVal val="visible"/>
                                      </p:to>
                                    </p:set>
                                    <p:animEffect transition="in" filter="box(out)">
                                      <p:cBhvr>
                                        <p:cTn id="17" dur="500"/>
                                        <p:tgtEl>
                                          <p:spTgt spid="126259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262597"/>
                                        </p:tgtEl>
                                        <p:attrNameLst>
                                          <p:attrName>style.visibility</p:attrName>
                                        </p:attrNameLst>
                                      </p:cBhvr>
                                      <p:to>
                                        <p:strVal val="visible"/>
                                      </p:to>
                                    </p:set>
                                    <p:animEffect transition="in" filter="box(out)">
                                      <p:cBhvr>
                                        <p:cTn id="22" dur="500"/>
                                        <p:tgtEl>
                                          <p:spTgt spid="126259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262598"/>
                                        </p:tgtEl>
                                        <p:attrNameLst>
                                          <p:attrName>style.visibility</p:attrName>
                                        </p:attrNameLst>
                                      </p:cBhvr>
                                      <p:to>
                                        <p:strVal val="visible"/>
                                      </p:to>
                                    </p:set>
                                    <p:animEffect transition="in" filter="box(out)">
                                      <p:cBhvr>
                                        <p:cTn id="27" dur="500"/>
                                        <p:tgtEl>
                                          <p:spTgt spid="126259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262599"/>
                                        </p:tgtEl>
                                        <p:attrNameLst>
                                          <p:attrName>style.visibility</p:attrName>
                                        </p:attrNameLst>
                                      </p:cBhvr>
                                      <p:to>
                                        <p:strVal val="visible"/>
                                      </p:to>
                                    </p:set>
                                    <p:animEffect transition="in" filter="box(out)">
                                      <p:cBhvr>
                                        <p:cTn id="32" dur="500"/>
                                        <p:tgtEl>
                                          <p:spTgt spid="126259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262600"/>
                                        </p:tgtEl>
                                        <p:attrNameLst>
                                          <p:attrName>style.visibility</p:attrName>
                                        </p:attrNameLst>
                                      </p:cBhvr>
                                      <p:to>
                                        <p:strVal val="visible"/>
                                      </p:to>
                                    </p:set>
                                    <p:animEffect transition="in" filter="box(out)">
                                      <p:cBhvr>
                                        <p:cTn id="37" dur="500"/>
                                        <p:tgtEl>
                                          <p:spTgt spid="126260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1262601"/>
                                        </p:tgtEl>
                                        <p:attrNameLst>
                                          <p:attrName>style.visibility</p:attrName>
                                        </p:attrNameLst>
                                      </p:cBhvr>
                                      <p:to>
                                        <p:strVal val="visible"/>
                                      </p:to>
                                    </p:set>
                                    <p:animEffect transition="in" filter="box(out)">
                                      <p:cBhvr>
                                        <p:cTn id="42" dur="500"/>
                                        <p:tgtEl>
                                          <p:spTgt spid="12626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2594" grpId="0" animBg="1" autoUpdateAnimBg="0"/>
      <p:bldP spid="1262595" grpId="0" animBg="1" autoUpdateAnimBg="0"/>
      <p:bldP spid="1262596" grpId="0" animBg="1" autoUpdateAnimBg="0"/>
      <p:bldP spid="1262597" grpId="0" animBg="1" autoUpdateAnimBg="0"/>
      <p:bldP spid="1262598" grpId="0" animBg="1" autoUpdateAnimBg="0"/>
      <p:bldP spid="1262599" grpId="0" animBg="1" autoUpdateAnimBg="0"/>
      <p:bldP spid="1262600" grpId="0" animBg="1" autoUpdateAnimBg="0"/>
      <p:bldP spid="1262601" grpId="0" animBg="1"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0573DAA1-BAB0-47BB-9A43-4F39F4405232}" type="slidenum">
              <a:rPr lang="en-US" smtClean="0"/>
              <a:pPr/>
              <a:t>76</a:t>
            </a:fld>
            <a:endParaRPr lang="en-US" smtClean="0"/>
          </a:p>
        </p:txBody>
      </p:sp>
      <p:sp>
        <p:nvSpPr>
          <p:cNvPr id="7577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75780" name="Rectangle 2"/>
          <p:cNvSpPr>
            <a:spLocks noGrp="1" noChangeArrowheads="1"/>
          </p:cNvSpPr>
          <p:nvPr>
            <p:ph type="title"/>
          </p:nvPr>
        </p:nvSpPr>
        <p:spPr/>
        <p:txBody>
          <a:bodyPr/>
          <a:lstStyle/>
          <a:p>
            <a:pPr eaLnBrk="1" hangingPunct="1"/>
            <a:r>
              <a:rPr lang="en-US" smtClean="0"/>
              <a:t>Containment</a:t>
            </a:r>
          </a:p>
        </p:txBody>
      </p:sp>
      <p:sp>
        <p:nvSpPr>
          <p:cNvPr id="75781" name="Rectangle 3"/>
          <p:cNvSpPr>
            <a:spLocks noGrp="1" noChangeArrowheads="1"/>
          </p:cNvSpPr>
          <p:nvPr>
            <p:ph type="body" idx="1"/>
          </p:nvPr>
        </p:nvSpPr>
        <p:spPr/>
        <p:txBody>
          <a:bodyPr/>
          <a:lstStyle/>
          <a:p>
            <a:pPr eaLnBrk="1" hangingPunct="1"/>
            <a:r>
              <a:rPr lang="en-US" smtClean="0"/>
              <a:t>Styles can inherit from styles assigned to elements higher in the element containment hierarchy, as long as:</a:t>
            </a:r>
          </a:p>
          <a:p>
            <a:pPr lvl="1" eaLnBrk="1" hangingPunct="1"/>
            <a:r>
              <a:rPr lang="en-US" smtClean="0"/>
              <a:t>The inheritor and the inheritee have attributes in common.</a:t>
            </a:r>
          </a:p>
          <a:p>
            <a:pPr lvl="1" eaLnBrk="1" hangingPunct="1"/>
            <a:r>
              <a:rPr lang="en-US" smtClean="0"/>
              <a:t>There is nothing to override that inheritance.</a:t>
            </a:r>
          </a:p>
          <a:p>
            <a:pPr eaLnBrk="1" hangingPunct="1"/>
            <a:r>
              <a:rPr lang="en-US" smtClean="0"/>
              <a:t>So, let’s look at that containment hierarchy again, this time as a hierarchical chart…</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C7EFFAA7-6953-470C-A92B-BAFBA7040739}" type="slidenum">
              <a:rPr lang="en-US" smtClean="0"/>
              <a:pPr/>
              <a:t>77</a:t>
            </a:fld>
            <a:endParaRPr lang="en-US" smtClean="0"/>
          </a:p>
        </p:txBody>
      </p:sp>
      <p:sp>
        <p:nvSpPr>
          <p:cNvPr id="7680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76804" name="Rectangle 2"/>
          <p:cNvSpPr>
            <a:spLocks noGrp="1" noChangeArrowheads="1"/>
          </p:cNvSpPr>
          <p:nvPr>
            <p:ph type="title"/>
          </p:nvPr>
        </p:nvSpPr>
        <p:spPr/>
        <p:txBody>
          <a:bodyPr/>
          <a:lstStyle/>
          <a:p>
            <a:pPr eaLnBrk="1" hangingPunct="1"/>
            <a:r>
              <a:rPr lang="en-US" smtClean="0"/>
              <a:t>Containment</a:t>
            </a:r>
          </a:p>
        </p:txBody>
      </p:sp>
      <p:sp>
        <p:nvSpPr>
          <p:cNvPr id="76805" name="Rectangle 3"/>
          <p:cNvSpPr>
            <a:spLocks noGrp="1" noChangeArrowheads="1"/>
          </p:cNvSpPr>
          <p:nvPr>
            <p:ph type="body" idx="1"/>
          </p:nvPr>
        </p:nvSpPr>
        <p:spPr/>
        <p:txBody>
          <a:bodyPr/>
          <a:lstStyle/>
          <a:p>
            <a:pPr eaLnBrk="1" hangingPunct="1">
              <a:buFontTx/>
              <a:buNone/>
            </a:pPr>
            <a:r>
              <a:rPr lang="en-US" smtClean="0"/>
              <a:t>html</a:t>
            </a:r>
          </a:p>
          <a:p>
            <a:pPr lvl="1" eaLnBrk="1" hangingPunct="1"/>
            <a:r>
              <a:rPr lang="en-US" smtClean="0"/>
              <a:t>head</a:t>
            </a:r>
          </a:p>
          <a:p>
            <a:pPr lvl="2" eaLnBrk="1" hangingPunct="1">
              <a:buFontTx/>
              <a:buChar char="–"/>
            </a:pPr>
            <a:r>
              <a:rPr lang="en-US" smtClean="0"/>
              <a:t>title</a:t>
            </a:r>
          </a:p>
          <a:p>
            <a:pPr lvl="1" eaLnBrk="1" hangingPunct="1"/>
            <a:r>
              <a:rPr lang="en-US" smtClean="0"/>
              <a:t>body</a:t>
            </a:r>
          </a:p>
          <a:p>
            <a:pPr lvl="2" eaLnBrk="1" hangingPunct="1">
              <a:buFontTx/>
              <a:buChar char="–"/>
            </a:pPr>
            <a:r>
              <a:rPr lang="en-US" smtClean="0"/>
              <a:t>h1</a:t>
            </a:r>
          </a:p>
          <a:p>
            <a:pPr lvl="2" eaLnBrk="1" hangingPunct="1">
              <a:buFontTx/>
              <a:buChar char="–"/>
            </a:pPr>
            <a:r>
              <a:rPr lang="en-US" smtClean="0"/>
              <a:t>p</a:t>
            </a:r>
          </a:p>
          <a:p>
            <a:pPr lvl="2" eaLnBrk="1" hangingPunct="1">
              <a:buFontTx/>
              <a:buChar char="–"/>
            </a:pPr>
            <a:r>
              <a:rPr lang="en-US" smtClean="0"/>
              <a:t>p</a:t>
            </a:r>
          </a:p>
          <a:p>
            <a:pPr lvl="2" eaLnBrk="1" hangingPunct="1">
              <a:buFontTx/>
              <a:buChar char="–"/>
            </a:pPr>
            <a:r>
              <a:rPr lang="en-US" smtClean="0"/>
              <a:t>p</a:t>
            </a:r>
          </a:p>
          <a:p>
            <a:pPr lvl="3" eaLnBrk="1" hangingPunct="1"/>
            <a:r>
              <a:rPr lang="en-US" smtClean="0"/>
              <a:t>a</a:t>
            </a:r>
          </a:p>
        </p:txBody>
      </p:sp>
      <p:sp>
        <p:nvSpPr>
          <p:cNvPr id="76806" name="Line 4"/>
          <p:cNvSpPr>
            <a:spLocks noChangeShapeType="1"/>
          </p:cNvSpPr>
          <p:nvPr/>
        </p:nvSpPr>
        <p:spPr bwMode="auto">
          <a:xfrm>
            <a:off x="1219200" y="2362200"/>
            <a:ext cx="0" cy="1219200"/>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76807" name="Line 5"/>
          <p:cNvSpPr>
            <a:spLocks noChangeShapeType="1"/>
          </p:cNvSpPr>
          <p:nvPr/>
        </p:nvSpPr>
        <p:spPr bwMode="auto">
          <a:xfrm>
            <a:off x="1676400" y="2819400"/>
            <a:ext cx="0" cy="22860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76808" name="Line 6"/>
          <p:cNvSpPr>
            <a:spLocks noChangeShapeType="1"/>
          </p:cNvSpPr>
          <p:nvPr/>
        </p:nvSpPr>
        <p:spPr bwMode="auto">
          <a:xfrm>
            <a:off x="1676400" y="3810000"/>
            <a:ext cx="0" cy="152400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76809" name="Line 7"/>
          <p:cNvSpPr>
            <a:spLocks noChangeShapeType="1"/>
          </p:cNvSpPr>
          <p:nvPr/>
        </p:nvSpPr>
        <p:spPr bwMode="auto">
          <a:xfrm>
            <a:off x="2133600" y="5410200"/>
            <a:ext cx="0" cy="304800"/>
          </a:xfrm>
          <a:prstGeom prst="line">
            <a:avLst/>
          </a:prstGeom>
          <a:noFill/>
          <a:ln w="381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1264649" name="AutoShape 9"/>
          <p:cNvSpPr>
            <a:spLocks noChangeArrowheads="1"/>
          </p:cNvSpPr>
          <p:nvPr/>
        </p:nvSpPr>
        <p:spPr bwMode="auto">
          <a:xfrm>
            <a:off x="4419600" y="3048000"/>
            <a:ext cx="3200400" cy="1828800"/>
          </a:xfrm>
          <a:prstGeom prst="wedgeRoundRectCallout">
            <a:avLst>
              <a:gd name="adj1" fmla="val -109671"/>
              <a:gd name="adj2" fmla="val 24134"/>
              <a:gd name="adj3" fmla="val 16667"/>
            </a:avLst>
          </a:prstGeom>
          <a:solidFill>
            <a:schemeClr val="tx1"/>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800">
                <a:solidFill>
                  <a:schemeClr val="bg1"/>
                </a:solidFill>
              </a:rPr>
              <a:t>&lt;h1&gt;, &lt;p&gt;, and &lt;a&gt; inherit from &lt;body&gt;</a:t>
            </a:r>
          </a:p>
        </p:txBody>
      </p:sp>
      <p:sp>
        <p:nvSpPr>
          <p:cNvPr id="1264650" name="AutoShape 10"/>
          <p:cNvSpPr>
            <a:spLocks noChangeArrowheads="1"/>
          </p:cNvSpPr>
          <p:nvPr/>
        </p:nvSpPr>
        <p:spPr bwMode="auto">
          <a:xfrm>
            <a:off x="4572000" y="5105400"/>
            <a:ext cx="3276600" cy="1219200"/>
          </a:xfrm>
          <a:prstGeom prst="wedgeRoundRectCallout">
            <a:avLst>
              <a:gd name="adj1" fmla="val -108287"/>
              <a:gd name="adj2" fmla="val 11199"/>
              <a:gd name="adj3" fmla="val 16667"/>
            </a:avLst>
          </a:prstGeom>
          <a:solidFill>
            <a:schemeClr val="tx1"/>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800">
                <a:solidFill>
                  <a:schemeClr val="bg1"/>
                </a:solidFill>
              </a:rPr>
              <a:t>&lt;a&gt; also inherits from &lt;p&gt;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264649"/>
                                        </p:tgtEl>
                                        <p:attrNameLst>
                                          <p:attrName>style.visibility</p:attrName>
                                        </p:attrNameLst>
                                      </p:cBhvr>
                                      <p:to>
                                        <p:strVal val="visible"/>
                                      </p:to>
                                    </p:set>
                                    <p:animEffect transition="in" filter="blinds(vertical)">
                                      <p:cBhvr>
                                        <p:cTn id="7" dur="500"/>
                                        <p:tgtEl>
                                          <p:spTgt spid="12646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264650"/>
                                        </p:tgtEl>
                                        <p:attrNameLst>
                                          <p:attrName>style.visibility</p:attrName>
                                        </p:attrNameLst>
                                      </p:cBhvr>
                                      <p:to>
                                        <p:strVal val="visible"/>
                                      </p:to>
                                    </p:set>
                                    <p:animEffect transition="in" filter="blinds(vertical)">
                                      <p:cBhvr>
                                        <p:cTn id="12" dur="500"/>
                                        <p:tgtEl>
                                          <p:spTgt spid="1264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4649" grpId="0" animBg="1" autoUpdateAnimBg="0"/>
      <p:bldP spid="1264650" grpId="0" animBg="1"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5C88D811-FF0D-47E0-9E25-25EC3C39597E}" type="slidenum">
              <a:rPr lang="en-US" smtClean="0"/>
              <a:pPr/>
              <a:t>78</a:t>
            </a:fld>
            <a:endParaRPr lang="en-US" smtClean="0"/>
          </a:p>
        </p:txBody>
      </p:sp>
      <p:sp>
        <p:nvSpPr>
          <p:cNvPr id="7782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77828" name="Rectangle 1026"/>
          <p:cNvSpPr>
            <a:spLocks noGrp="1" noChangeArrowheads="1"/>
          </p:cNvSpPr>
          <p:nvPr>
            <p:ph type="title"/>
          </p:nvPr>
        </p:nvSpPr>
        <p:spPr/>
        <p:txBody>
          <a:bodyPr/>
          <a:lstStyle/>
          <a:p>
            <a:pPr eaLnBrk="1" hangingPunct="1"/>
            <a:r>
              <a:rPr lang="en-US" smtClean="0"/>
              <a:t>Containment</a:t>
            </a:r>
          </a:p>
        </p:txBody>
      </p:sp>
      <p:sp>
        <p:nvSpPr>
          <p:cNvPr id="77829" name="Rectangle 1027"/>
          <p:cNvSpPr>
            <a:spLocks noGrp="1" noChangeArrowheads="1"/>
          </p:cNvSpPr>
          <p:nvPr>
            <p:ph type="body" idx="1"/>
          </p:nvPr>
        </p:nvSpPr>
        <p:spPr/>
        <p:txBody>
          <a:bodyPr/>
          <a:lstStyle/>
          <a:p>
            <a:pPr eaLnBrk="1" hangingPunct="1"/>
            <a:r>
              <a:rPr lang="en-US" smtClean="0"/>
              <a:t>So, descendants/children inherit styles from their ancestors/parents.</a:t>
            </a:r>
          </a:p>
          <a:p>
            <a:pPr eaLnBrk="1" hangingPunct="1"/>
            <a:r>
              <a:rPr lang="en-US" smtClean="0"/>
              <a:t>Thus, if you assign red as the text color for the body, all headers and paragraph text and text in tables will be red unless you override that assignment.</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39799963-66E5-4B87-A8AF-F0F7DE8E9F7F}" type="slidenum">
              <a:rPr lang="en-US" smtClean="0"/>
              <a:pPr/>
              <a:t>79</a:t>
            </a:fld>
            <a:endParaRPr lang="en-US" smtClean="0"/>
          </a:p>
        </p:txBody>
      </p:sp>
      <p:sp>
        <p:nvSpPr>
          <p:cNvPr id="7885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78852" name="Rectangle 2"/>
          <p:cNvSpPr>
            <a:spLocks noGrp="1" noChangeArrowheads="1"/>
          </p:cNvSpPr>
          <p:nvPr>
            <p:ph type="title"/>
          </p:nvPr>
        </p:nvSpPr>
        <p:spPr/>
        <p:txBody>
          <a:bodyPr/>
          <a:lstStyle/>
          <a:p>
            <a:pPr eaLnBrk="1" hangingPunct="1"/>
            <a:r>
              <a:rPr lang="en-US" smtClean="0"/>
              <a:t>Containment</a:t>
            </a:r>
          </a:p>
        </p:txBody>
      </p:sp>
      <p:sp>
        <p:nvSpPr>
          <p:cNvPr id="78853" name="Rectangle 3"/>
          <p:cNvSpPr>
            <a:spLocks noGrp="1" noChangeArrowheads="1"/>
          </p:cNvSpPr>
          <p:nvPr>
            <p:ph type="body" idx="1"/>
          </p:nvPr>
        </p:nvSpPr>
        <p:spPr/>
        <p:txBody>
          <a:bodyPr/>
          <a:lstStyle/>
          <a:p>
            <a:pPr eaLnBrk="1" hangingPunct="1"/>
            <a:r>
              <a:rPr lang="en-US" smtClean="0"/>
              <a:t>Style sheets can be used to define formatting for containers that are boxes: borders, margins (the space block and the border), and padding between the edges of the space (the space between the border and the text) for the box.</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1FF02655-8912-4277-83F6-4A0AE291818E}" type="slidenum">
              <a:rPr lang="en-US" smtClean="0"/>
              <a:pPr/>
              <a:t>8</a:t>
            </a:fld>
            <a:endParaRPr lang="en-US" smtClean="0"/>
          </a:p>
        </p:txBody>
      </p:sp>
      <p:sp>
        <p:nvSpPr>
          <p:cNvPr id="1024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0244" name="Rectangle 2"/>
          <p:cNvSpPr>
            <a:spLocks noGrp="1" noChangeArrowheads="1"/>
          </p:cNvSpPr>
          <p:nvPr>
            <p:ph type="title"/>
          </p:nvPr>
        </p:nvSpPr>
        <p:spPr/>
        <p:txBody>
          <a:bodyPr/>
          <a:lstStyle/>
          <a:p>
            <a:pPr eaLnBrk="1" hangingPunct="1"/>
            <a:r>
              <a:rPr lang="en-US" smtClean="0"/>
              <a:t>CSS Properties</a:t>
            </a:r>
          </a:p>
        </p:txBody>
      </p:sp>
      <p:sp>
        <p:nvSpPr>
          <p:cNvPr id="10245" name="Rectangle 3"/>
          <p:cNvSpPr>
            <a:spLocks noGrp="1" noChangeArrowheads="1"/>
          </p:cNvSpPr>
          <p:nvPr>
            <p:ph type="body" idx="1"/>
          </p:nvPr>
        </p:nvSpPr>
        <p:spPr/>
        <p:txBody>
          <a:bodyPr/>
          <a:lstStyle/>
          <a:p>
            <a:pPr eaLnBrk="1" hangingPunct="1"/>
            <a:r>
              <a:rPr lang="en-US" dirty="0" smtClean="0"/>
              <a:t>Most common CSS units of measure:</a:t>
            </a:r>
          </a:p>
          <a:p>
            <a:pPr lvl="1" eaLnBrk="1" hangingPunct="1"/>
            <a:r>
              <a:rPr lang="en-US" dirty="0" smtClean="0"/>
              <a:t>Pixels:  </a:t>
            </a:r>
            <a:r>
              <a:rPr lang="en-US" dirty="0" smtClean="0">
                <a:solidFill>
                  <a:srgbClr val="99FF99"/>
                </a:solidFill>
              </a:rPr>
              <a:t>width=</a:t>
            </a:r>
            <a:r>
              <a:rPr lang="en-US" dirty="0" smtClean="0">
                <a:solidFill>
                  <a:srgbClr val="99FF99"/>
                </a:solidFill>
                <a:cs typeface="Tahoma" charset="0"/>
              </a:rPr>
              <a:t>"</a:t>
            </a:r>
            <a:r>
              <a:rPr lang="en-US" dirty="0" smtClean="0">
                <a:solidFill>
                  <a:srgbClr val="99FF99"/>
                </a:solidFill>
              </a:rPr>
              <a:t>750px</a:t>
            </a:r>
            <a:r>
              <a:rPr lang="en-US" dirty="0" smtClean="0">
                <a:cs typeface="Tahoma" charset="0"/>
              </a:rPr>
              <a:t>"</a:t>
            </a:r>
            <a:r>
              <a:rPr lang="en-US" dirty="0" smtClean="0"/>
              <a:t> (no space in between).</a:t>
            </a:r>
          </a:p>
          <a:p>
            <a:pPr lvl="1" eaLnBrk="1" hangingPunct="1"/>
            <a:r>
              <a:rPr lang="en-US" dirty="0" smtClean="0"/>
              <a:t>Ems: </a:t>
            </a:r>
            <a:r>
              <a:rPr lang="en-US" dirty="0" smtClean="0">
                <a:solidFill>
                  <a:srgbClr val="99FF99"/>
                </a:solidFill>
              </a:rPr>
              <a:t>width=</a:t>
            </a:r>
            <a:r>
              <a:rPr lang="en-US" dirty="0" smtClean="0">
                <a:solidFill>
                  <a:srgbClr val="99FF99"/>
                </a:solidFill>
                <a:cs typeface="Tahoma" charset="0"/>
              </a:rPr>
              <a:t>"</a:t>
            </a:r>
            <a:r>
              <a:rPr lang="en-US" dirty="0" smtClean="0">
                <a:solidFill>
                  <a:srgbClr val="99FF99"/>
                </a:solidFill>
              </a:rPr>
              <a:t>1.5em</a:t>
            </a:r>
            <a:r>
              <a:rPr lang="en-US" dirty="0" smtClean="0">
                <a:solidFill>
                  <a:srgbClr val="99FF99"/>
                </a:solidFill>
                <a:cs typeface="Tahoma" charset="0"/>
              </a:rPr>
              <a:t>"</a:t>
            </a:r>
            <a:r>
              <a:rPr lang="en-US" dirty="0" smtClean="0"/>
              <a:t> (150% of “M” size in default font).</a:t>
            </a:r>
          </a:p>
          <a:p>
            <a:pPr lvl="1" eaLnBrk="1" hangingPunct="1"/>
            <a:r>
              <a:rPr lang="en-US" dirty="0" smtClean="0"/>
              <a:t>Percent: </a:t>
            </a:r>
            <a:r>
              <a:rPr lang="en-US" dirty="0" smtClean="0">
                <a:solidFill>
                  <a:srgbClr val="99FF99"/>
                </a:solidFill>
              </a:rPr>
              <a:t>width=</a:t>
            </a:r>
            <a:r>
              <a:rPr lang="en-US" dirty="0" smtClean="0">
                <a:solidFill>
                  <a:srgbClr val="99FF99"/>
                </a:solidFill>
                <a:cs typeface="Tahoma" charset="0"/>
              </a:rPr>
              <a:t>"</a:t>
            </a:r>
            <a:r>
              <a:rPr lang="en-US" dirty="0" smtClean="0">
                <a:solidFill>
                  <a:srgbClr val="99FF99"/>
                </a:solidFill>
              </a:rPr>
              <a:t>150%</a:t>
            </a:r>
            <a:r>
              <a:rPr lang="en-US" dirty="0" smtClean="0">
                <a:solidFill>
                  <a:srgbClr val="99FF99"/>
                </a:solidFill>
                <a:cs typeface="Tahoma" charset="0"/>
              </a:rPr>
              <a:t>"</a:t>
            </a:r>
            <a:r>
              <a:rPr lang="en-US" dirty="0" smtClean="0">
                <a:cs typeface="Tahoma" charset="0"/>
              </a:rPr>
              <a:t>.</a:t>
            </a:r>
          </a:p>
          <a:p>
            <a:pPr eaLnBrk="1" hangingPunct="1"/>
            <a:r>
              <a:rPr lang="en-US" dirty="0" smtClean="0"/>
              <a:t>We won’t look at each attribute individually –- just an overview…</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275921" name="Group 17"/>
          <p:cNvGrpSpPr>
            <a:grpSpLocks/>
          </p:cNvGrpSpPr>
          <p:nvPr/>
        </p:nvGrpSpPr>
        <p:grpSpPr bwMode="auto">
          <a:xfrm>
            <a:off x="2057400" y="2133600"/>
            <a:ext cx="6096000" cy="3657600"/>
            <a:chOff x="1296" y="1344"/>
            <a:chExt cx="3840" cy="2304"/>
          </a:xfrm>
        </p:grpSpPr>
        <p:sp>
          <p:nvSpPr>
            <p:cNvPr id="79889" name="Rectangle 2"/>
            <p:cNvSpPr>
              <a:spLocks noChangeArrowheads="1"/>
            </p:cNvSpPr>
            <p:nvPr/>
          </p:nvSpPr>
          <p:spPr bwMode="auto">
            <a:xfrm>
              <a:off x="1296" y="1344"/>
              <a:ext cx="3840" cy="2304"/>
            </a:xfrm>
            <a:prstGeom prst="rect">
              <a:avLst/>
            </a:prstGeom>
            <a:solidFill>
              <a:schemeClr val="accent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r>
                <a:rPr lang="en-US"/>
                <a:t>Border (opaque)</a:t>
              </a:r>
            </a:p>
          </p:txBody>
        </p:sp>
        <p:sp>
          <p:nvSpPr>
            <p:cNvPr id="79890" name="Rectangle 3"/>
            <p:cNvSpPr>
              <a:spLocks noChangeArrowheads="1"/>
            </p:cNvSpPr>
            <p:nvPr/>
          </p:nvSpPr>
          <p:spPr bwMode="auto">
            <a:xfrm>
              <a:off x="1632" y="1632"/>
              <a:ext cx="3264" cy="1824"/>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grpSp>
      <p:grpSp>
        <p:nvGrpSpPr>
          <p:cNvPr id="1275909" name="Group 5"/>
          <p:cNvGrpSpPr>
            <a:grpSpLocks/>
          </p:cNvGrpSpPr>
          <p:nvPr/>
        </p:nvGrpSpPr>
        <p:grpSpPr bwMode="auto">
          <a:xfrm>
            <a:off x="1447800" y="990600"/>
            <a:ext cx="7315200" cy="5334000"/>
            <a:chOff x="672" y="288"/>
            <a:chExt cx="4608" cy="3360"/>
          </a:xfrm>
        </p:grpSpPr>
        <p:sp>
          <p:nvSpPr>
            <p:cNvPr id="79887" name="Rectangle 6"/>
            <p:cNvSpPr>
              <a:spLocks noChangeArrowheads="1"/>
            </p:cNvSpPr>
            <p:nvPr/>
          </p:nvSpPr>
          <p:spPr bwMode="auto">
            <a:xfrm>
              <a:off x="672" y="624"/>
              <a:ext cx="4608" cy="3024"/>
            </a:xfrm>
            <a:prstGeom prst="rect">
              <a:avLst/>
            </a:prstGeom>
            <a:noFill/>
            <a:ln w="9525">
              <a:solidFill>
                <a:schemeClr val="tx1"/>
              </a:solidFill>
              <a:prstDash val="dash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r>
                <a:rPr lang="en-US"/>
                <a:t>margin space (transparent)</a:t>
              </a:r>
            </a:p>
          </p:txBody>
        </p:sp>
        <p:sp>
          <p:nvSpPr>
            <p:cNvPr id="79888" name="Text Box 7"/>
            <p:cNvSpPr txBox="1">
              <a:spLocks noChangeArrowheads="1"/>
            </p:cNvSpPr>
            <p:nvPr/>
          </p:nvSpPr>
          <p:spPr bwMode="auto">
            <a:xfrm>
              <a:off x="1296" y="288"/>
              <a:ext cx="32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solidFill>
                    <a:schemeClr val="accent1"/>
                  </a:solidFill>
                </a:rPr>
                <a:t>Box for a block-level element</a:t>
              </a:r>
            </a:p>
          </p:txBody>
        </p:sp>
      </p:grpSp>
      <p:grpSp>
        <p:nvGrpSpPr>
          <p:cNvPr id="1275912" name="Group 8"/>
          <p:cNvGrpSpPr>
            <a:grpSpLocks/>
          </p:cNvGrpSpPr>
          <p:nvPr/>
        </p:nvGrpSpPr>
        <p:grpSpPr bwMode="auto">
          <a:xfrm>
            <a:off x="533400" y="685800"/>
            <a:ext cx="2133600" cy="1660525"/>
            <a:chOff x="336" y="432"/>
            <a:chExt cx="1344" cy="1046"/>
          </a:xfrm>
        </p:grpSpPr>
        <p:grpSp>
          <p:nvGrpSpPr>
            <p:cNvPr id="79881" name="Group 9"/>
            <p:cNvGrpSpPr>
              <a:grpSpLocks/>
            </p:cNvGrpSpPr>
            <p:nvPr/>
          </p:nvGrpSpPr>
          <p:grpSpPr bwMode="auto">
            <a:xfrm>
              <a:off x="336" y="960"/>
              <a:ext cx="576" cy="518"/>
              <a:chOff x="336" y="960"/>
              <a:chExt cx="576" cy="518"/>
            </a:xfrm>
          </p:grpSpPr>
          <p:sp>
            <p:nvSpPr>
              <p:cNvPr id="79885" name="Text Box 10"/>
              <p:cNvSpPr txBox="1">
                <a:spLocks noChangeArrowheads="1"/>
              </p:cNvSpPr>
              <p:nvPr/>
            </p:nvSpPr>
            <p:spPr bwMode="auto">
              <a:xfrm>
                <a:off x="336" y="960"/>
                <a:ext cx="576"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Box left</a:t>
                </a:r>
              </a:p>
            </p:txBody>
          </p:sp>
          <p:sp>
            <p:nvSpPr>
              <p:cNvPr id="79886" name="Line 11"/>
              <p:cNvSpPr>
                <a:spLocks noChangeShapeType="1"/>
              </p:cNvSpPr>
              <p:nvPr/>
            </p:nvSpPr>
            <p:spPr bwMode="auto">
              <a:xfrm>
                <a:off x="528" y="960"/>
                <a:ext cx="2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grpSp>
        <p:grpSp>
          <p:nvGrpSpPr>
            <p:cNvPr id="79882" name="Group 12"/>
            <p:cNvGrpSpPr>
              <a:grpSpLocks/>
            </p:cNvGrpSpPr>
            <p:nvPr/>
          </p:nvGrpSpPr>
          <p:grpSpPr bwMode="auto">
            <a:xfrm>
              <a:off x="912" y="432"/>
              <a:ext cx="768" cy="432"/>
              <a:chOff x="912" y="432"/>
              <a:chExt cx="768" cy="432"/>
            </a:xfrm>
          </p:grpSpPr>
          <p:sp>
            <p:nvSpPr>
              <p:cNvPr id="79883" name="Line 13"/>
              <p:cNvSpPr>
                <a:spLocks noChangeShapeType="1"/>
              </p:cNvSpPr>
              <p:nvPr/>
            </p:nvSpPr>
            <p:spPr bwMode="auto">
              <a:xfrm>
                <a:off x="912" y="528"/>
                <a:ext cx="0" cy="3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79884" name="Text Box 14"/>
              <p:cNvSpPr txBox="1">
                <a:spLocks noChangeArrowheads="1"/>
              </p:cNvSpPr>
              <p:nvPr/>
            </p:nvSpPr>
            <p:spPr bwMode="auto">
              <a:xfrm>
                <a:off x="912" y="432"/>
                <a:ext cx="76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Box top</a:t>
                </a:r>
              </a:p>
            </p:txBody>
          </p:sp>
        </p:grpSp>
      </p:grpSp>
      <p:grpSp>
        <p:nvGrpSpPr>
          <p:cNvPr id="1275922" name="Group 18"/>
          <p:cNvGrpSpPr>
            <a:grpSpLocks/>
          </p:cNvGrpSpPr>
          <p:nvPr/>
        </p:nvGrpSpPr>
        <p:grpSpPr bwMode="auto">
          <a:xfrm>
            <a:off x="2743200" y="2590800"/>
            <a:ext cx="4495800" cy="2286000"/>
            <a:chOff x="1728" y="1632"/>
            <a:chExt cx="2832" cy="1440"/>
          </a:xfrm>
        </p:grpSpPr>
        <p:sp>
          <p:nvSpPr>
            <p:cNvPr id="79879" name="Rectangle 4"/>
            <p:cNvSpPr>
              <a:spLocks noChangeArrowheads="1"/>
            </p:cNvSpPr>
            <p:nvPr/>
          </p:nvSpPr>
          <p:spPr bwMode="auto">
            <a:xfrm>
              <a:off x="1968" y="2016"/>
              <a:ext cx="2592" cy="105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endParaRPr lang="en-US">
                <a:solidFill>
                  <a:schemeClr val="bg1"/>
                </a:solidFill>
              </a:endParaRPr>
            </a:p>
          </p:txBody>
        </p:sp>
        <p:sp>
          <p:nvSpPr>
            <p:cNvPr id="79880" name="Text Box 16"/>
            <p:cNvSpPr txBox="1">
              <a:spLocks noChangeArrowheads="1"/>
            </p:cNvSpPr>
            <p:nvPr/>
          </p:nvSpPr>
          <p:spPr bwMode="auto">
            <a:xfrm>
              <a:off x="1728" y="1632"/>
              <a:ext cx="28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a:t>Padding space (transparent)</a:t>
              </a:r>
            </a:p>
          </p:txBody>
        </p:sp>
      </p:grpSp>
      <p:sp>
        <p:nvSpPr>
          <p:cNvPr id="1275923" name="Text Box 19"/>
          <p:cNvSpPr txBox="1">
            <a:spLocks noChangeArrowheads="1"/>
          </p:cNvSpPr>
          <p:nvPr/>
        </p:nvSpPr>
        <p:spPr bwMode="auto">
          <a:xfrm>
            <a:off x="3276600" y="34290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chemeClr val="bg1"/>
                </a:solidFill>
              </a:rPr>
              <a:t>content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275909"/>
                                        </p:tgtEl>
                                        <p:attrNameLst>
                                          <p:attrName>style.visibility</p:attrName>
                                        </p:attrNameLst>
                                      </p:cBhvr>
                                      <p:to>
                                        <p:strVal val="visible"/>
                                      </p:to>
                                    </p:set>
                                    <p:animEffect transition="in" filter="checkerboard(across)">
                                      <p:cBhvr>
                                        <p:cTn id="7" dur="500"/>
                                        <p:tgtEl>
                                          <p:spTgt spid="12759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275912"/>
                                        </p:tgtEl>
                                        <p:attrNameLst>
                                          <p:attrName>style.visibility</p:attrName>
                                        </p:attrNameLst>
                                      </p:cBhvr>
                                      <p:to>
                                        <p:strVal val="visible"/>
                                      </p:to>
                                    </p:set>
                                    <p:animEffect transition="in" filter="checkerboard(across)">
                                      <p:cBhvr>
                                        <p:cTn id="12" dur="500"/>
                                        <p:tgtEl>
                                          <p:spTgt spid="12759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275921"/>
                                        </p:tgtEl>
                                        <p:attrNameLst>
                                          <p:attrName>style.visibility</p:attrName>
                                        </p:attrNameLst>
                                      </p:cBhvr>
                                      <p:to>
                                        <p:strVal val="visible"/>
                                      </p:to>
                                    </p:set>
                                    <p:animEffect transition="in" filter="checkerboard(across)">
                                      <p:cBhvr>
                                        <p:cTn id="17" dur="500"/>
                                        <p:tgtEl>
                                          <p:spTgt spid="127592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nodeType="clickEffect">
                                  <p:stCondLst>
                                    <p:cond delay="0"/>
                                  </p:stCondLst>
                                  <p:childTnLst>
                                    <p:set>
                                      <p:cBhvr>
                                        <p:cTn id="21" dur="1" fill="hold">
                                          <p:stCondLst>
                                            <p:cond delay="0"/>
                                          </p:stCondLst>
                                        </p:cTn>
                                        <p:tgtEl>
                                          <p:spTgt spid="1275922"/>
                                        </p:tgtEl>
                                        <p:attrNameLst>
                                          <p:attrName>style.visibility</p:attrName>
                                        </p:attrNameLst>
                                      </p:cBhvr>
                                      <p:to>
                                        <p:strVal val="visible"/>
                                      </p:to>
                                    </p:set>
                                    <p:animEffect transition="in" filter="blinds(vertical)">
                                      <p:cBhvr>
                                        <p:cTn id="22" dur="500"/>
                                        <p:tgtEl>
                                          <p:spTgt spid="127592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1275923"/>
                                        </p:tgtEl>
                                        <p:attrNameLst>
                                          <p:attrName>style.visibility</p:attrName>
                                        </p:attrNameLst>
                                      </p:cBhvr>
                                      <p:to>
                                        <p:strVal val="visible"/>
                                      </p:to>
                                    </p:set>
                                    <p:animEffect transition="in" filter="blinds(vertical)">
                                      <p:cBhvr>
                                        <p:cTn id="27" dur="500"/>
                                        <p:tgtEl>
                                          <p:spTgt spid="12759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5923" grpId="0"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7E955EB4-5ABA-4681-B45C-2FF5D8E3808F}" type="slidenum">
              <a:rPr lang="en-US" smtClean="0"/>
              <a:pPr/>
              <a:t>81</a:t>
            </a:fld>
            <a:endParaRPr lang="en-US" smtClean="0"/>
          </a:p>
        </p:txBody>
      </p:sp>
      <p:sp>
        <p:nvSpPr>
          <p:cNvPr id="8089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80900" name="Rectangle 2"/>
          <p:cNvSpPr>
            <a:spLocks noGrp="1" noChangeArrowheads="1"/>
          </p:cNvSpPr>
          <p:nvPr>
            <p:ph type="title"/>
          </p:nvPr>
        </p:nvSpPr>
        <p:spPr/>
        <p:txBody>
          <a:bodyPr/>
          <a:lstStyle/>
          <a:p>
            <a:pPr eaLnBrk="1" hangingPunct="1"/>
            <a:r>
              <a:rPr lang="en-US" smtClean="0"/>
              <a:t>Containment</a:t>
            </a:r>
          </a:p>
        </p:txBody>
      </p:sp>
      <p:sp>
        <p:nvSpPr>
          <p:cNvPr id="80901" name="Rectangle 3"/>
          <p:cNvSpPr>
            <a:spLocks noGrp="1" noChangeArrowheads="1"/>
          </p:cNvSpPr>
          <p:nvPr>
            <p:ph type="body" idx="1"/>
          </p:nvPr>
        </p:nvSpPr>
        <p:spPr/>
        <p:txBody>
          <a:bodyPr/>
          <a:lstStyle/>
          <a:p>
            <a:pPr eaLnBrk="1" hangingPunct="1"/>
            <a:r>
              <a:rPr lang="en-US" smtClean="0"/>
              <a:t>Can set the margin, padding, and border to 0, which means they don’t take up any space on the page.</a:t>
            </a:r>
          </a:p>
          <a:p>
            <a:pPr eaLnBrk="1" hangingPunct="1"/>
            <a:r>
              <a:rPr lang="en-US" smtClean="0"/>
              <a:t>A good idea to always set margin and padding, rather than letting the browser use defaults, since you’ll get different defaults in different browsers.</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38696755-F27A-4DF1-9EE4-FCAD2AB821CD}" type="slidenum">
              <a:rPr lang="en-US" smtClean="0"/>
              <a:pPr/>
              <a:t>82</a:t>
            </a:fld>
            <a:endParaRPr lang="en-US" smtClean="0"/>
          </a:p>
        </p:txBody>
      </p:sp>
      <p:sp>
        <p:nvSpPr>
          <p:cNvPr id="8192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81924" name="Rectangle 2"/>
          <p:cNvSpPr>
            <a:spLocks noGrp="1" noChangeArrowheads="1"/>
          </p:cNvSpPr>
          <p:nvPr>
            <p:ph type="title"/>
          </p:nvPr>
        </p:nvSpPr>
        <p:spPr/>
        <p:txBody>
          <a:bodyPr/>
          <a:lstStyle/>
          <a:p>
            <a:pPr eaLnBrk="1" hangingPunct="1"/>
            <a:r>
              <a:rPr lang="en-US" smtClean="0"/>
              <a:t>Containment</a:t>
            </a:r>
          </a:p>
        </p:txBody>
      </p:sp>
      <p:sp>
        <p:nvSpPr>
          <p:cNvPr id="81925" name="Rectangle 3"/>
          <p:cNvSpPr>
            <a:spLocks noGrp="1" noChangeArrowheads="1"/>
          </p:cNvSpPr>
          <p:nvPr>
            <p:ph type="body" idx="1"/>
          </p:nvPr>
        </p:nvSpPr>
        <p:spPr/>
        <p:txBody>
          <a:bodyPr/>
          <a:lstStyle/>
          <a:p>
            <a:pPr eaLnBrk="1" hangingPunct="1"/>
            <a:r>
              <a:rPr lang="en-US" smtClean="0"/>
              <a:t>Box size: </a:t>
            </a:r>
          </a:p>
          <a:p>
            <a:pPr lvl="1" eaLnBrk="1" hangingPunct="1"/>
            <a:r>
              <a:rPr lang="en-US" smtClean="0"/>
              <a:t>In some browsers, increasing the size of the margin, border, or padding around the content maintains content size by increasing the size of the box. </a:t>
            </a:r>
          </a:p>
          <a:p>
            <a:pPr lvl="1" eaLnBrk="1" hangingPunct="1"/>
            <a:r>
              <a:rPr lang="en-US" smtClean="0"/>
              <a:t>In other browsers, increasing the size of the margin, border, or padding around the content maintains box size but decreases the size of the content. </a:t>
            </a:r>
          </a:p>
          <a:p>
            <a:pPr lvl="1" eaLnBrk="1" hangingPunct="1"/>
            <a:r>
              <a:rPr lang="en-US" smtClean="0"/>
              <a:t>Moral of story: test in different browsers!</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BF9FA463-3143-4B86-902F-3CFEC96E7ACC}" type="slidenum">
              <a:rPr lang="en-US" smtClean="0"/>
              <a:pPr/>
              <a:t>83</a:t>
            </a:fld>
            <a:endParaRPr lang="en-US" smtClean="0"/>
          </a:p>
        </p:txBody>
      </p:sp>
      <p:sp>
        <p:nvSpPr>
          <p:cNvPr id="8294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82948" name="Rectangle 2"/>
          <p:cNvSpPr>
            <a:spLocks noGrp="1" noChangeArrowheads="1"/>
          </p:cNvSpPr>
          <p:nvPr>
            <p:ph type="title"/>
          </p:nvPr>
        </p:nvSpPr>
        <p:spPr/>
        <p:txBody>
          <a:bodyPr/>
          <a:lstStyle/>
          <a:p>
            <a:pPr eaLnBrk="1" hangingPunct="1"/>
            <a:r>
              <a:rPr lang="en-US" smtClean="0"/>
              <a:t>Containment</a:t>
            </a:r>
          </a:p>
        </p:txBody>
      </p:sp>
      <p:sp>
        <p:nvSpPr>
          <p:cNvPr id="82949" name="Rectangle 3"/>
          <p:cNvSpPr>
            <a:spLocks noGrp="1" noChangeArrowheads="1"/>
          </p:cNvSpPr>
          <p:nvPr>
            <p:ph type="body" idx="1"/>
          </p:nvPr>
        </p:nvSpPr>
        <p:spPr/>
        <p:txBody>
          <a:bodyPr/>
          <a:lstStyle/>
          <a:p>
            <a:pPr eaLnBrk="1" hangingPunct="1"/>
            <a:r>
              <a:rPr lang="en-US" smtClean="0"/>
              <a:t>It is the box that gets positioned, though, on the page, using the upper left corner of the box.</a:t>
            </a:r>
          </a:p>
          <a:p>
            <a:pPr eaLnBrk="1" hangingPunct="1"/>
            <a:r>
              <a:rPr lang="en-US" smtClean="0"/>
              <a:t>Can nest boxes within boxes, for unique effects.</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9A0B870D-B017-4E87-AE61-8AC620DC8FFE}" type="slidenum">
              <a:rPr lang="en-US" smtClean="0"/>
              <a:pPr/>
              <a:t>84</a:t>
            </a:fld>
            <a:endParaRPr lang="en-US" smtClean="0"/>
          </a:p>
        </p:txBody>
      </p:sp>
      <p:sp>
        <p:nvSpPr>
          <p:cNvPr id="8397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83972" name="Rectangle 2"/>
          <p:cNvSpPr>
            <a:spLocks noGrp="1" noChangeArrowheads="1"/>
          </p:cNvSpPr>
          <p:nvPr>
            <p:ph type="title"/>
          </p:nvPr>
        </p:nvSpPr>
        <p:spPr/>
        <p:txBody>
          <a:bodyPr/>
          <a:lstStyle/>
          <a:p>
            <a:pPr eaLnBrk="1" hangingPunct="1"/>
            <a:r>
              <a:rPr lang="en-US" smtClean="0"/>
              <a:t>Containment</a:t>
            </a:r>
            <a:endParaRPr lang="en-US" sz="3200" smtClean="0"/>
          </a:p>
        </p:txBody>
      </p:sp>
      <p:sp>
        <p:nvSpPr>
          <p:cNvPr id="83973" name="Rectangle 3"/>
          <p:cNvSpPr>
            <a:spLocks noGrp="1" noChangeArrowheads="1"/>
          </p:cNvSpPr>
          <p:nvPr>
            <p:ph type="body" idx="1"/>
          </p:nvPr>
        </p:nvSpPr>
        <p:spPr/>
        <p:txBody>
          <a:bodyPr/>
          <a:lstStyle/>
          <a:p>
            <a:pPr eaLnBrk="1" hangingPunct="1"/>
            <a:r>
              <a:rPr lang="en-US" smtClean="0"/>
              <a:t>Now that we have looked at containers, we can move on to…</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59A23FE9-E2D9-413D-B2B5-0FD57928532B}" type="slidenum">
              <a:rPr lang="en-US" smtClean="0"/>
              <a:pPr/>
              <a:t>85</a:t>
            </a:fld>
            <a:endParaRPr lang="en-US" smtClean="0"/>
          </a:p>
        </p:txBody>
      </p:sp>
      <p:sp>
        <p:nvSpPr>
          <p:cNvPr id="8499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84996" name="Rectangle 2"/>
          <p:cNvSpPr>
            <a:spLocks noGrp="1" noChangeArrowheads="1"/>
          </p:cNvSpPr>
          <p:nvPr>
            <p:ph type="title"/>
          </p:nvPr>
        </p:nvSpPr>
        <p:spPr/>
        <p:txBody>
          <a:bodyPr/>
          <a:lstStyle/>
          <a:p>
            <a:pPr eaLnBrk="1" hangingPunct="1"/>
            <a:r>
              <a:rPr lang="en-US" smtClean="0"/>
              <a:t>Cascading Preference Rules</a:t>
            </a:r>
          </a:p>
        </p:txBody>
      </p:sp>
      <p:sp>
        <p:nvSpPr>
          <p:cNvPr id="84997" name="Rectangle 3"/>
          <p:cNvSpPr>
            <a:spLocks noGrp="1" noChangeArrowheads="1"/>
          </p:cNvSpPr>
          <p:nvPr>
            <p:ph type="body" idx="1"/>
          </p:nvPr>
        </p:nvSpPr>
        <p:spPr/>
        <p:txBody>
          <a:bodyPr/>
          <a:lstStyle/>
          <a:p>
            <a:pPr eaLnBrk="1" hangingPunct="1"/>
            <a:r>
              <a:rPr lang="en-US" smtClean="0"/>
              <a:t>As noted, a given tag in an HTML document could have several style rules applied to it, applied from:</a:t>
            </a:r>
          </a:p>
          <a:p>
            <a:pPr lvl="1" eaLnBrk="1" hangingPunct="1"/>
            <a:r>
              <a:rPr lang="en-US" smtClean="0"/>
              <a:t>One or more external style sheet files.</a:t>
            </a:r>
          </a:p>
          <a:p>
            <a:pPr lvl="1" eaLnBrk="1" hangingPunct="1"/>
            <a:r>
              <a:rPr lang="en-US" smtClean="0"/>
              <a:t>One or more </a:t>
            </a:r>
            <a:r>
              <a:rPr lang="en-US" smtClean="0">
                <a:solidFill>
                  <a:srgbClr val="99FF99"/>
                </a:solidFill>
              </a:rPr>
              <a:t>&lt;style&gt;</a:t>
            </a:r>
            <a:r>
              <a:rPr lang="en-US" smtClean="0"/>
              <a:t> tags in the </a:t>
            </a:r>
            <a:r>
              <a:rPr lang="en-US" smtClean="0">
                <a:solidFill>
                  <a:srgbClr val="99FF99"/>
                </a:solidFill>
              </a:rPr>
              <a:t>&lt;head&gt;</a:t>
            </a:r>
          </a:p>
          <a:p>
            <a:pPr lvl="1" eaLnBrk="1" hangingPunct="1"/>
            <a:r>
              <a:rPr lang="en-US" smtClean="0"/>
              <a:t>a </a:t>
            </a:r>
            <a:r>
              <a:rPr lang="en-US" smtClean="0">
                <a:solidFill>
                  <a:srgbClr val="99FF99"/>
                </a:solidFill>
              </a:rPr>
              <a:t>style</a:t>
            </a:r>
            <a:r>
              <a:rPr lang="en-US" smtClean="0"/>
              <a:t> attribute within an HTML tag.</a:t>
            </a:r>
          </a:p>
          <a:p>
            <a:pPr lvl="1" eaLnBrk="1" hangingPunct="1"/>
            <a:r>
              <a:rPr lang="en-US" smtClean="0"/>
              <a:t>HTML attributes within the tag. </a:t>
            </a:r>
          </a:p>
          <a:p>
            <a:pPr eaLnBrk="1" hangingPunct="1"/>
            <a:r>
              <a:rPr lang="en-US" smtClean="0"/>
              <a:t>These rules have the potential of conflicting with one another.</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BDD30A0B-4577-4056-8929-282D8B616988}" type="slidenum">
              <a:rPr lang="en-US" smtClean="0"/>
              <a:pPr/>
              <a:t>86</a:t>
            </a:fld>
            <a:endParaRPr lang="en-US" smtClean="0"/>
          </a:p>
        </p:txBody>
      </p:sp>
      <p:sp>
        <p:nvSpPr>
          <p:cNvPr id="8601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86020" name="Rectangle 2"/>
          <p:cNvSpPr>
            <a:spLocks noGrp="1" noChangeArrowheads="1"/>
          </p:cNvSpPr>
          <p:nvPr>
            <p:ph type="title"/>
          </p:nvPr>
        </p:nvSpPr>
        <p:spPr/>
        <p:txBody>
          <a:bodyPr/>
          <a:lstStyle/>
          <a:p>
            <a:pPr eaLnBrk="1" hangingPunct="1"/>
            <a:r>
              <a:rPr lang="en-US" smtClean="0"/>
              <a:t>Cascading Preference Rules</a:t>
            </a:r>
          </a:p>
        </p:txBody>
      </p:sp>
      <p:sp>
        <p:nvSpPr>
          <p:cNvPr id="86021" name="Rectangle 3"/>
          <p:cNvSpPr>
            <a:spLocks noGrp="1" noChangeArrowheads="1"/>
          </p:cNvSpPr>
          <p:nvPr>
            <p:ph type="body" idx="1"/>
          </p:nvPr>
        </p:nvSpPr>
        <p:spPr/>
        <p:txBody>
          <a:bodyPr/>
          <a:lstStyle/>
          <a:p>
            <a:pPr eaLnBrk="1" hangingPunct="1"/>
            <a:r>
              <a:rPr lang="en-US" smtClean="0"/>
              <a:t>A hierarchy must be established so that the browser knows which of these definitions has takes precedence over the others – </a:t>
            </a:r>
            <a:r>
              <a:rPr lang="en-US" i="1" smtClean="0"/>
              <a:t>cascading</a:t>
            </a:r>
            <a:r>
              <a:rPr lang="en-US" smtClean="0"/>
              <a:t> rules.</a:t>
            </a:r>
          </a:p>
          <a:p>
            <a:pPr eaLnBrk="1" hangingPunct="1"/>
            <a:r>
              <a:rPr lang="en-US" smtClean="0"/>
              <a:t>Hence, </a:t>
            </a:r>
            <a:r>
              <a:rPr lang="en-US" i="1" smtClean="0">
                <a:solidFill>
                  <a:schemeClr val="accent1"/>
                </a:solidFill>
              </a:rPr>
              <a:t>Cascading</a:t>
            </a:r>
            <a:r>
              <a:rPr lang="en-US" smtClean="0"/>
              <a:t> (hierarchical) </a:t>
            </a:r>
            <a:r>
              <a:rPr lang="en-US" i="1" smtClean="0">
                <a:solidFill>
                  <a:schemeClr val="accent1"/>
                </a:solidFill>
              </a:rPr>
              <a:t>Style Sheets.</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85B428E0-4A29-4D78-AFBA-95A0D978C7CA}" type="slidenum">
              <a:rPr lang="en-US" smtClean="0"/>
              <a:pPr/>
              <a:t>87</a:t>
            </a:fld>
            <a:endParaRPr lang="en-US" smtClean="0"/>
          </a:p>
        </p:txBody>
      </p:sp>
      <p:sp>
        <p:nvSpPr>
          <p:cNvPr id="8704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87044" name="Rectangle 2"/>
          <p:cNvSpPr>
            <a:spLocks noGrp="1" noChangeArrowheads="1"/>
          </p:cNvSpPr>
          <p:nvPr>
            <p:ph type="title"/>
          </p:nvPr>
        </p:nvSpPr>
        <p:spPr/>
        <p:txBody>
          <a:bodyPr/>
          <a:lstStyle/>
          <a:p>
            <a:pPr eaLnBrk="1" hangingPunct="1"/>
            <a:r>
              <a:rPr lang="en-US" smtClean="0"/>
              <a:t>Cascading Preference Rules</a:t>
            </a:r>
          </a:p>
        </p:txBody>
      </p:sp>
      <p:sp>
        <p:nvSpPr>
          <p:cNvPr id="87045" name="Rectangle 3"/>
          <p:cNvSpPr>
            <a:spLocks noGrp="1" noChangeArrowheads="1"/>
          </p:cNvSpPr>
          <p:nvPr>
            <p:ph type="body" idx="1"/>
          </p:nvPr>
        </p:nvSpPr>
        <p:spPr/>
        <p:txBody>
          <a:bodyPr/>
          <a:lstStyle/>
          <a:p>
            <a:pPr eaLnBrk="1" hangingPunct="1"/>
            <a:r>
              <a:rPr lang="en-US" smtClean="0"/>
              <a:t>A simplified summary of determining precedence: a rule has more precedence if it </a:t>
            </a:r>
            <a:r>
              <a:rPr lang="en-US" i="1" smtClean="0"/>
              <a:t>more specifically</a:t>
            </a:r>
            <a:r>
              <a:rPr lang="en-US" smtClean="0"/>
              <a:t> targets that given element.</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EC2C2F83-094D-4033-88BB-42D456B76E8C}" type="slidenum">
              <a:rPr lang="en-US" smtClean="0"/>
              <a:pPr/>
              <a:t>88</a:t>
            </a:fld>
            <a:endParaRPr lang="en-US" smtClean="0"/>
          </a:p>
        </p:txBody>
      </p:sp>
      <p:sp>
        <p:nvSpPr>
          <p:cNvPr id="8806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88068" name="Rectangle 2"/>
          <p:cNvSpPr>
            <a:spLocks noGrp="1" noChangeArrowheads="1"/>
          </p:cNvSpPr>
          <p:nvPr>
            <p:ph type="title"/>
          </p:nvPr>
        </p:nvSpPr>
        <p:spPr/>
        <p:txBody>
          <a:bodyPr/>
          <a:lstStyle/>
          <a:p>
            <a:pPr eaLnBrk="1" hangingPunct="1"/>
            <a:r>
              <a:rPr lang="en-US" dirty="0" smtClean="0"/>
              <a:t>Cascading Preference Rules</a:t>
            </a:r>
          </a:p>
        </p:txBody>
      </p:sp>
      <p:sp>
        <p:nvSpPr>
          <p:cNvPr id="88069" name="Rectangle 3"/>
          <p:cNvSpPr>
            <a:spLocks noGrp="1" noChangeArrowheads="1"/>
          </p:cNvSpPr>
          <p:nvPr>
            <p:ph type="body" idx="1"/>
          </p:nvPr>
        </p:nvSpPr>
        <p:spPr/>
        <p:txBody>
          <a:bodyPr/>
          <a:lstStyle/>
          <a:p>
            <a:pPr eaLnBrk="1" hangingPunct="1"/>
            <a:r>
              <a:rPr lang="en-US" smtClean="0"/>
              <a:t>Lowest precedence (least specific) to highest precedence (most specific):</a:t>
            </a:r>
          </a:p>
          <a:p>
            <a:pPr marL="914400" lvl="1" indent="-457200" eaLnBrk="1" hangingPunct="1">
              <a:buFontTx/>
              <a:buAutoNum type="arabicPeriod"/>
            </a:pPr>
            <a:r>
              <a:rPr lang="en-US" smtClean="0"/>
              <a:t>Default attributes determined by the browser.</a:t>
            </a:r>
          </a:p>
          <a:p>
            <a:pPr marL="914400" lvl="1" indent="-457200" eaLnBrk="1" hangingPunct="1">
              <a:buFontTx/>
              <a:buAutoNum type="arabicPeriod"/>
            </a:pPr>
            <a:r>
              <a:rPr lang="en-US" smtClean="0">
                <a:solidFill>
                  <a:srgbClr val="99FF99"/>
                </a:solidFill>
              </a:rPr>
              <a:t> </a:t>
            </a:r>
            <a:r>
              <a:rPr lang="en-US" smtClean="0"/>
              <a:t>Style rule from an external style sheet.</a:t>
            </a:r>
          </a:p>
          <a:p>
            <a:pPr marL="914400" lvl="1" indent="-457200" eaLnBrk="1" hangingPunct="1">
              <a:buFontTx/>
              <a:buAutoNum type="arabicPeriod"/>
            </a:pPr>
            <a:r>
              <a:rPr lang="en-US" smtClean="0">
                <a:solidFill>
                  <a:srgbClr val="99FF99"/>
                </a:solidFill>
              </a:rPr>
              <a:t> &lt;style&gt;</a:t>
            </a:r>
            <a:r>
              <a:rPr lang="en-US" smtClean="0"/>
              <a:t> rule within a global style sheet.</a:t>
            </a:r>
          </a:p>
          <a:p>
            <a:pPr marL="914400" lvl="1" indent="-457200" eaLnBrk="1" hangingPunct="1">
              <a:buFontTx/>
              <a:buAutoNum type="arabicPeriod"/>
            </a:pPr>
            <a:r>
              <a:rPr lang="en-US" smtClean="0"/>
              <a:t> </a:t>
            </a:r>
            <a:r>
              <a:rPr lang="en-US" smtClean="0">
                <a:solidFill>
                  <a:srgbClr val="99FF99"/>
                </a:solidFill>
              </a:rPr>
              <a:t>style</a:t>
            </a:r>
            <a:r>
              <a:rPr lang="en-US" smtClean="0"/>
              <a:t> attribute within the container.</a:t>
            </a:r>
          </a:p>
          <a:p>
            <a:pPr marL="914400" lvl="1" indent="-457200" eaLnBrk="1" hangingPunct="1">
              <a:buFontTx/>
              <a:buAutoNum type="arabicPeriod"/>
            </a:pPr>
            <a:r>
              <a:rPr lang="en-US" smtClean="0">
                <a:solidFill>
                  <a:srgbClr val="99FF99"/>
                </a:solidFill>
              </a:rPr>
              <a:t> style</a:t>
            </a:r>
            <a:r>
              <a:rPr lang="en-US" smtClean="0"/>
              <a:t> attribute within an HTML tag.</a:t>
            </a:r>
          </a:p>
          <a:p>
            <a:pPr marL="914400" lvl="1" indent="-457200" eaLnBrk="1" hangingPunct="1">
              <a:buFontTx/>
              <a:buAutoNum type="arabicPeriod"/>
            </a:pPr>
            <a:r>
              <a:rPr lang="en-US" smtClean="0"/>
              <a:t> HTML attributes in the tag. </a:t>
            </a:r>
          </a:p>
          <a:p>
            <a:pPr eaLnBrk="1" hangingPunct="1"/>
            <a:endParaRPr lang="en-US" b="1" smtClean="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10052B76-31E1-4A71-B7BD-9A5F9C48344C}" type="slidenum">
              <a:rPr lang="en-US" smtClean="0"/>
              <a:pPr/>
              <a:t>89</a:t>
            </a:fld>
            <a:endParaRPr lang="en-US" smtClean="0"/>
          </a:p>
        </p:txBody>
      </p:sp>
      <p:sp>
        <p:nvSpPr>
          <p:cNvPr id="8909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89092" name="Rectangle 2"/>
          <p:cNvSpPr>
            <a:spLocks noGrp="1" noChangeArrowheads="1"/>
          </p:cNvSpPr>
          <p:nvPr>
            <p:ph type="title"/>
          </p:nvPr>
        </p:nvSpPr>
        <p:spPr/>
        <p:txBody>
          <a:bodyPr/>
          <a:lstStyle/>
          <a:p>
            <a:pPr eaLnBrk="1" hangingPunct="1"/>
            <a:r>
              <a:rPr lang="en-US" dirty="0" smtClean="0"/>
              <a:t>Cascading Preference Rules</a:t>
            </a:r>
          </a:p>
        </p:txBody>
      </p:sp>
      <p:sp>
        <p:nvSpPr>
          <p:cNvPr id="89093" name="Rectangle 3"/>
          <p:cNvSpPr>
            <a:spLocks noGrp="1" noChangeArrowheads="1"/>
          </p:cNvSpPr>
          <p:nvPr>
            <p:ph type="body" idx="1"/>
          </p:nvPr>
        </p:nvSpPr>
        <p:spPr/>
        <p:txBody>
          <a:bodyPr/>
          <a:lstStyle/>
          <a:p>
            <a:pPr eaLnBrk="1" hangingPunct="1"/>
            <a:r>
              <a:rPr lang="en-US" smtClean="0"/>
              <a:t>Determining precedence is actually more complex than these rules imply, but this simplification will resolve 99.9% of the conflicts.</a:t>
            </a:r>
          </a:p>
          <a:p>
            <a:pPr eaLnBrk="1" hangingPunct="1"/>
            <a:r>
              <a:rPr lang="en-US" smtClean="0"/>
              <a:t>Also note that box properties (margins, padding, borders, etc.) are not usually inherited.</a:t>
            </a:r>
          </a:p>
          <a:p>
            <a:pPr eaLnBrk="1" hangingPunct="1">
              <a:buFontTx/>
              <a:buNone/>
            </a:pPr>
            <a:endParaRPr lang="en-US" smtClean="0"/>
          </a:p>
          <a:p>
            <a:pPr lvl="1" eaLnBrk="1" hangingPunct="1"/>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4AED2F30-E68A-44E3-AEB6-57EE34EE2528}" type="slidenum">
              <a:rPr lang="en-US" smtClean="0"/>
              <a:pPr/>
              <a:t>9</a:t>
            </a:fld>
            <a:endParaRPr lang="en-US" smtClean="0"/>
          </a:p>
        </p:txBody>
      </p:sp>
      <p:sp>
        <p:nvSpPr>
          <p:cNvPr id="1126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1268" name="Rectangle 2"/>
          <p:cNvSpPr>
            <a:spLocks noGrp="1" noChangeArrowheads="1"/>
          </p:cNvSpPr>
          <p:nvPr>
            <p:ph type="title"/>
          </p:nvPr>
        </p:nvSpPr>
        <p:spPr/>
        <p:txBody>
          <a:bodyPr/>
          <a:lstStyle/>
          <a:p>
            <a:pPr eaLnBrk="1" hangingPunct="1"/>
            <a:r>
              <a:rPr lang="en-US" smtClean="0"/>
              <a:t>CSS Properties</a:t>
            </a:r>
          </a:p>
        </p:txBody>
      </p:sp>
      <p:sp>
        <p:nvSpPr>
          <p:cNvPr id="11269" name="Rectangle 3"/>
          <p:cNvSpPr>
            <a:spLocks noGrp="1" noChangeArrowheads="1"/>
          </p:cNvSpPr>
          <p:nvPr>
            <p:ph type="body" idx="1"/>
          </p:nvPr>
        </p:nvSpPr>
        <p:spPr>
          <a:xfrm>
            <a:off x="457200" y="1752600"/>
            <a:ext cx="8382000" cy="5105400"/>
          </a:xfrm>
        </p:spPr>
        <p:txBody>
          <a:bodyPr/>
          <a:lstStyle/>
          <a:p>
            <a:pPr eaLnBrk="1" hangingPunct="1"/>
            <a:r>
              <a:rPr lang="en-US" dirty="0" smtClean="0"/>
              <a:t>Background properties:</a:t>
            </a:r>
          </a:p>
          <a:p>
            <a:pPr lvl="1" eaLnBrk="1" hangingPunct="1"/>
            <a:r>
              <a:rPr lang="en-US" dirty="0" smtClean="0">
                <a:solidFill>
                  <a:srgbClr val="99FF99"/>
                </a:solidFill>
              </a:rPr>
              <a:t>background-color</a:t>
            </a:r>
            <a:r>
              <a:rPr lang="en-US" dirty="0" smtClean="0"/>
              <a:t>, </a:t>
            </a:r>
            <a:r>
              <a:rPr lang="en-US" dirty="0" smtClean="0">
                <a:solidFill>
                  <a:srgbClr val="99FF99"/>
                </a:solidFill>
              </a:rPr>
              <a:t>background-image</a:t>
            </a:r>
            <a:r>
              <a:rPr lang="en-US" dirty="0" smtClean="0"/>
              <a:t>, </a:t>
            </a:r>
            <a:r>
              <a:rPr lang="en-US" dirty="0" smtClean="0">
                <a:solidFill>
                  <a:srgbClr val="99FF99"/>
                </a:solidFill>
              </a:rPr>
              <a:t>background-repeat (repeat-x, repeat-y, no-repeat), background-attachment </a:t>
            </a:r>
            <a:r>
              <a:rPr lang="en-US" dirty="0" smtClean="0"/>
              <a:t>(</a:t>
            </a:r>
            <a:r>
              <a:rPr lang="en-US" dirty="0" smtClean="0">
                <a:solidFill>
                  <a:srgbClr val="99FF99"/>
                </a:solidFill>
              </a:rPr>
              <a:t>fixed, scroll </a:t>
            </a:r>
            <a:r>
              <a:rPr lang="en-US" dirty="0" smtClean="0"/>
              <a:t>[default]), </a:t>
            </a:r>
            <a:r>
              <a:rPr lang="en-US" dirty="0" smtClean="0">
                <a:solidFill>
                  <a:srgbClr val="99FF99"/>
                </a:solidFill>
              </a:rPr>
              <a:t>background-position </a:t>
            </a:r>
            <a:r>
              <a:rPr lang="en-US" dirty="0" smtClean="0"/>
              <a:t>(</a:t>
            </a:r>
            <a:r>
              <a:rPr lang="en-US" dirty="0" smtClean="0">
                <a:solidFill>
                  <a:srgbClr val="99FF99"/>
                </a:solidFill>
              </a:rPr>
              <a:t>%, top, center, bottom, right </a:t>
            </a:r>
            <a:r>
              <a:rPr lang="en-US" dirty="0" smtClean="0"/>
              <a:t>[horizontal position first]), etc.</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A23B7ECB-E8A3-42BA-B36C-08B91E67DFF8}" type="slidenum">
              <a:rPr lang="en-US" smtClean="0"/>
              <a:pPr/>
              <a:t>90</a:t>
            </a:fld>
            <a:endParaRPr lang="en-US" smtClean="0"/>
          </a:p>
        </p:txBody>
      </p:sp>
      <p:sp>
        <p:nvSpPr>
          <p:cNvPr id="9011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90116" name="Rectangle 2"/>
          <p:cNvSpPr>
            <a:spLocks noGrp="1" noChangeArrowheads="1"/>
          </p:cNvSpPr>
          <p:nvPr>
            <p:ph type="title"/>
          </p:nvPr>
        </p:nvSpPr>
        <p:spPr/>
        <p:txBody>
          <a:bodyPr/>
          <a:lstStyle/>
          <a:p>
            <a:pPr eaLnBrk="1" hangingPunct="1"/>
            <a:r>
              <a:rPr lang="en-US" dirty="0" smtClean="0"/>
              <a:t>CSS for Different Media</a:t>
            </a:r>
          </a:p>
        </p:txBody>
      </p:sp>
      <p:sp>
        <p:nvSpPr>
          <p:cNvPr id="90117" name="Rectangle 3"/>
          <p:cNvSpPr>
            <a:spLocks noGrp="1" noChangeArrowheads="1"/>
          </p:cNvSpPr>
          <p:nvPr>
            <p:ph type="body" idx="1"/>
          </p:nvPr>
        </p:nvSpPr>
        <p:spPr/>
        <p:txBody>
          <a:bodyPr/>
          <a:lstStyle/>
          <a:p>
            <a:pPr eaLnBrk="1" hangingPunct="1">
              <a:lnSpc>
                <a:spcPct val="90000"/>
              </a:lnSpc>
            </a:pPr>
            <a:r>
              <a:rPr lang="en-US" sz="2800" dirty="0" smtClean="0"/>
              <a:t>To avoid having a separate page formatted for printing: </a:t>
            </a:r>
          </a:p>
          <a:p>
            <a:pPr lvl="1" eaLnBrk="1" hangingPunct="1">
              <a:lnSpc>
                <a:spcPct val="90000"/>
              </a:lnSpc>
            </a:pPr>
            <a:r>
              <a:rPr lang="en-US" sz="2400" dirty="0" smtClean="0"/>
              <a:t>Use different CSS rules for different media (has been cross-browser stable for a number of years).</a:t>
            </a:r>
          </a:p>
          <a:p>
            <a:pPr lvl="1" eaLnBrk="1" hangingPunct="1">
              <a:lnSpc>
                <a:spcPct val="90000"/>
              </a:lnSpc>
            </a:pPr>
            <a:r>
              <a:rPr lang="en-US" sz="2400" dirty="0" smtClean="0"/>
              <a:t> Examples:</a:t>
            </a:r>
          </a:p>
          <a:p>
            <a:pPr lvl="2" eaLnBrk="1" hangingPunct="1">
              <a:lnSpc>
                <a:spcPct val="90000"/>
              </a:lnSpc>
              <a:buFontTx/>
              <a:buNone/>
            </a:pPr>
            <a:r>
              <a:rPr lang="en-US" dirty="0" smtClean="0">
                <a:solidFill>
                  <a:srgbClr val="99FF99"/>
                </a:solidFill>
              </a:rPr>
              <a:t>&lt;link </a:t>
            </a:r>
            <a:r>
              <a:rPr lang="en-US" dirty="0" err="1" smtClean="0">
                <a:solidFill>
                  <a:srgbClr val="99FF99"/>
                </a:solidFill>
              </a:rPr>
              <a:t>rel</a:t>
            </a:r>
            <a:r>
              <a:rPr lang="en-US" dirty="0" smtClean="0">
                <a:solidFill>
                  <a:srgbClr val="99FF99"/>
                </a:solidFill>
              </a:rPr>
              <a:t>=</a:t>
            </a:r>
            <a:r>
              <a:rPr lang="en-US" dirty="0" err="1" smtClean="0">
                <a:solidFill>
                  <a:srgbClr val="99FF99"/>
                </a:solidFill>
              </a:rPr>
              <a:t>stylesheet</a:t>
            </a:r>
            <a:r>
              <a:rPr lang="en-US" dirty="0" smtClean="0">
                <a:solidFill>
                  <a:srgbClr val="99FF99"/>
                </a:solidFill>
              </a:rPr>
              <a:t> type=“text/</a:t>
            </a:r>
            <a:r>
              <a:rPr lang="en-US" dirty="0" err="1" smtClean="0">
                <a:solidFill>
                  <a:srgbClr val="99FF99"/>
                </a:solidFill>
              </a:rPr>
              <a:t>css</a:t>
            </a:r>
            <a:r>
              <a:rPr lang="en-US" dirty="0" smtClean="0">
                <a:solidFill>
                  <a:srgbClr val="99FF99"/>
                </a:solidFill>
              </a:rPr>
              <a:t>” </a:t>
            </a:r>
            <a:r>
              <a:rPr lang="en-US" dirty="0" err="1" smtClean="0">
                <a:solidFill>
                  <a:srgbClr val="99FF99"/>
                </a:solidFill>
              </a:rPr>
              <a:t>href</a:t>
            </a:r>
            <a:r>
              <a:rPr lang="en-US" dirty="0" smtClean="0">
                <a:solidFill>
                  <a:srgbClr val="99FF99"/>
                </a:solidFill>
              </a:rPr>
              <a:t>=“myPrint.css” </a:t>
            </a:r>
            <a:r>
              <a:rPr lang="en-US" dirty="0" smtClean="0">
                <a:solidFill>
                  <a:srgbClr val="00FF00"/>
                </a:solidFill>
              </a:rPr>
              <a:t>media=“print”</a:t>
            </a:r>
            <a:r>
              <a:rPr lang="en-US" dirty="0" smtClean="0">
                <a:solidFill>
                  <a:srgbClr val="99FF99"/>
                </a:solidFill>
              </a:rPr>
              <a:t> /&gt;</a:t>
            </a:r>
          </a:p>
          <a:p>
            <a:pPr lvl="2" eaLnBrk="1" hangingPunct="1">
              <a:lnSpc>
                <a:spcPct val="90000"/>
              </a:lnSpc>
              <a:buFontTx/>
              <a:buNone/>
            </a:pPr>
            <a:r>
              <a:rPr lang="en-US" dirty="0" smtClean="0">
                <a:solidFill>
                  <a:srgbClr val="99FF99"/>
                </a:solidFill>
              </a:rPr>
              <a:t>&lt;link </a:t>
            </a:r>
            <a:r>
              <a:rPr lang="en-US" dirty="0" err="1" smtClean="0">
                <a:solidFill>
                  <a:srgbClr val="99FF99"/>
                </a:solidFill>
              </a:rPr>
              <a:t>rel</a:t>
            </a:r>
            <a:r>
              <a:rPr lang="en-US" dirty="0" smtClean="0">
                <a:solidFill>
                  <a:srgbClr val="99FF99"/>
                </a:solidFill>
              </a:rPr>
              <a:t>=</a:t>
            </a:r>
            <a:r>
              <a:rPr lang="en-US" dirty="0" err="1" smtClean="0">
                <a:solidFill>
                  <a:srgbClr val="99FF99"/>
                </a:solidFill>
              </a:rPr>
              <a:t>stylesheet</a:t>
            </a:r>
            <a:r>
              <a:rPr lang="en-US" dirty="0" smtClean="0">
                <a:solidFill>
                  <a:srgbClr val="99FF99"/>
                </a:solidFill>
              </a:rPr>
              <a:t> type=“text/</a:t>
            </a:r>
            <a:r>
              <a:rPr lang="en-US" dirty="0" err="1" smtClean="0">
                <a:solidFill>
                  <a:srgbClr val="99FF99"/>
                </a:solidFill>
              </a:rPr>
              <a:t>css</a:t>
            </a:r>
            <a:r>
              <a:rPr lang="en-US" dirty="0" smtClean="0">
                <a:solidFill>
                  <a:srgbClr val="99FF99"/>
                </a:solidFill>
              </a:rPr>
              <a:t>” </a:t>
            </a:r>
            <a:r>
              <a:rPr lang="en-US" dirty="0" err="1" smtClean="0">
                <a:solidFill>
                  <a:srgbClr val="99FF99"/>
                </a:solidFill>
              </a:rPr>
              <a:t>href</a:t>
            </a:r>
            <a:r>
              <a:rPr lang="en-US" dirty="0" smtClean="0">
                <a:solidFill>
                  <a:srgbClr val="99FF99"/>
                </a:solidFill>
              </a:rPr>
              <a:t>=“myDisplay.css” </a:t>
            </a:r>
            <a:r>
              <a:rPr lang="en-US" dirty="0" smtClean="0">
                <a:solidFill>
                  <a:srgbClr val="00FF00"/>
                </a:solidFill>
              </a:rPr>
              <a:t>media=“screen”</a:t>
            </a:r>
            <a:r>
              <a:rPr lang="en-US" dirty="0" smtClean="0">
                <a:solidFill>
                  <a:srgbClr val="99FF99"/>
                </a:solidFill>
              </a:rPr>
              <a:t> /&gt;</a:t>
            </a:r>
          </a:p>
          <a:p>
            <a:pPr eaLnBrk="1" hangingPunct="1">
              <a:lnSpc>
                <a:spcPct val="90000"/>
              </a:lnSpc>
            </a:pPr>
            <a:r>
              <a:rPr lang="en-US" dirty="0" smtClean="0"/>
              <a:t>Alternately, can use </a:t>
            </a:r>
            <a:r>
              <a:rPr lang="en-US" dirty="0" smtClean="0">
                <a:solidFill>
                  <a:srgbClr val="99FF99"/>
                </a:solidFill>
              </a:rPr>
              <a:t>@media</a:t>
            </a:r>
            <a:r>
              <a:rPr lang="en-US" dirty="0"/>
              <a:t> </a:t>
            </a:r>
            <a:r>
              <a:rPr lang="en-US" dirty="0" smtClean="0"/>
              <a:t>in a single file – I don't use this, but perfectly acceptable.  </a:t>
            </a:r>
            <a:endParaRPr lang="en-US" sz="3200" dirty="0"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3A8DE17F-A8CC-4347-BDCE-690346EE1E0F}" type="slidenum">
              <a:rPr lang="en-US" smtClean="0"/>
              <a:pPr/>
              <a:t>91</a:t>
            </a:fld>
            <a:endParaRPr lang="en-US" smtClean="0"/>
          </a:p>
        </p:txBody>
      </p:sp>
      <p:sp>
        <p:nvSpPr>
          <p:cNvPr id="9113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91140" name="Rectangle 2"/>
          <p:cNvSpPr>
            <a:spLocks noGrp="1" noChangeArrowheads="1"/>
          </p:cNvSpPr>
          <p:nvPr>
            <p:ph type="title"/>
          </p:nvPr>
        </p:nvSpPr>
        <p:spPr/>
        <p:txBody>
          <a:bodyPr/>
          <a:lstStyle/>
          <a:p>
            <a:pPr eaLnBrk="1" hangingPunct="1"/>
            <a:r>
              <a:rPr lang="en-US" dirty="0"/>
              <a:t>CSS for Different Media</a:t>
            </a:r>
            <a:endParaRPr lang="en-US" dirty="0" smtClean="0"/>
          </a:p>
        </p:txBody>
      </p:sp>
      <p:sp>
        <p:nvSpPr>
          <p:cNvPr id="92165" name="Rectangle 3"/>
          <p:cNvSpPr>
            <a:spLocks noGrp="1" noChangeArrowheads="1"/>
          </p:cNvSpPr>
          <p:nvPr>
            <p:ph type="body" idx="1"/>
          </p:nvPr>
        </p:nvSpPr>
        <p:spPr>
          <a:xfrm>
            <a:off x="685800" y="1752600"/>
            <a:ext cx="8077200" cy="4876800"/>
          </a:xfrm>
        </p:spPr>
        <p:txBody>
          <a:bodyPr/>
          <a:lstStyle/>
          <a:p>
            <a:pPr eaLnBrk="1" hangingPunct="1">
              <a:defRPr/>
            </a:pPr>
            <a:r>
              <a:rPr lang="en-US" dirty="0" smtClean="0"/>
              <a:t>More details on separate CSS for different media…</a:t>
            </a:r>
            <a:endParaRPr lang="en-US" u="sng" dirty="0" smtClean="0"/>
          </a:p>
          <a:p>
            <a:pPr lvl="1" eaLnBrk="1" hangingPunct="1">
              <a:defRPr/>
            </a:pPr>
            <a:r>
              <a:rPr lang="en-US" u="sng" dirty="0" smtClean="0"/>
              <a:t>http://www.meyerweb.com/eric/articles/webrev/200001.html</a:t>
            </a:r>
          </a:p>
          <a:p>
            <a:pPr lvl="1" eaLnBrk="1" hangingPunct="1">
              <a:defRPr/>
            </a:pPr>
            <a:r>
              <a:rPr lang="en-US" u="sng" dirty="0" smtClean="0">
                <a:hlinkClick r:id="rId2"/>
              </a:rPr>
              <a:t>http://www.webdesignschoolreview.com/css-printing.html</a:t>
            </a:r>
            <a:endParaRPr lang="en-US" u="sng" dirty="0"/>
          </a:p>
          <a:p>
            <a:pPr lvl="2" eaLnBrk="1" hangingPunct="1">
              <a:defRPr/>
            </a:pPr>
            <a:endParaRPr lang="en-US" u="sng" dirty="0" smtClean="0"/>
          </a:p>
          <a:p>
            <a:pPr lvl="2" eaLnBrk="1" hangingPunct="1">
              <a:defRPr/>
            </a:pPr>
            <a:endParaRPr lang="en-US" u="sng"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3A8DE17F-A8CC-4347-BDCE-690346EE1E0F}" type="slidenum">
              <a:rPr lang="en-US" smtClean="0"/>
              <a:pPr/>
              <a:t>92</a:t>
            </a:fld>
            <a:endParaRPr lang="en-US" smtClean="0"/>
          </a:p>
        </p:txBody>
      </p:sp>
      <p:sp>
        <p:nvSpPr>
          <p:cNvPr id="9113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91140" name="Rectangle 2"/>
          <p:cNvSpPr>
            <a:spLocks noGrp="1" noChangeArrowheads="1"/>
          </p:cNvSpPr>
          <p:nvPr>
            <p:ph type="title"/>
          </p:nvPr>
        </p:nvSpPr>
        <p:spPr/>
        <p:txBody>
          <a:bodyPr/>
          <a:lstStyle/>
          <a:p>
            <a:pPr eaLnBrk="1" hangingPunct="1"/>
            <a:r>
              <a:rPr lang="en-US" dirty="0"/>
              <a:t>CSS for Different Media</a:t>
            </a:r>
            <a:endParaRPr lang="en-US" dirty="0" smtClean="0"/>
          </a:p>
        </p:txBody>
      </p:sp>
      <p:sp>
        <p:nvSpPr>
          <p:cNvPr id="92165" name="Rectangle 3"/>
          <p:cNvSpPr>
            <a:spLocks noGrp="1" noChangeArrowheads="1"/>
          </p:cNvSpPr>
          <p:nvPr>
            <p:ph type="body" idx="1"/>
          </p:nvPr>
        </p:nvSpPr>
        <p:spPr>
          <a:xfrm>
            <a:off x="685800" y="1752600"/>
            <a:ext cx="8077200" cy="4876800"/>
          </a:xfrm>
        </p:spPr>
        <p:txBody>
          <a:bodyPr/>
          <a:lstStyle/>
          <a:p>
            <a:pPr eaLnBrk="1" hangingPunct="1">
              <a:defRPr/>
            </a:pPr>
            <a:r>
              <a:rPr lang="en-US" dirty="0" smtClean="0"/>
              <a:t>CSS3 takes this a step further, with advanced media queries for things like screen resolution:</a:t>
            </a:r>
          </a:p>
          <a:p>
            <a:pPr lvl="1" eaLnBrk="1" hangingPunct="1">
              <a:defRPr/>
            </a:pPr>
            <a:r>
              <a:rPr lang="en-US" dirty="0" smtClean="0"/>
              <a:t>IE9, recent years of Firefox, Safari, Opera, and virtually all mobile devices.</a:t>
            </a:r>
          </a:p>
          <a:p>
            <a:pPr eaLnBrk="1" hangingPunct="1">
              <a:defRPr/>
            </a:pPr>
            <a:r>
              <a:rPr lang="en-US" dirty="0"/>
              <a:t>Example: </a:t>
            </a:r>
            <a:endParaRPr lang="en-US" dirty="0" smtClean="0"/>
          </a:p>
          <a:p>
            <a:pPr marL="857250" lvl="2" indent="0" eaLnBrk="1" hangingPunct="1">
              <a:buNone/>
              <a:defRPr/>
            </a:pPr>
            <a:r>
              <a:rPr lang="en-US" dirty="0" smtClean="0">
                <a:solidFill>
                  <a:srgbClr val="99FF99"/>
                </a:solidFill>
              </a:rPr>
              <a:t>media</a:t>
            </a:r>
            <a:r>
              <a:rPr lang="en-US" dirty="0">
                <a:solidFill>
                  <a:srgbClr val="99FF99"/>
                </a:solidFill>
              </a:rPr>
              <a:t>="screen and (min-width: 401px) </a:t>
            </a:r>
            <a:endParaRPr lang="en-US" dirty="0" smtClean="0">
              <a:solidFill>
                <a:srgbClr val="99FF99"/>
              </a:solidFill>
            </a:endParaRPr>
          </a:p>
          <a:p>
            <a:pPr marL="857250" lvl="2" indent="0" eaLnBrk="1" hangingPunct="1">
              <a:buNone/>
              <a:defRPr/>
            </a:pPr>
            <a:r>
              <a:rPr lang="en-US" dirty="0" smtClean="0">
                <a:solidFill>
                  <a:srgbClr val="99FF99"/>
                </a:solidFill>
              </a:rPr>
              <a:t>and </a:t>
            </a:r>
            <a:r>
              <a:rPr lang="en-US" dirty="0">
                <a:solidFill>
                  <a:srgbClr val="99FF99"/>
                </a:solidFill>
              </a:rPr>
              <a:t>(max-width: 600px)"</a:t>
            </a:r>
            <a:endParaRPr lang="en-US" dirty="0" smtClean="0">
              <a:solidFill>
                <a:srgbClr val="99FF99"/>
              </a:solidFill>
            </a:endParaRPr>
          </a:p>
          <a:p>
            <a:pPr marL="457200" lvl="1" indent="0" eaLnBrk="1" hangingPunct="1">
              <a:buNone/>
              <a:defRPr/>
            </a:pPr>
            <a:endParaRPr lang="en-US" dirty="0" smtClean="0"/>
          </a:p>
        </p:txBody>
      </p:sp>
    </p:spTree>
    <p:extLst>
      <p:ext uri="{BB962C8B-B14F-4D97-AF65-F5344CB8AC3E}">
        <p14:creationId xmlns:p14="http://schemas.microsoft.com/office/powerpoint/2010/main" val="14865918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3A8DE17F-A8CC-4347-BDCE-690346EE1E0F}" type="slidenum">
              <a:rPr lang="en-US" smtClean="0"/>
              <a:pPr/>
              <a:t>93</a:t>
            </a:fld>
            <a:endParaRPr lang="en-US" smtClean="0"/>
          </a:p>
        </p:txBody>
      </p:sp>
      <p:sp>
        <p:nvSpPr>
          <p:cNvPr id="9113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91140" name="Rectangle 2"/>
          <p:cNvSpPr>
            <a:spLocks noGrp="1" noChangeArrowheads="1"/>
          </p:cNvSpPr>
          <p:nvPr>
            <p:ph type="title"/>
          </p:nvPr>
        </p:nvSpPr>
        <p:spPr/>
        <p:txBody>
          <a:bodyPr/>
          <a:lstStyle/>
          <a:p>
            <a:pPr eaLnBrk="1" hangingPunct="1"/>
            <a:r>
              <a:rPr lang="en-US" dirty="0"/>
              <a:t>CSS for Different Media</a:t>
            </a:r>
            <a:endParaRPr lang="en-US" dirty="0" smtClean="0"/>
          </a:p>
        </p:txBody>
      </p:sp>
      <p:sp>
        <p:nvSpPr>
          <p:cNvPr id="92165" name="Rectangle 3"/>
          <p:cNvSpPr>
            <a:spLocks noGrp="1" noChangeArrowheads="1"/>
          </p:cNvSpPr>
          <p:nvPr>
            <p:ph type="body" idx="1"/>
          </p:nvPr>
        </p:nvSpPr>
        <p:spPr>
          <a:xfrm>
            <a:off x="685800" y="1752600"/>
            <a:ext cx="8077200" cy="4876800"/>
          </a:xfrm>
        </p:spPr>
        <p:txBody>
          <a:bodyPr/>
          <a:lstStyle/>
          <a:p>
            <a:pPr eaLnBrk="1" hangingPunct="1">
              <a:defRPr/>
            </a:pPr>
            <a:r>
              <a:rPr lang="en-US" dirty="0" smtClean="0"/>
              <a:t>Complicated… See </a:t>
            </a:r>
            <a:r>
              <a:rPr lang="en-US" dirty="0" smtClean="0">
                <a:hlinkClick r:id="rId2"/>
              </a:rPr>
              <a:t>http</a:t>
            </a:r>
            <a:r>
              <a:rPr lang="en-US" dirty="0">
                <a:hlinkClick r:id="rId2"/>
              </a:rPr>
              <a:t>://</a:t>
            </a:r>
            <a:r>
              <a:rPr lang="en-US" dirty="0" smtClean="0">
                <a:hlinkClick r:id="rId2"/>
              </a:rPr>
              <a:t>www.adobe.com/devnet/dreamweaver/articles/introducing-media-queries.html</a:t>
            </a:r>
            <a:endParaRPr lang="en-US" dirty="0"/>
          </a:p>
          <a:p>
            <a:pPr eaLnBrk="1" hangingPunct="1">
              <a:defRPr/>
            </a:pPr>
            <a:r>
              <a:rPr lang="en-US" i="1" dirty="0" smtClean="0"/>
              <a:t>Or, </a:t>
            </a:r>
            <a:r>
              <a:rPr lang="en-US" dirty="0" smtClean="0"/>
              <a:t>let Dreamweaver help with media queries: </a:t>
            </a:r>
          </a:p>
          <a:p>
            <a:pPr lvl="1" eaLnBrk="1" hangingPunct="1">
              <a:defRPr/>
            </a:pPr>
            <a:r>
              <a:rPr lang="en-US" dirty="0" smtClean="0"/>
              <a:t>New &gt; File &gt; Fluid Grid Layout (set up an empty file and look at the CSS)</a:t>
            </a:r>
          </a:p>
          <a:p>
            <a:pPr lvl="1" eaLnBrk="1" hangingPunct="1">
              <a:defRPr/>
            </a:pPr>
            <a:r>
              <a:rPr lang="en-US" dirty="0" smtClean="0"/>
              <a:t>Modify &gt; Media Queries &gt; …</a:t>
            </a:r>
          </a:p>
        </p:txBody>
      </p:sp>
    </p:spTree>
    <p:extLst>
      <p:ext uri="{BB962C8B-B14F-4D97-AF65-F5344CB8AC3E}">
        <p14:creationId xmlns:p14="http://schemas.microsoft.com/office/powerpoint/2010/main" val="37481760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3A8DE17F-A8CC-4347-BDCE-690346EE1E0F}" type="slidenum">
              <a:rPr lang="en-US" smtClean="0"/>
              <a:pPr/>
              <a:t>94</a:t>
            </a:fld>
            <a:endParaRPr lang="en-US" smtClean="0"/>
          </a:p>
        </p:txBody>
      </p:sp>
      <p:sp>
        <p:nvSpPr>
          <p:cNvPr id="9113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91140" name="Rectangle 2"/>
          <p:cNvSpPr>
            <a:spLocks noGrp="1" noChangeArrowheads="1"/>
          </p:cNvSpPr>
          <p:nvPr>
            <p:ph type="title"/>
          </p:nvPr>
        </p:nvSpPr>
        <p:spPr/>
        <p:txBody>
          <a:bodyPr/>
          <a:lstStyle/>
          <a:p>
            <a:pPr eaLnBrk="1" hangingPunct="1"/>
            <a:r>
              <a:rPr lang="en-US" dirty="0"/>
              <a:t>CSS for Different Media</a:t>
            </a:r>
            <a:endParaRPr lang="en-US" dirty="0" smtClean="0"/>
          </a:p>
        </p:txBody>
      </p:sp>
      <p:sp>
        <p:nvSpPr>
          <p:cNvPr id="92165" name="Rectangle 3"/>
          <p:cNvSpPr>
            <a:spLocks noGrp="1" noChangeArrowheads="1"/>
          </p:cNvSpPr>
          <p:nvPr>
            <p:ph type="body" idx="1"/>
          </p:nvPr>
        </p:nvSpPr>
        <p:spPr>
          <a:xfrm>
            <a:off x="685800" y="1752600"/>
            <a:ext cx="8077200" cy="4876800"/>
          </a:xfrm>
        </p:spPr>
        <p:txBody>
          <a:bodyPr/>
          <a:lstStyle/>
          <a:p>
            <a:pPr eaLnBrk="1" hangingPunct="1">
              <a:defRPr/>
            </a:pPr>
            <a:r>
              <a:rPr lang="en-US" i="1" dirty="0" smtClean="0"/>
              <a:t>Or, </a:t>
            </a:r>
            <a:r>
              <a:rPr lang="en-US" dirty="0" smtClean="0"/>
              <a:t>use </a:t>
            </a:r>
            <a:r>
              <a:rPr lang="en-US" dirty="0" err="1" smtClean="0"/>
              <a:t>jQuery</a:t>
            </a:r>
            <a:r>
              <a:rPr lang="en-US" dirty="0" smtClean="0"/>
              <a:t> to check the screen size</a:t>
            </a:r>
            <a:r>
              <a:rPr lang="en-US" dirty="0"/>
              <a:t>: </a:t>
            </a:r>
            <a:r>
              <a:rPr lang="en-US" dirty="0">
                <a:hlinkClick r:id="rId2"/>
              </a:rPr>
              <a:t>http://css-tricks.com/resolution-specific-stylesheets</a:t>
            </a:r>
            <a:r>
              <a:rPr lang="en-US" dirty="0" smtClean="0">
                <a:hlinkClick r:id="rId2"/>
              </a:rPr>
              <a:t>/</a:t>
            </a:r>
            <a:r>
              <a:rPr lang="en-US" dirty="0" smtClean="0"/>
              <a:t> (scroll down to the </a:t>
            </a:r>
            <a:r>
              <a:rPr lang="en-US" dirty="0" err="1" smtClean="0"/>
              <a:t>jQuery</a:t>
            </a:r>
            <a:r>
              <a:rPr lang="en-US" dirty="0" smtClean="0"/>
              <a:t> heading – but seems to be missing the code here for testing screen resolution)</a:t>
            </a:r>
          </a:p>
          <a:p>
            <a:pPr eaLnBrk="1" hangingPunct="1">
              <a:defRPr/>
            </a:pPr>
            <a:r>
              <a:rPr lang="en-US" dirty="0" smtClean="0"/>
              <a:t>Regardless of method, window width is tested if the window is resized, so you can test the CSS on your desktop system by downsizing the window. </a:t>
            </a:r>
          </a:p>
          <a:p>
            <a:pPr eaLnBrk="1" hangingPunct="1">
              <a:defRPr/>
            </a:pPr>
            <a:endParaRPr lang="en-US" dirty="0" smtClean="0"/>
          </a:p>
        </p:txBody>
      </p:sp>
    </p:spTree>
    <p:extLst>
      <p:ext uri="{BB962C8B-B14F-4D97-AF65-F5344CB8AC3E}">
        <p14:creationId xmlns:p14="http://schemas.microsoft.com/office/powerpoint/2010/main" val="360149079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3A8DE17F-A8CC-4347-BDCE-690346EE1E0F}" type="slidenum">
              <a:rPr lang="en-US" smtClean="0"/>
              <a:pPr/>
              <a:t>95</a:t>
            </a:fld>
            <a:endParaRPr lang="en-US" smtClean="0"/>
          </a:p>
        </p:txBody>
      </p:sp>
      <p:sp>
        <p:nvSpPr>
          <p:cNvPr id="9113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91140" name="Rectangle 2"/>
          <p:cNvSpPr>
            <a:spLocks noGrp="1" noChangeArrowheads="1"/>
          </p:cNvSpPr>
          <p:nvPr>
            <p:ph type="title"/>
          </p:nvPr>
        </p:nvSpPr>
        <p:spPr/>
        <p:txBody>
          <a:bodyPr/>
          <a:lstStyle/>
          <a:p>
            <a:pPr eaLnBrk="1" hangingPunct="1"/>
            <a:r>
              <a:rPr lang="en-US" dirty="0" smtClean="0"/>
              <a:t>Odds and Ends</a:t>
            </a:r>
          </a:p>
        </p:txBody>
      </p:sp>
      <p:sp>
        <p:nvSpPr>
          <p:cNvPr id="92165" name="Rectangle 3"/>
          <p:cNvSpPr>
            <a:spLocks noGrp="1" noChangeArrowheads="1"/>
          </p:cNvSpPr>
          <p:nvPr>
            <p:ph type="body" idx="1"/>
          </p:nvPr>
        </p:nvSpPr>
        <p:spPr>
          <a:xfrm>
            <a:off x="685800" y="1752600"/>
            <a:ext cx="8077200" cy="4876800"/>
          </a:xfrm>
        </p:spPr>
        <p:txBody>
          <a:bodyPr/>
          <a:lstStyle/>
          <a:p>
            <a:pPr eaLnBrk="1" hangingPunct="1">
              <a:defRPr/>
            </a:pPr>
            <a:r>
              <a:rPr lang="en-US" dirty="0" smtClean="0"/>
              <a:t>To avoid page bobble from left to right, because some pages have a right-hand scroll bar and some don't:</a:t>
            </a:r>
          </a:p>
          <a:p>
            <a:pPr marL="457200" lvl="1" indent="0" eaLnBrk="1" hangingPunct="1">
              <a:buFontTx/>
              <a:buNone/>
              <a:defRPr/>
            </a:pPr>
            <a:r>
              <a:rPr lang="en-US" dirty="0" smtClean="0"/>
              <a:t>              </a:t>
            </a:r>
            <a:r>
              <a:rPr lang="en-US" dirty="0" smtClean="0">
                <a:solidFill>
                  <a:srgbClr val="99FF99"/>
                </a:solidFill>
              </a:rPr>
              <a:t>html {</a:t>
            </a:r>
            <a:r>
              <a:rPr lang="en-US" dirty="0" err="1" smtClean="0">
                <a:solidFill>
                  <a:srgbClr val="99FF99"/>
                </a:solidFill>
              </a:rPr>
              <a:t>overflow-y:scroll</a:t>
            </a:r>
            <a:r>
              <a:rPr lang="en-US" dirty="0" smtClean="0">
                <a:solidFill>
                  <a:srgbClr val="99FF99"/>
                </a:solidFill>
              </a:rPr>
              <a:t>;} </a:t>
            </a:r>
            <a:endParaRPr lang="en-US" dirty="0" smtClean="0">
              <a:solidFill>
                <a:srgbClr val="99FF99"/>
              </a:solidFill>
            </a:endParaRPr>
          </a:p>
          <a:p>
            <a:pPr marL="342900" lvl="1" indent="-342900" eaLnBrk="1" hangingPunct="1">
              <a:buClr>
                <a:schemeClr val="accent1"/>
              </a:buClr>
              <a:buFontTx/>
              <a:buChar char="•"/>
              <a:defRPr/>
            </a:pPr>
            <a:r>
              <a:rPr lang="en-US" sz="3200" dirty="0">
                <a:ea typeface="+mn-ea"/>
                <a:cs typeface="+mn-cs"/>
              </a:rPr>
              <a:t>To reset </a:t>
            </a:r>
            <a:r>
              <a:rPr lang="en-US" sz="3200">
                <a:ea typeface="+mn-ea"/>
                <a:cs typeface="+mn-cs"/>
              </a:rPr>
              <a:t>all </a:t>
            </a:r>
            <a:r>
              <a:rPr lang="en-US" sz="3200" smtClean="0">
                <a:ea typeface="+mn-ea"/>
                <a:cs typeface="+mn-cs"/>
              </a:rPr>
              <a:t>margins </a:t>
            </a:r>
            <a:r>
              <a:rPr lang="en-US" sz="3200" dirty="0">
                <a:ea typeface="+mn-ea"/>
                <a:cs typeface="+mn-cs"/>
              </a:rPr>
              <a:t>and styles, so that no defaults turn up:</a:t>
            </a:r>
          </a:p>
          <a:p>
            <a:pPr marL="400050" lvl="2" indent="0" eaLnBrk="1" hangingPunct="1">
              <a:buNone/>
              <a:defRPr/>
            </a:pPr>
            <a:r>
              <a:rPr lang="en-US" dirty="0">
                <a:ea typeface="+mn-ea"/>
                <a:cs typeface="+mn-cs"/>
                <a:hlinkClick r:id="rId2"/>
              </a:rPr>
              <a:t>http://meyerweb.com/eric/tools/css/reset</a:t>
            </a:r>
            <a:r>
              <a:rPr lang="en-US" dirty="0" smtClean="0">
                <a:ea typeface="+mn-ea"/>
                <a:cs typeface="+mn-cs"/>
                <a:hlinkClick r:id="rId2"/>
              </a:rPr>
              <a:t>/</a:t>
            </a:r>
            <a:endParaRPr lang="en-US" dirty="0" smtClean="0">
              <a:ea typeface="+mn-ea"/>
              <a:cs typeface="+mn-cs"/>
            </a:endParaRPr>
          </a:p>
          <a:p>
            <a:pPr marL="400050" lvl="2" indent="0" eaLnBrk="1" hangingPunct="1">
              <a:buNone/>
              <a:defRPr/>
            </a:pPr>
            <a:endParaRPr lang="en-US" dirty="0">
              <a:ea typeface="+mn-ea"/>
              <a:cs typeface="+mn-cs"/>
            </a:endParaRPr>
          </a:p>
        </p:txBody>
      </p:sp>
    </p:spTree>
    <p:extLst>
      <p:ext uri="{BB962C8B-B14F-4D97-AF65-F5344CB8AC3E}">
        <p14:creationId xmlns:p14="http://schemas.microsoft.com/office/powerpoint/2010/main" val="3227220602"/>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19"/>
          <p:cNvSpPr>
            <a:spLocks noGrp="1" noChangeArrowheads="1"/>
          </p:cNvSpPr>
          <p:nvPr>
            <p:ph type="ftr"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1205250" name="Rectangle 2"/>
          <p:cNvSpPr>
            <a:spLocks noGrp="1" noChangeArrowheads="1"/>
          </p:cNvSpPr>
          <p:nvPr>
            <p:ph type="ctrTitle"/>
          </p:nvPr>
        </p:nvSpPr>
        <p:spPr/>
        <p:txBody>
          <a:bodyPr/>
          <a:lstStyle/>
          <a:p>
            <a:pPr eaLnBrk="1" hangingPunct="1"/>
            <a:r>
              <a:rPr lang="en-US" smtClean="0"/>
              <a:t>Dynamic Positioning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205250"/>
                                        </p:tgtEl>
                                        <p:attrNameLst>
                                          <p:attrName>style.visibility</p:attrName>
                                        </p:attrNameLst>
                                      </p:cBhvr>
                                      <p:to>
                                        <p:strVal val="visible"/>
                                      </p:to>
                                    </p:set>
                                    <p:anim calcmode="lin" valueType="num">
                                      <p:cBhvr>
                                        <p:cTn id="7" dur="1000" fill="hold"/>
                                        <p:tgtEl>
                                          <p:spTgt spid="1205250"/>
                                        </p:tgtEl>
                                        <p:attrNameLst>
                                          <p:attrName>ppt_w</p:attrName>
                                        </p:attrNameLst>
                                      </p:cBhvr>
                                      <p:tavLst>
                                        <p:tav tm="0">
                                          <p:val>
                                            <p:fltVal val="0"/>
                                          </p:val>
                                        </p:tav>
                                        <p:tav tm="100000">
                                          <p:val>
                                            <p:strVal val="#ppt_w"/>
                                          </p:val>
                                        </p:tav>
                                      </p:tavLst>
                                    </p:anim>
                                    <p:anim calcmode="lin" valueType="num">
                                      <p:cBhvr>
                                        <p:cTn id="8" dur="1000" fill="hold"/>
                                        <p:tgtEl>
                                          <p:spTgt spid="1205250"/>
                                        </p:tgtEl>
                                        <p:attrNameLst>
                                          <p:attrName>ppt_h</p:attrName>
                                        </p:attrNameLst>
                                      </p:cBhvr>
                                      <p:tavLst>
                                        <p:tav tm="0">
                                          <p:val>
                                            <p:fltVal val="0"/>
                                          </p:val>
                                        </p:tav>
                                        <p:tav tm="100000">
                                          <p:val>
                                            <p:strVal val="#ppt_h"/>
                                          </p:val>
                                        </p:tav>
                                      </p:tavLst>
                                    </p:anim>
                                    <p:anim calcmode="lin" valueType="num">
                                      <p:cBhvr>
                                        <p:cTn id="9" dur="1000" fill="hold"/>
                                        <p:tgtEl>
                                          <p:spTgt spid="120525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205250"/>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2" name="TAD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5250" grpId="0"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89C40252-FF8B-4D4E-833E-B207C0AD4394}" type="slidenum">
              <a:rPr lang="en-US" smtClean="0"/>
              <a:pPr/>
              <a:t>97</a:t>
            </a:fld>
            <a:endParaRPr lang="en-US" smtClean="0"/>
          </a:p>
        </p:txBody>
      </p:sp>
      <p:sp>
        <p:nvSpPr>
          <p:cNvPr id="9318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93188" name="Rectangle 2"/>
          <p:cNvSpPr>
            <a:spLocks noGrp="1" noChangeArrowheads="1"/>
          </p:cNvSpPr>
          <p:nvPr>
            <p:ph type="title"/>
          </p:nvPr>
        </p:nvSpPr>
        <p:spPr/>
        <p:txBody>
          <a:bodyPr/>
          <a:lstStyle/>
          <a:p>
            <a:pPr eaLnBrk="1" hangingPunct="1"/>
            <a:r>
              <a:rPr lang="en-US" smtClean="0"/>
              <a:t>Dynamic Positioning</a:t>
            </a:r>
          </a:p>
        </p:txBody>
      </p:sp>
      <p:sp>
        <p:nvSpPr>
          <p:cNvPr id="93189" name="Rectangle 3"/>
          <p:cNvSpPr>
            <a:spLocks noGrp="1" noChangeArrowheads="1"/>
          </p:cNvSpPr>
          <p:nvPr>
            <p:ph type="body" idx="1"/>
          </p:nvPr>
        </p:nvSpPr>
        <p:spPr/>
        <p:txBody>
          <a:bodyPr/>
          <a:lstStyle/>
          <a:p>
            <a:pPr eaLnBrk="1" hangingPunct="1"/>
            <a:r>
              <a:rPr lang="en-US" i="1" smtClean="0">
                <a:solidFill>
                  <a:schemeClr val="accent1"/>
                </a:solidFill>
              </a:rPr>
              <a:t>CSS-Positioning</a:t>
            </a:r>
            <a:r>
              <a:rPr lang="en-US" smtClean="0"/>
              <a:t>, or </a:t>
            </a:r>
            <a:r>
              <a:rPr lang="en-US" i="1" smtClean="0">
                <a:solidFill>
                  <a:schemeClr val="accent1"/>
                </a:solidFill>
              </a:rPr>
              <a:t>CSS-P</a:t>
            </a:r>
            <a:r>
              <a:rPr lang="en-US" smtClean="0"/>
              <a:t>, is primarily concerned with where content appears on the page.</a:t>
            </a:r>
          </a:p>
          <a:p>
            <a:pPr eaLnBrk="1" hangingPunct="1"/>
            <a:r>
              <a:rPr lang="en-US" smtClean="0"/>
              <a:t>It allows positioning an object at a specific location within a container.</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4AD13809-6436-45A9-AEE4-E94C67072D2C}" type="slidenum">
              <a:rPr lang="en-US" smtClean="0"/>
              <a:pPr/>
              <a:t>98</a:t>
            </a:fld>
            <a:endParaRPr lang="en-US" smtClean="0"/>
          </a:p>
        </p:txBody>
      </p:sp>
      <p:sp>
        <p:nvSpPr>
          <p:cNvPr id="9421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94212" name="Rectangle 2"/>
          <p:cNvSpPr>
            <a:spLocks noGrp="1" noChangeArrowheads="1"/>
          </p:cNvSpPr>
          <p:nvPr>
            <p:ph type="title"/>
          </p:nvPr>
        </p:nvSpPr>
        <p:spPr/>
        <p:txBody>
          <a:bodyPr/>
          <a:lstStyle/>
          <a:p>
            <a:pPr eaLnBrk="1" hangingPunct="1"/>
            <a:r>
              <a:rPr lang="en-US" smtClean="0"/>
              <a:t>Dynamic Positioning</a:t>
            </a:r>
          </a:p>
        </p:txBody>
      </p:sp>
      <p:sp>
        <p:nvSpPr>
          <p:cNvPr id="94213" name="Rectangle 3"/>
          <p:cNvSpPr>
            <a:spLocks noGrp="1" noChangeArrowheads="1"/>
          </p:cNvSpPr>
          <p:nvPr>
            <p:ph type="body" idx="1"/>
          </p:nvPr>
        </p:nvSpPr>
        <p:spPr/>
        <p:txBody>
          <a:bodyPr/>
          <a:lstStyle/>
          <a:p>
            <a:pPr eaLnBrk="1" hangingPunct="1"/>
            <a:r>
              <a:rPr lang="en-US" smtClean="0"/>
              <a:t>CSS-P was initially a separate standard, but the latest standards incorporate it into CSS. </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C87704AC-D279-45A5-9C16-D2550B17C9C7}" type="slidenum">
              <a:rPr lang="en-US" smtClean="0"/>
              <a:pPr/>
              <a:t>99</a:t>
            </a:fld>
            <a:endParaRPr lang="en-US" smtClean="0"/>
          </a:p>
        </p:txBody>
      </p:sp>
      <p:sp>
        <p:nvSpPr>
          <p:cNvPr id="9523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dirty="0"/>
              <a:t>copyright Penny McIntire, </a:t>
            </a:r>
            <a:r>
              <a:rPr lang="en-US" sz="1400" dirty="0" smtClean="0"/>
              <a:t>2013</a:t>
            </a:r>
            <a:endParaRPr lang="en-US" sz="1400" dirty="0"/>
          </a:p>
        </p:txBody>
      </p:sp>
      <p:sp>
        <p:nvSpPr>
          <p:cNvPr id="95236" name="Rectangle 2"/>
          <p:cNvSpPr>
            <a:spLocks noGrp="1" noChangeArrowheads="1"/>
          </p:cNvSpPr>
          <p:nvPr>
            <p:ph type="title"/>
          </p:nvPr>
        </p:nvSpPr>
        <p:spPr/>
        <p:txBody>
          <a:bodyPr/>
          <a:lstStyle/>
          <a:p>
            <a:pPr eaLnBrk="1" hangingPunct="1"/>
            <a:r>
              <a:rPr lang="en-US" smtClean="0"/>
              <a:t>Dynamic Positioning</a:t>
            </a:r>
          </a:p>
        </p:txBody>
      </p:sp>
      <p:sp>
        <p:nvSpPr>
          <p:cNvPr id="95237" name="Rectangle 3"/>
          <p:cNvSpPr>
            <a:spLocks noGrp="1" noChangeArrowheads="1"/>
          </p:cNvSpPr>
          <p:nvPr>
            <p:ph type="body" idx="1"/>
          </p:nvPr>
        </p:nvSpPr>
        <p:spPr>
          <a:xfrm>
            <a:off x="533400" y="1752600"/>
            <a:ext cx="8229600" cy="5105400"/>
          </a:xfrm>
        </p:spPr>
        <p:txBody>
          <a:bodyPr/>
          <a:lstStyle/>
          <a:p>
            <a:pPr eaLnBrk="1" hangingPunct="1">
              <a:lnSpc>
                <a:spcPct val="90000"/>
              </a:lnSpc>
            </a:pPr>
            <a:r>
              <a:rPr lang="en-US" i="1" smtClean="0">
                <a:solidFill>
                  <a:schemeClr val="accent1"/>
                </a:solidFill>
              </a:rPr>
              <a:t>Layer:</a:t>
            </a:r>
            <a:r>
              <a:rPr lang="en-US" smtClean="0"/>
              <a:t> similar to layers in cartoon animation, whereby the background is one layer and the animations that move over the top are other layers.</a:t>
            </a:r>
          </a:p>
          <a:p>
            <a:pPr lvl="1" eaLnBrk="1" hangingPunct="1">
              <a:lnSpc>
                <a:spcPct val="90000"/>
              </a:lnSpc>
            </a:pPr>
            <a:r>
              <a:rPr lang="en-US" smtClean="0"/>
              <a:t>Note that the term “layer” is confusing; it has has a specific use in the old Navigator, another use in Dreamweaver, Photoshop, etc.</a:t>
            </a:r>
          </a:p>
          <a:p>
            <a:pPr eaLnBrk="1" hangingPunct="1">
              <a:lnSpc>
                <a:spcPct val="90000"/>
              </a:lnSpc>
            </a:pPr>
            <a:r>
              <a:rPr lang="en-US" smtClean="0"/>
              <a:t>These layers are transparent, can move dynamically, and can overlap.</a:t>
            </a:r>
          </a:p>
          <a:p>
            <a:pPr eaLnBrk="1" hangingPunct="1">
              <a:lnSpc>
                <a:spcPct val="90000"/>
              </a:lnSpc>
            </a:pPr>
            <a:r>
              <a:rPr lang="en-US" smtClean="0"/>
              <a:t>Layers give a 2-D screen a 3rd dimension.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on Frame">
  <a:themeElements>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fontScheme name="Neon Fra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Neon Fram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Neon Fram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Neon Fram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Neon Frame 5">
        <a:dk1>
          <a:srgbClr val="808080"/>
        </a:dk1>
        <a:lt1>
          <a:srgbClr val="F8F8F8"/>
        </a:lt1>
        <a:dk2>
          <a:srgbClr val="000000"/>
        </a:dk2>
        <a:lt2>
          <a:srgbClr val="FFFFFF"/>
        </a:lt2>
        <a:accent1>
          <a:srgbClr val="FF6600"/>
        </a:accent1>
        <a:accent2>
          <a:srgbClr val="FF41FF"/>
        </a:accent2>
        <a:accent3>
          <a:srgbClr val="AAAAAA"/>
        </a:accent3>
        <a:accent4>
          <a:srgbClr val="D4D4D4"/>
        </a:accent4>
        <a:accent5>
          <a:srgbClr val="FFB8AA"/>
        </a:accent5>
        <a:accent6>
          <a:srgbClr val="E73AE7"/>
        </a:accent6>
        <a:hlink>
          <a:srgbClr val="FF0066"/>
        </a:hlink>
        <a:folHlink>
          <a:srgbClr val="CC0066"/>
        </a:folHlink>
      </a:clrScheme>
      <a:clrMap bg1="dk2" tx1="lt1" bg2="dk1" tx2="lt2" accent1="accent1" accent2="accent2" accent3="accent3" accent4="accent4" accent5="accent5" accent6="accent6" hlink="hlink" folHlink="folHlink"/>
    </a:extraClrScheme>
    <a:extraClrScheme>
      <a:clrScheme name="Neon Frame 6">
        <a:dk1>
          <a:srgbClr val="808080"/>
        </a:dk1>
        <a:lt1>
          <a:srgbClr val="F8F8F8"/>
        </a:lt1>
        <a:dk2>
          <a:srgbClr val="000000"/>
        </a:dk2>
        <a:lt2>
          <a:srgbClr val="FFFFFF"/>
        </a:lt2>
        <a:accent1>
          <a:srgbClr val="FF4FC9"/>
        </a:accent1>
        <a:accent2>
          <a:srgbClr val="FF91B6"/>
        </a:accent2>
        <a:accent3>
          <a:srgbClr val="AAAAAA"/>
        </a:accent3>
        <a:accent4>
          <a:srgbClr val="D4D4D4"/>
        </a:accent4>
        <a:accent5>
          <a:srgbClr val="FFB2E1"/>
        </a:accent5>
        <a:accent6>
          <a:srgbClr val="E783A5"/>
        </a:accent6>
        <a:hlink>
          <a:srgbClr val="FF99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C:\a\mso\Templates\Presentation Designs\Neon Frame.pot</Template>
  <TotalTime>35452</TotalTime>
  <Words>6182</Words>
  <Application>Microsoft Office PowerPoint</Application>
  <PresentationFormat>On-screen Show (4:3)</PresentationFormat>
  <Paragraphs>898</Paragraphs>
  <Slides>133</Slides>
  <Notes>2</Notes>
  <HiddenSlides>0</HiddenSlides>
  <MMClips>0</MMClips>
  <ScaleCrop>false</ScaleCrop>
  <HeadingPairs>
    <vt:vector size="4" baseType="variant">
      <vt:variant>
        <vt:lpstr>Theme</vt:lpstr>
      </vt:variant>
      <vt:variant>
        <vt:i4>1</vt:i4>
      </vt:variant>
      <vt:variant>
        <vt:lpstr>Slide Titles</vt:lpstr>
      </vt:variant>
      <vt:variant>
        <vt:i4>133</vt:i4>
      </vt:variant>
    </vt:vector>
  </HeadingPairs>
  <TitlesOfParts>
    <vt:vector size="134" baseType="lpstr">
      <vt:lpstr>Neon Frame</vt:lpstr>
      <vt:lpstr>Style Sheets</vt:lpstr>
      <vt:lpstr>Style Sheets</vt:lpstr>
      <vt:lpstr>Style Sheets</vt:lpstr>
      <vt:lpstr>Style Sheets</vt:lpstr>
      <vt:lpstr>Style Sheets</vt:lpstr>
      <vt:lpstr>Local Styles</vt:lpstr>
      <vt:lpstr>CSS Properties</vt:lpstr>
      <vt:lpstr>CSS Properties</vt:lpstr>
      <vt:lpstr>CSS Properties</vt:lpstr>
      <vt:lpstr>CSS Properties</vt:lpstr>
      <vt:lpstr>CSS Properties</vt:lpstr>
      <vt:lpstr>CSS Properties</vt:lpstr>
      <vt:lpstr>CSS Properties</vt:lpstr>
      <vt:lpstr>CSS Properties</vt:lpstr>
      <vt:lpstr>CSS Properties</vt:lpstr>
      <vt:lpstr>CSS Properties</vt:lpstr>
      <vt:lpstr>CSS Properties</vt:lpstr>
      <vt:lpstr>CSS Properties</vt:lpstr>
      <vt:lpstr>CSS Properties</vt:lpstr>
      <vt:lpstr>CSS Properties</vt:lpstr>
      <vt:lpstr>CSS Properties</vt:lpstr>
      <vt:lpstr>CSS Properties</vt:lpstr>
      <vt:lpstr>CSS Properties</vt:lpstr>
      <vt:lpstr>CSS Properties</vt:lpstr>
      <vt:lpstr>CSS Properties</vt:lpstr>
      <vt:lpstr>CSS Properties</vt:lpstr>
      <vt:lpstr>Local Styles</vt:lpstr>
      <vt:lpstr>Global Styles</vt:lpstr>
      <vt:lpstr>Global Styles</vt:lpstr>
      <vt:lpstr>Global Styles</vt:lpstr>
      <vt:lpstr>Global Styles</vt:lpstr>
      <vt:lpstr>Global Styles</vt:lpstr>
      <vt:lpstr>Global Styles</vt:lpstr>
      <vt:lpstr>Global Styles</vt:lpstr>
      <vt:lpstr>Global Styles</vt:lpstr>
      <vt:lpstr>Global Styles</vt:lpstr>
      <vt:lpstr>Global Styles</vt:lpstr>
      <vt:lpstr>Global Styles</vt:lpstr>
      <vt:lpstr>Selectors</vt:lpstr>
      <vt:lpstr>Class Selector</vt:lpstr>
      <vt:lpstr>Class Selector</vt:lpstr>
      <vt:lpstr>Class Selector</vt:lpstr>
      <vt:lpstr>Class Selector</vt:lpstr>
      <vt:lpstr>Class Selector</vt:lpstr>
      <vt:lpstr>Class Selector</vt:lpstr>
      <vt:lpstr>Class Selector</vt:lpstr>
      <vt:lpstr>Class Selector</vt:lpstr>
      <vt:lpstr>Class Selector</vt:lpstr>
      <vt:lpstr>Class Selector</vt:lpstr>
      <vt:lpstr>Class Selector</vt:lpstr>
      <vt:lpstr>Class Selector</vt:lpstr>
      <vt:lpstr>Class Selector</vt:lpstr>
      <vt:lpstr>Contextual Selector</vt:lpstr>
      <vt:lpstr>Contextual Selector</vt:lpstr>
      <vt:lpstr>Contextual Selector</vt:lpstr>
      <vt:lpstr>ID Selector</vt:lpstr>
      <vt:lpstr>ID Selector</vt:lpstr>
      <vt:lpstr>ID Selector</vt:lpstr>
      <vt:lpstr>External Style Sheets</vt:lpstr>
      <vt:lpstr>External Style Sheets</vt:lpstr>
      <vt:lpstr>External Style Sheets</vt:lpstr>
      <vt:lpstr>External Style Sheets</vt:lpstr>
      <vt:lpstr>External Style Sheets</vt:lpstr>
      <vt:lpstr>External Style Sheets</vt:lpstr>
      <vt:lpstr>External Style Sheets</vt:lpstr>
      <vt:lpstr>External Style Sheets</vt:lpstr>
      <vt:lpstr>External Style Sheets</vt:lpstr>
      <vt:lpstr>External Style Sheets</vt:lpstr>
      <vt:lpstr>External Style Sheets</vt:lpstr>
      <vt:lpstr>External Style Sheets</vt:lpstr>
      <vt:lpstr>External Style Sheets</vt:lpstr>
      <vt:lpstr>Browser Considerations</vt:lpstr>
      <vt:lpstr>Containment</vt:lpstr>
      <vt:lpstr>Containment</vt:lpstr>
      <vt:lpstr>PowerPoint Presentation</vt:lpstr>
      <vt:lpstr>Containment</vt:lpstr>
      <vt:lpstr>Containment</vt:lpstr>
      <vt:lpstr>Containment</vt:lpstr>
      <vt:lpstr>Containment</vt:lpstr>
      <vt:lpstr>PowerPoint Presentation</vt:lpstr>
      <vt:lpstr>Containment</vt:lpstr>
      <vt:lpstr>Containment</vt:lpstr>
      <vt:lpstr>Containment</vt:lpstr>
      <vt:lpstr>Containment</vt:lpstr>
      <vt:lpstr>Cascading Preference Rules</vt:lpstr>
      <vt:lpstr>Cascading Preference Rules</vt:lpstr>
      <vt:lpstr>Cascading Preference Rules</vt:lpstr>
      <vt:lpstr>Cascading Preference Rules</vt:lpstr>
      <vt:lpstr>Cascading Preference Rules</vt:lpstr>
      <vt:lpstr>CSS for Different Media</vt:lpstr>
      <vt:lpstr>CSS for Different Media</vt:lpstr>
      <vt:lpstr>CSS for Different Media</vt:lpstr>
      <vt:lpstr>CSS for Different Media</vt:lpstr>
      <vt:lpstr>CSS for Different Media</vt:lpstr>
      <vt:lpstr>Odds and Ends</vt:lpstr>
      <vt:lpstr>Dynamic Positioning</vt:lpstr>
      <vt:lpstr>Dynamic Positioning</vt:lpstr>
      <vt:lpstr>Dynamic Positioning</vt:lpstr>
      <vt:lpstr>Dynamic Positioning</vt:lpstr>
      <vt:lpstr>PowerPoint Presentation</vt:lpstr>
      <vt:lpstr>PowerPoint Presentation</vt:lpstr>
      <vt:lpstr>PowerPoint Presentation</vt:lpstr>
      <vt:lpstr>Dynamic Positioning</vt:lpstr>
      <vt:lpstr>Dynamic Positioning</vt:lpstr>
      <vt:lpstr>PowerPoint Presentation</vt:lpstr>
      <vt:lpstr> Dynamic Positioning</vt:lpstr>
      <vt:lpstr>Absolute Positioning</vt:lpstr>
      <vt:lpstr>Absolute Positioning</vt:lpstr>
      <vt:lpstr>Absolute Positioning</vt:lpstr>
      <vt:lpstr>Absolute Positioning</vt:lpstr>
      <vt:lpstr>Absolute Positioning</vt:lpstr>
      <vt:lpstr>Absolute Positioning</vt:lpstr>
      <vt:lpstr>Absolute Positioning</vt:lpstr>
      <vt:lpstr>Relative Positioning</vt:lpstr>
      <vt:lpstr>Relative Positioning</vt:lpstr>
      <vt:lpstr>Relative Positioning</vt:lpstr>
      <vt:lpstr>Using Dynamic Positioning</vt:lpstr>
      <vt:lpstr>Using Dynamic Positioning</vt:lpstr>
      <vt:lpstr>Using Dynamic Positioning</vt:lpstr>
      <vt:lpstr>Using Dynamic Positioning</vt:lpstr>
      <vt:lpstr>Using Dynamic Positioning</vt:lpstr>
      <vt:lpstr>Using Dynamic Positioning</vt:lpstr>
      <vt:lpstr>Using Dynamic Positioning</vt:lpstr>
      <vt:lpstr>Debugging Style Sheets</vt:lpstr>
      <vt:lpstr>Debugging Style Sheets</vt:lpstr>
      <vt:lpstr>Debugging Style Sheets</vt:lpstr>
      <vt:lpstr>Debugging Style Sheets</vt:lpstr>
      <vt:lpstr>Debugging Style Sheets</vt:lpstr>
      <vt:lpstr>Debugging Style Sheets</vt:lpstr>
      <vt:lpstr>Debugging Style Sheets</vt:lpstr>
      <vt:lpstr>References</vt:lpstr>
      <vt:lpstr>References</vt:lpstr>
      <vt:lpstr>References</vt:lpstr>
    </vt:vector>
  </TitlesOfParts>
  <Company>NIU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Design 101</dc:title>
  <dc:creator>t90pam1</dc:creator>
  <cp:lastModifiedBy>Penny</cp:lastModifiedBy>
  <cp:revision>174</cp:revision>
  <cp:lastPrinted>2001-02-19T16:27:50Z</cp:lastPrinted>
  <dcterms:created xsi:type="dcterms:W3CDTF">2000-08-28T15:37:10Z</dcterms:created>
  <dcterms:modified xsi:type="dcterms:W3CDTF">2014-03-03T21:19:30Z</dcterms:modified>
</cp:coreProperties>
</file>