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655" r:id="rId2"/>
  </p:sldMasterIdLst>
  <p:notesMasterIdLst>
    <p:notesMasterId r:id="rId69"/>
  </p:notesMasterIdLst>
  <p:handoutMasterIdLst>
    <p:handoutMasterId r:id="rId70"/>
  </p:handoutMasterIdLst>
  <p:sldIdLst>
    <p:sldId id="901" r:id="rId3"/>
    <p:sldId id="1266" r:id="rId4"/>
    <p:sldId id="1226" r:id="rId5"/>
    <p:sldId id="1227" r:id="rId6"/>
    <p:sldId id="1230" r:id="rId7"/>
    <p:sldId id="1233" r:id="rId8"/>
    <p:sldId id="1267" r:id="rId9"/>
    <p:sldId id="1168" r:id="rId10"/>
    <p:sldId id="1243" r:id="rId11"/>
    <p:sldId id="1173" r:id="rId12"/>
    <p:sldId id="1244" r:id="rId13"/>
    <p:sldId id="1170" r:id="rId14"/>
    <p:sldId id="1245" r:id="rId15"/>
    <p:sldId id="1246" r:id="rId16"/>
    <p:sldId id="1217" r:id="rId17"/>
    <p:sldId id="1254" r:id="rId18"/>
    <p:sldId id="1255" r:id="rId19"/>
    <p:sldId id="1256" r:id="rId20"/>
    <p:sldId id="1268" r:id="rId21"/>
    <p:sldId id="1218" r:id="rId22"/>
    <p:sldId id="1219" r:id="rId23"/>
    <p:sldId id="1213" r:id="rId24"/>
    <p:sldId id="1220" r:id="rId25"/>
    <p:sldId id="1215" r:id="rId26"/>
    <p:sldId id="1223" r:id="rId27"/>
    <p:sldId id="1241" r:id="rId28"/>
    <p:sldId id="1222" r:id="rId29"/>
    <p:sldId id="1259" r:id="rId30"/>
    <p:sldId id="1269" r:id="rId31"/>
    <p:sldId id="1270" r:id="rId32"/>
    <p:sldId id="1198" r:id="rId33"/>
    <p:sldId id="1199" r:id="rId34"/>
    <p:sldId id="1123" r:id="rId35"/>
    <p:sldId id="760" r:id="rId36"/>
    <p:sldId id="1234" r:id="rId37"/>
    <p:sldId id="1134" r:id="rId38"/>
    <p:sldId id="1265" r:id="rId39"/>
    <p:sldId id="1271" r:id="rId40"/>
    <p:sldId id="1261" r:id="rId41"/>
    <p:sldId id="1262" r:id="rId42"/>
    <p:sldId id="1263" r:id="rId43"/>
    <p:sldId id="1274" r:id="rId44"/>
    <p:sldId id="1264" r:id="rId45"/>
    <p:sldId id="1185" r:id="rId46"/>
    <p:sldId id="1202" r:id="rId47"/>
    <p:sldId id="1184" r:id="rId48"/>
    <p:sldId id="1189" r:id="rId49"/>
    <p:sldId id="1192" r:id="rId50"/>
    <p:sldId id="1235" r:id="rId51"/>
    <p:sldId id="1242" r:id="rId52"/>
    <p:sldId id="1239" r:id="rId53"/>
    <p:sldId id="1272" r:id="rId54"/>
    <p:sldId id="1194" r:id="rId55"/>
    <p:sldId id="1253" r:id="rId56"/>
    <p:sldId id="1240" r:id="rId57"/>
    <p:sldId id="1273" r:id="rId58"/>
    <p:sldId id="1178" r:id="rId59"/>
    <p:sldId id="1205" r:id="rId60"/>
    <p:sldId id="1162" r:id="rId61"/>
    <p:sldId id="1163" r:id="rId62"/>
    <p:sldId id="1203" r:id="rId63"/>
    <p:sldId id="1204" r:id="rId64"/>
    <p:sldId id="1206" r:id="rId65"/>
    <p:sldId id="1275" r:id="rId66"/>
    <p:sldId id="825" r:id="rId67"/>
    <p:sldId id="1276" r:id="rId68"/>
  </p:sldIdLst>
  <p:sldSz cx="9144000" cy="6858000" type="screen4x3"/>
  <p:notesSz cx="6858000" cy="9296400"/>
  <p:defaultTextStyle>
    <a:defPPr>
      <a:defRPr lang="en-US"/>
    </a:defPPr>
    <a:lvl1pPr algn="ctr" rtl="0" eaLnBrk="0" fontAlgn="base" hangingPunct="0">
      <a:spcBef>
        <a:spcPct val="0"/>
      </a:spcBef>
      <a:spcAft>
        <a:spcPct val="0"/>
      </a:spcAft>
      <a:defRPr sz="20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0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0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0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000" b="1" kern="1200">
        <a:solidFill>
          <a:schemeClr val="tx1"/>
        </a:solidFill>
        <a:latin typeface="Times New Roman" pitchFamily="18" charset="0"/>
        <a:ea typeface="+mn-ea"/>
        <a:cs typeface="+mn-cs"/>
      </a:defRPr>
    </a:lvl5pPr>
    <a:lvl6pPr marL="2286000" algn="l" defTabSz="914400" rtl="0" eaLnBrk="1" latinLnBrk="0" hangingPunct="1">
      <a:defRPr sz="2000" b="1" kern="1200">
        <a:solidFill>
          <a:schemeClr val="tx1"/>
        </a:solidFill>
        <a:latin typeface="Times New Roman" pitchFamily="18" charset="0"/>
        <a:ea typeface="+mn-ea"/>
        <a:cs typeface="+mn-cs"/>
      </a:defRPr>
    </a:lvl6pPr>
    <a:lvl7pPr marL="2743200" algn="l" defTabSz="914400" rtl="0" eaLnBrk="1" latinLnBrk="0" hangingPunct="1">
      <a:defRPr sz="2000" b="1" kern="1200">
        <a:solidFill>
          <a:schemeClr val="tx1"/>
        </a:solidFill>
        <a:latin typeface="Times New Roman" pitchFamily="18" charset="0"/>
        <a:ea typeface="+mn-ea"/>
        <a:cs typeface="+mn-cs"/>
      </a:defRPr>
    </a:lvl7pPr>
    <a:lvl8pPr marL="3200400" algn="l" defTabSz="914400" rtl="0" eaLnBrk="1" latinLnBrk="0" hangingPunct="1">
      <a:defRPr sz="2000" b="1" kern="1200">
        <a:solidFill>
          <a:schemeClr val="tx1"/>
        </a:solidFill>
        <a:latin typeface="Times New Roman" pitchFamily="18" charset="0"/>
        <a:ea typeface="+mn-ea"/>
        <a:cs typeface="+mn-cs"/>
      </a:defRPr>
    </a:lvl8pPr>
    <a:lvl9pPr marL="3657600" algn="l" defTabSz="914400" rtl="0" eaLnBrk="1" latinLnBrk="0" hangingPunct="1">
      <a:defRPr sz="20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33"/>
    <a:srgbClr val="FF0099"/>
    <a:srgbClr val="FF9900"/>
    <a:srgbClr val="FF6600"/>
    <a:srgbClr val="FF3300"/>
    <a:srgbClr val="99FF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487" autoAdjust="0"/>
  </p:normalViewPr>
  <p:slideViewPr>
    <p:cSldViewPr>
      <p:cViewPr varScale="1">
        <p:scale>
          <a:sx n="86" d="100"/>
          <a:sy n="86" d="100"/>
        </p:scale>
        <p:origin x="-84" y="-78"/>
      </p:cViewPr>
      <p:guideLst>
        <p:guide orient="horz" pos="2160"/>
        <p:guide pos="2880"/>
      </p:guideLst>
    </p:cSldViewPr>
  </p:slideViewPr>
  <p:outlineViewPr>
    <p:cViewPr>
      <p:scale>
        <a:sx n="25" d="100"/>
        <a:sy n="25"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24624"/>
    </p:cViewPr>
  </p:sorterViewPr>
  <p:notesViewPr>
    <p:cSldViewPr>
      <p:cViewPr varScale="1">
        <p:scale>
          <a:sx n="58" d="100"/>
          <a:sy n="58" d="100"/>
        </p:scale>
        <p:origin x="-1104" y="-72"/>
      </p:cViewPr>
      <p:guideLst>
        <p:guide orient="horz" pos="2929"/>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s>
</file>

<file path=ppt/_rels/viewProps.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slide" Target="slides/slide34.xml"/><Relationship Id="rId1"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42" name="Rectangle 2"/>
          <p:cNvSpPr>
            <a:spLocks noGrp="1" noChangeArrowheads="1"/>
          </p:cNvSpPr>
          <p:nvPr>
            <p:ph type="hdr" sz="quarter"/>
          </p:nvPr>
        </p:nvSpPr>
        <p:spPr bwMode="auto">
          <a:xfrm>
            <a:off x="3352800" y="155575"/>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800" b="0" smtClean="0"/>
            </a:lvl1pPr>
          </a:lstStyle>
          <a:p>
            <a:pPr>
              <a:defRPr/>
            </a:pPr>
            <a:r>
              <a:rPr lang="en-US"/>
              <a:t>Text (Design)</a:t>
            </a:r>
            <a:endParaRPr lang="en-US" sz="1200"/>
          </a:p>
        </p:txBody>
      </p:sp>
      <p:sp>
        <p:nvSpPr>
          <p:cNvPr id="317443" name="Rectangle 3"/>
          <p:cNvSpPr>
            <a:spLocks noGrp="1" noChangeArrowheads="1"/>
          </p:cNvSpPr>
          <p:nvPr>
            <p:ph type="dt" sz="quarter" idx="1"/>
          </p:nvPr>
        </p:nvSpPr>
        <p:spPr bwMode="auto">
          <a:xfrm>
            <a:off x="533400" y="155575"/>
            <a:ext cx="29718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800" b="0" smtClean="0"/>
            </a:lvl1pPr>
          </a:lstStyle>
          <a:p>
            <a:pPr>
              <a:defRPr/>
            </a:pPr>
            <a:fld id="{7C118094-5E5B-4C2A-AAE9-523E3FE488EF}" type="datetime1">
              <a:rPr lang="en-US"/>
              <a:pPr>
                <a:defRPr/>
              </a:pPr>
              <a:t>8/16/2013</a:t>
            </a:fld>
            <a:endParaRPr lang="en-US" sz="1200"/>
          </a:p>
        </p:txBody>
      </p:sp>
      <p:sp>
        <p:nvSpPr>
          <p:cNvPr id="317444"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b="0" smtClean="0"/>
            </a:lvl1pPr>
          </a:lstStyle>
          <a:p>
            <a:pPr>
              <a:defRPr/>
            </a:pPr>
            <a:r>
              <a:rPr lang="en-US"/>
              <a:t>text-DESIGN.ppt</a:t>
            </a:r>
          </a:p>
        </p:txBody>
      </p:sp>
      <p:sp>
        <p:nvSpPr>
          <p:cNvPr id="317445"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b="0" smtClean="0"/>
            </a:lvl1pPr>
          </a:lstStyle>
          <a:p>
            <a:pPr>
              <a:defRPr/>
            </a:pPr>
            <a:fld id="{5D2A1669-3C08-48D7-9BC0-A9640E06D5FB}" type="slidenum">
              <a:rPr lang="en-US"/>
              <a:pPr>
                <a:defRPr/>
              </a:pPr>
              <a:t>‹#›</a:t>
            </a:fld>
            <a:endParaRPr lang="en-US"/>
          </a:p>
        </p:txBody>
      </p:sp>
    </p:spTree>
    <p:extLst>
      <p:ext uri="{BB962C8B-B14F-4D97-AF65-F5344CB8AC3E}">
        <p14:creationId xmlns:p14="http://schemas.microsoft.com/office/powerpoint/2010/main" val="2744843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9490"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200" b="0" smtClean="0"/>
            </a:lvl1pPr>
          </a:lstStyle>
          <a:p>
            <a:pPr>
              <a:defRPr/>
            </a:pPr>
            <a:r>
              <a:rPr lang="en-US"/>
              <a:t>Text (Design)</a:t>
            </a:r>
          </a:p>
        </p:txBody>
      </p:sp>
      <p:sp>
        <p:nvSpPr>
          <p:cNvPr id="319491"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200" b="0" smtClean="0"/>
            </a:lvl1pPr>
          </a:lstStyle>
          <a:p>
            <a:pPr>
              <a:defRPr/>
            </a:pPr>
            <a:fld id="{F5F74233-A8AB-4C95-9C9C-06AAC58F2B2D}" type="datetime1">
              <a:rPr lang="en-US"/>
              <a:pPr>
                <a:defRPr/>
              </a:pPr>
              <a:t>8/16/2013</a:t>
            </a:fld>
            <a:endParaRPr lang="en-US"/>
          </a:p>
        </p:txBody>
      </p:sp>
      <p:sp>
        <p:nvSpPr>
          <p:cNvPr id="71684" name="Rectangle 4"/>
          <p:cNvSpPr>
            <a:spLocks noChangeArrowheads="1" noTextEdit="1"/>
          </p:cNvSpPr>
          <p:nvPr>
            <p:ph type="sldImg" idx="2"/>
          </p:nvPr>
        </p:nvSpPr>
        <p:spPr bwMode="auto">
          <a:xfrm>
            <a:off x="1104900" y="696913"/>
            <a:ext cx="4649788" cy="34877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9493" name="Rectangle 5"/>
          <p:cNvSpPr>
            <a:spLocks noGrp="1" noChangeArrowheads="1"/>
          </p:cNvSpPr>
          <p:nvPr>
            <p:ph type="body" sz="quarter" idx="3"/>
          </p:nvPr>
        </p:nvSpPr>
        <p:spPr bwMode="auto">
          <a:xfrm>
            <a:off x="914400" y="4414838"/>
            <a:ext cx="5029200" cy="418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9494"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b="0" smtClean="0"/>
            </a:lvl1pPr>
          </a:lstStyle>
          <a:p>
            <a:pPr>
              <a:defRPr/>
            </a:pPr>
            <a:r>
              <a:rPr lang="en-US"/>
              <a:t>text-DESIGN.ppt</a:t>
            </a:r>
          </a:p>
        </p:txBody>
      </p:sp>
      <p:sp>
        <p:nvSpPr>
          <p:cNvPr id="319495"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b="0" smtClean="0"/>
            </a:lvl1pPr>
          </a:lstStyle>
          <a:p>
            <a:pPr>
              <a:defRPr/>
            </a:pPr>
            <a:fld id="{96C7CD59-B9F6-4FAD-9C25-F4FF14B2935C}" type="slidenum">
              <a:rPr lang="en-US"/>
              <a:pPr>
                <a:defRPr/>
              </a:pPr>
              <a:t>‹#›</a:t>
            </a:fld>
            <a:endParaRPr lang="en-US"/>
          </a:p>
        </p:txBody>
      </p:sp>
    </p:spTree>
    <p:extLst>
      <p:ext uri="{BB962C8B-B14F-4D97-AF65-F5344CB8AC3E}">
        <p14:creationId xmlns:p14="http://schemas.microsoft.com/office/powerpoint/2010/main" val="123766136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a:t>Text (Design)</a:t>
            </a:r>
          </a:p>
        </p:txBody>
      </p:sp>
      <p:sp>
        <p:nvSpPr>
          <p:cNvPr id="72707" name="Rectangle 3"/>
          <p:cNvSpPr>
            <a:spLocks noGrp="1" noChangeArrowheads="1"/>
          </p:cNvSpPr>
          <p:nvPr>
            <p:ph type="dt" sz="quarter" idx="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9C1B3AE-DEBA-45B1-BBB4-36DB0CD00F41}" type="datetime1">
              <a:rPr lang="en-US" sz="1200" b="0"/>
              <a:pPr/>
              <a:t>8/16/2013</a:t>
            </a:fld>
            <a:endParaRPr lang="en-US" sz="1200" b="0"/>
          </a:p>
        </p:txBody>
      </p:sp>
      <p:sp>
        <p:nvSpPr>
          <p:cNvPr id="72708" name="Rectangle 6"/>
          <p:cNvSpPr>
            <a:spLocks noGrp="1" noChangeArrowheads="1"/>
          </p:cNvSpPr>
          <p:nvPr>
            <p:ph type="ftr" sz="quarter" idx="4"/>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200" b="0"/>
              <a:t>text-DESIGN.ppt</a:t>
            </a:r>
          </a:p>
        </p:txBody>
      </p:sp>
      <p:sp>
        <p:nvSpPr>
          <p:cNvPr id="72709" name="Rectangle 7"/>
          <p:cNvSpPr>
            <a:spLocks noGrp="1" noChangeArrowheads="1"/>
          </p:cNvSpPr>
          <p:nvPr>
            <p:ph type="sldNum" sz="quarter" idx="5"/>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48F0F33-ABD3-4638-8B08-0390502304AE}" type="slidenum">
              <a:rPr lang="en-US" sz="1200" b="0"/>
              <a:pPr/>
              <a:t>1</a:t>
            </a:fld>
            <a:endParaRPr lang="en-US" sz="1200" b="0"/>
          </a:p>
        </p:txBody>
      </p:sp>
      <p:sp>
        <p:nvSpPr>
          <p:cNvPr id="72710" name="Rectangle 2"/>
          <p:cNvSpPr>
            <a:spLocks noChangeArrowheads="1" noTextEdit="1"/>
          </p:cNvSpPr>
          <p:nvPr>
            <p:ph type="sldImg"/>
          </p:nvPr>
        </p:nvSpPr>
        <p:spPr>
          <a:ln/>
        </p:spPr>
      </p:sp>
      <p:sp>
        <p:nvSpPr>
          <p:cNvPr id="727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77800" y="230188"/>
            <a:ext cx="203200" cy="6503987"/>
            <a:chOff x="112" y="145"/>
            <a:chExt cx="128" cy="4097"/>
          </a:xfrm>
        </p:grpSpPr>
        <p:sp>
          <p:nvSpPr>
            <p:cNvPr id="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7" name="Group 5"/>
          <p:cNvGrpSpPr>
            <a:grpSpLocks/>
          </p:cNvGrpSpPr>
          <p:nvPr/>
        </p:nvGrpSpPr>
        <p:grpSpPr bwMode="auto">
          <a:xfrm>
            <a:off x="8793163" y="220663"/>
            <a:ext cx="198437" cy="6408737"/>
            <a:chOff x="5539" y="139"/>
            <a:chExt cx="125" cy="4037"/>
          </a:xfrm>
        </p:grpSpPr>
        <p:sp>
          <p:nvSpPr>
            <p:cNvPr id="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 name="Group 8"/>
          <p:cNvGrpSpPr>
            <a:grpSpLocks/>
          </p:cNvGrpSpPr>
          <p:nvPr/>
        </p:nvGrpSpPr>
        <p:grpSpPr bwMode="auto">
          <a:xfrm>
            <a:off x="412750" y="6477000"/>
            <a:ext cx="8686800" cy="228600"/>
            <a:chOff x="260" y="4080"/>
            <a:chExt cx="5472" cy="144"/>
          </a:xfrm>
        </p:grpSpPr>
        <p:sp>
          <p:nvSpPr>
            <p:cNvPr id="1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 name="Group 11"/>
          <p:cNvGrpSpPr>
            <a:grpSpLocks/>
          </p:cNvGrpSpPr>
          <p:nvPr/>
        </p:nvGrpSpPr>
        <p:grpSpPr bwMode="auto">
          <a:xfrm>
            <a:off x="76200" y="176213"/>
            <a:ext cx="8745538" cy="161925"/>
            <a:chOff x="48" y="111"/>
            <a:chExt cx="5509" cy="102"/>
          </a:xfrm>
        </p:grpSpPr>
        <p:sp>
          <p:nvSpPr>
            <p:cNvPr id="1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4270" name="Rectangle 14"/>
          <p:cNvSpPr>
            <a:spLocks noGrp="1" noChangeArrowheads="1"/>
          </p:cNvSpPr>
          <p:nvPr>
            <p:ph type="ctrTitle" sz="quarter"/>
          </p:nvPr>
        </p:nvSpPr>
        <p:spPr>
          <a:xfrm>
            <a:off x="685800" y="1981200"/>
            <a:ext cx="7772400" cy="1143000"/>
          </a:xfrm>
        </p:spPr>
        <p:txBody>
          <a:bodyPr anchor="ctr"/>
          <a:lstStyle>
            <a:lvl1pPr algn="ctr">
              <a:defRPr sz="6000"/>
            </a:lvl1pPr>
          </a:lstStyle>
          <a:p>
            <a:pPr lvl="0"/>
            <a:r>
              <a:rPr lang="en-US" noProof="0" smtClean="0"/>
              <a:t>Click to edit Master title style</a:t>
            </a:r>
          </a:p>
        </p:txBody>
      </p:sp>
      <p:sp>
        <p:nvSpPr>
          <p:cNvPr id="22427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pPr lvl="0"/>
            <a:r>
              <a:rPr lang="en-US" noProof="0" smtClean="0"/>
              <a:t>Click to edit Master subtitle style</a:t>
            </a:r>
          </a:p>
        </p:txBody>
      </p:sp>
      <p:sp>
        <p:nvSpPr>
          <p:cNvPr id="16" name="Rectangle 19"/>
          <p:cNvSpPr>
            <a:spLocks noGrp="1" noChangeArrowheads="1"/>
          </p:cNvSpPr>
          <p:nvPr>
            <p:ph type="ftr" sz="quarter" idx="10"/>
          </p:nvPr>
        </p:nvSpPr>
        <p:spPr/>
        <p:txBody>
          <a:bodyPr/>
          <a:lstStyle>
            <a:lvl1pPr>
              <a:defRPr smtClean="0"/>
            </a:lvl1pPr>
          </a:lstStyle>
          <a:p>
            <a:pPr>
              <a:defRPr/>
            </a:pPr>
            <a:r>
              <a:rPr lang="en-US"/>
              <a:t>copyright Penny McIntire, 2009</a:t>
            </a:r>
          </a:p>
        </p:txBody>
      </p:sp>
    </p:spTree>
    <p:extLst>
      <p:ext uri="{BB962C8B-B14F-4D97-AF65-F5344CB8AC3E}">
        <p14:creationId xmlns:p14="http://schemas.microsoft.com/office/powerpoint/2010/main" val="336207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1+#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001C60D8-9182-49B4-85D3-96EA2BFD8A22}"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0117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3EF48F14-17AC-4378-9430-4630E3846902}"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2066317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BD720E55-D5CE-4D67-8E4B-DCA354BCE867}" type="slidenum">
              <a:rPr lang="en-US"/>
              <a:pPr>
                <a:defRPr/>
              </a:pPr>
              <a:t>‹#›</a:t>
            </a:fld>
            <a:endParaRPr lang="en-US"/>
          </a:p>
        </p:txBody>
      </p:sp>
      <p:sp>
        <p:nvSpPr>
          <p:cNvPr id="5"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4115011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2B931273-F495-4355-A2F8-627E65418DE0}" type="slidenum">
              <a:rPr lang="en-US"/>
              <a:pPr>
                <a:defRPr/>
              </a:pPr>
              <a:t>‹#›</a:t>
            </a:fld>
            <a:endParaRPr lang="en-US"/>
          </a:p>
        </p:txBody>
      </p:sp>
      <p:sp>
        <p:nvSpPr>
          <p:cNvPr id="5"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18655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sldNum" sz="quarter" idx="10"/>
          </p:nvPr>
        </p:nvSpPr>
        <p:spPr>
          <a:ln/>
        </p:spPr>
        <p:txBody>
          <a:bodyPr/>
          <a:lstStyle>
            <a:lvl1pPr>
              <a:defRPr/>
            </a:lvl1pPr>
          </a:lstStyle>
          <a:p>
            <a:pPr>
              <a:defRPr/>
            </a:pPr>
            <a:fld id="{98CB6DA7-418F-4DA8-91F0-00CCA546A8A6}" type="slidenum">
              <a:rPr lang="en-US"/>
              <a:pPr>
                <a:defRPr/>
              </a:pPr>
              <a:t>‹#›</a:t>
            </a:fld>
            <a:endParaRPr lang="en-US"/>
          </a:p>
        </p:txBody>
      </p:sp>
      <p:sp>
        <p:nvSpPr>
          <p:cNvPr id="5"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607142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sldNum" sz="quarter" idx="10"/>
          </p:nvPr>
        </p:nvSpPr>
        <p:spPr>
          <a:ln/>
        </p:spPr>
        <p:txBody>
          <a:bodyPr/>
          <a:lstStyle>
            <a:lvl1pPr>
              <a:defRPr/>
            </a:lvl1pPr>
          </a:lstStyle>
          <a:p>
            <a:pPr>
              <a:defRPr/>
            </a:pPr>
            <a:fld id="{8C6CBB78-24A0-46E8-B0AA-77B3D2EC4673}" type="slidenum">
              <a:rPr lang="en-US"/>
              <a:pPr>
                <a:defRPr/>
              </a:pPr>
              <a:t>‹#›</a:t>
            </a:fld>
            <a:endParaRPr lang="en-US"/>
          </a:p>
        </p:txBody>
      </p:sp>
      <p:sp>
        <p:nvSpPr>
          <p:cNvPr id="6"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2444164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sldNum" sz="quarter" idx="10"/>
          </p:nvPr>
        </p:nvSpPr>
        <p:spPr>
          <a:ln/>
        </p:spPr>
        <p:txBody>
          <a:bodyPr/>
          <a:lstStyle>
            <a:lvl1pPr>
              <a:defRPr/>
            </a:lvl1pPr>
          </a:lstStyle>
          <a:p>
            <a:pPr>
              <a:defRPr/>
            </a:pPr>
            <a:fld id="{854ADE02-B861-4A9A-AC44-BAED7EF8EE5C}" type="slidenum">
              <a:rPr lang="en-US"/>
              <a:pPr>
                <a:defRPr/>
              </a:pPr>
              <a:t>‹#›</a:t>
            </a:fld>
            <a:endParaRPr lang="en-US"/>
          </a:p>
        </p:txBody>
      </p:sp>
      <p:sp>
        <p:nvSpPr>
          <p:cNvPr id="8"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1019523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sldNum" sz="quarter" idx="10"/>
          </p:nvPr>
        </p:nvSpPr>
        <p:spPr>
          <a:ln/>
        </p:spPr>
        <p:txBody>
          <a:bodyPr/>
          <a:lstStyle>
            <a:lvl1pPr>
              <a:defRPr/>
            </a:lvl1pPr>
          </a:lstStyle>
          <a:p>
            <a:pPr>
              <a:defRPr/>
            </a:pPr>
            <a:fld id="{FCFAA509-F154-4C9A-AB44-839EBE0CB3A3}" type="slidenum">
              <a:rPr lang="en-US"/>
              <a:pPr>
                <a:defRPr/>
              </a:pPr>
              <a:t>‹#›</a:t>
            </a:fld>
            <a:endParaRPr lang="en-US"/>
          </a:p>
        </p:txBody>
      </p:sp>
      <p:sp>
        <p:nvSpPr>
          <p:cNvPr id="4"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1524986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pPr>
              <a:defRPr/>
            </a:pPr>
            <a:fld id="{6233BF39-D729-43C9-BC40-E75E44E9D293}" type="slidenum">
              <a:rPr lang="en-US"/>
              <a:pPr>
                <a:defRPr/>
              </a:pPr>
              <a:t>‹#›</a:t>
            </a:fld>
            <a:endParaRPr lang="en-US"/>
          </a:p>
        </p:txBody>
      </p:sp>
      <p:sp>
        <p:nvSpPr>
          <p:cNvPr id="3"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1973025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pPr>
              <a:defRPr/>
            </a:pPr>
            <a:fld id="{AE705CA8-C302-45F6-96AE-2A3DD456FB05}" type="slidenum">
              <a:rPr lang="en-US"/>
              <a:pPr>
                <a:defRPr/>
              </a:pPr>
              <a:t>‹#›</a:t>
            </a:fld>
            <a:endParaRPr lang="en-US"/>
          </a:p>
        </p:txBody>
      </p:sp>
      <p:sp>
        <p:nvSpPr>
          <p:cNvPr id="6"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5920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
          <p:cNvSpPr>
            <a:spLocks noGrp="1" noChangeArrowheads="1"/>
          </p:cNvSpPr>
          <p:nvPr>
            <p:ph type="sldNum" sz="quarter" idx="10"/>
          </p:nvPr>
        </p:nvSpPr>
        <p:spPr>
          <a:ln/>
        </p:spPr>
        <p:txBody>
          <a:bodyPr/>
          <a:lstStyle>
            <a:lvl1pPr>
              <a:defRPr/>
            </a:lvl1pPr>
          </a:lstStyle>
          <a:p>
            <a:pPr>
              <a:defRPr/>
            </a:pPr>
            <a:fld id="{E6D536AC-4468-449C-847D-231782653C55}"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990928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pPr>
              <a:defRPr/>
            </a:pPr>
            <a:fld id="{EE05526A-2D2D-4912-8A1C-6E09CBCDB346}" type="slidenum">
              <a:rPr lang="en-US"/>
              <a:pPr>
                <a:defRPr/>
              </a:pPr>
              <a:t>‹#›</a:t>
            </a:fld>
            <a:endParaRPr lang="en-US"/>
          </a:p>
        </p:txBody>
      </p:sp>
      <p:sp>
        <p:nvSpPr>
          <p:cNvPr id="6"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2220538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D1E304BF-7B54-40C4-975D-5B4C3D9E832C}" type="slidenum">
              <a:rPr lang="en-US"/>
              <a:pPr>
                <a:defRPr/>
              </a:pPr>
              <a:t>‹#›</a:t>
            </a:fld>
            <a:endParaRPr lang="en-US"/>
          </a:p>
        </p:txBody>
      </p:sp>
      <p:sp>
        <p:nvSpPr>
          <p:cNvPr id="5"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22395220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sldNum" sz="quarter" idx="10"/>
          </p:nvPr>
        </p:nvSpPr>
        <p:spPr>
          <a:ln/>
        </p:spPr>
        <p:txBody>
          <a:bodyPr/>
          <a:lstStyle>
            <a:lvl1pPr>
              <a:defRPr/>
            </a:lvl1pPr>
          </a:lstStyle>
          <a:p>
            <a:pPr>
              <a:defRPr/>
            </a:pPr>
            <a:fld id="{B686581C-E369-4E60-A7DF-27DB9AEAA463}" type="slidenum">
              <a:rPr lang="en-US"/>
              <a:pPr>
                <a:defRPr/>
              </a:pPr>
              <a:t>‹#›</a:t>
            </a:fld>
            <a:endParaRPr lang="en-US"/>
          </a:p>
        </p:txBody>
      </p:sp>
      <p:sp>
        <p:nvSpPr>
          <p:cNvPr id="5" name="Rectangle 21"/>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875800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
          <p:cNvSpPr>
            <a:spLocks noGrp="1" noChangeArrowheads="1"/>
          </p:cNvSpPr>
          <p:nvPr>
            <p:ph type="sldNum" sz="quarter" idx="10"/>
          </p:nvPr>
        </p:nvSpPr>
        <p:spPr>
          <a:ln/>
        </p:spPr>
        <p:txBody>
          <a:bodyPr/>
          <a:lstStyle>
            <a:lvl1pPr>
              <a:defRPr/>
            </a:lvl1pPr>
          </a:lstStyle>
          <a:p>
            <a:pPr>
              <a:defRPr/>
            </a:pPr>
            <a:fld id="{78B43AB7-29C0-4F43-83A9-451181784898}" type="slidenum">
              <a:rPr lang="en-US"/>
              <a:pPr>
                <a:defRPr/>
              </a:pPr>
              <a:t>‹#›</a:t>
            </a:fld>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144250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
          <p:cNvSpPr>
            <a:spLocks noGrp="1" noChangeArrowheads="1"/>
          </p:cNvSpPr>
          <p:nvPr>
            <p:ph type="sldNum" sz="quarter" idx="10"/>
          </p:nvPr>
        </p:nvSpPr>
        <p:spPr>
          <a:ln/>
        </p:spPr>
        <p:txBody>
          <a:bodyPr/>
          <a:lstStyle>
            <a:lvl1pPr>
              <a:defRPr/>
            </a:lvl1pPr>
          </a:lstStyle>
          <a:p>
            <a:pPr>
              <a:defRPr/>
            </a:pPr>
            <a:fld id="{4C8E0E66-3637-4C32-982E-B8C04BE52E2F}"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78256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
          <p:cNvSpPr>
            <a:spLocks noGrp="1" noChangeArrowheads="1"/>
          </p:cNvSpPr>
          <p:nvPr>
            <p:ph type="sldNum" sz="quarter" idx="10"/>
          </p:nvPr>
        </p:nvSpPr>
        <p:spPr>
          <a:ln/>
        </p:spPr>
        <p:txBody>
          <a:bodyPr/>
          <a:lstStyle>
            <a:lvl1pPr>
              <a:defRPr/>
            </a:lvl1pPr>
          </a:lstStyle>
          <a:p>
            <a:pPr>
              <a:defRPr/>
            </a:pPr>
            <a:fld id="{2A4D6413-B972-4C9F-89B9-CEC1AB63B24B}" type="slidenum">
              <a:rPr lang="en-US"/>
              <a:pPr>
                <a:defRPr/>
              </a:pPr>
              <a:t>‹#›</a:t>
            </a:fld>
            <a:endParaRPr lang="en-US"/>
          </a:p>
        </p:txBody>
      </p:sp>
      <p:sp>
        <p:nvSpPr>
          <p:cNvPr id="8"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4228313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
          <p:cNvSpPr>
            <a:spLocks noGrp="1" noChangeArrowheads="1"/>
          </p:cNvSpPr>
          <p:nvPr>
            <p:ph type="sldNum" sz="quarter" idx="10"/>
          </p:nvPr>
        </p:nvSpPr>
        <p:spPr>
          <a:ln/>
        </p:spPr>
        <p:txBody>
          <a:bodyPr/>
          <a:lstStyle>
            <a:lvl1pPr>
              <a:defRPr/>
            </a:lvl1pPr>
          </a:lstStyle>
          <a:p>
            <a:pPr>
              <a:defRPr/>
            </a:pPr>
            <a:fld id="{78E32E75-9EB3-4E77-82B4-6978A7A4F0CD}" type="slidenum">
              <a:rPr lang="en-US"/>
              <a:pPr>
                <a:defRPr/>
              </a:pPr>
              <a:t>‹#›</a:t>
            </a:fld>
            <a:endParaRPr lang="en-US"/>
          </a:p>
        </p:txBody>
      </p:sp>
      <p:sp>
        <p:nvSpPr>
          <p:cNvPr id="4"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211671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AEF66383-8423-4207-9C0C-38D10590D073}" type="slidenum">
              <a:rPr lang="en-US"/>
              <a:pPr>
                <a:defRPr/>
              </a:pPr>
              <a:t>‹#›</a:t>
            </a:fld>
            <a:endParaRPr lang="en-US"/>
          </a:p>
        </p:txBody>
      </p:sp>
      <p:sp>
        <p:nvSpPr>
          <p:cNvPr id="3"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344885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807BDB48-50D3-496F-97F9-2C6496D2F8C8}"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341630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
          <p:cNvSpPr>
            <a:spLocks noGrp="1" noChangeArrowheads="1"/>
          </p:cNvSpPr>
          <p:nvPr>
            <p:ph type="sldNum" sz="quarter" idx="10"/>
          </p:nvPr>
        </p:nvSpPr>
        <p:spPr>
          <a:ln/>
        </p:spPr>
        <p:txBody>
          <a:bodyPr/>
          <a:lstStyle>
            <a:lvl1pPr>
              <a:defRPr/>
            </a:lvl1pPr>
          </a:lstStyle>
          <a:p>
            <a:pPr>
              <a:defRPr/>
            </a:pPr>
            <a:fld id="{0E7925CA-8BE4-41D3-8EBA-A4662C724E78}" type="slidenum">
              <a:rPr lang="en-US"/>
              <a:pPr>
                <a:defRPr/>
              </a:pPr>
              <a:t>‹#›</a:t>
            </a:fld>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copyright Penny McIntire, 2009</a:t>
            </a:r>
          </a:p>
        </p:txBody>
      </p:sp>
    </p:spTree>
    <p:extLst>
      <p:ext uri="{BB962C8B-B14F-4D97-AF65-F5344CB8AC3E}">
        <p14:creationId xmlns:p14="http://schemas.microsoft.com/office/powerpoint/2010/main" val="165067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77800" y="230188"/>
            <a:ext cx="203200" cy="6503987"/>
            <a:chOff x="112" y="145"/>
            <a:chExt cx="128" cy="4097"/>
          </a:xfrm>
        </p:grpSpPr>
        <p:sp>
          <p:nvSpPr>
            <p:cNvPr id="1044"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1027" name="Group 5"/>
          <p:cNvGrpSpPr>
            <a:grpSpLocks/>
          </p:cNvGrpSpPr>
          <p:nvPr/>
        </p:nvGrpSpPr>
        <p:grpSpPr bwMode="auto">
          <a:xfrm>
            <a:off x="8793163" y="220663"/>
            <a:ext cx="198437" cy="6408737"/>
            <a:chOff x="5539" y="139"/>
            <a:chExt cx="125" cy="4037"/>
          </a:xfrm>
        </p:grpSpPr>
        <p:sp>
          <p:nvSpPr>
            <p:cNvPr id="10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8" name="Group 8"/>
          <p:cNvGrpSpPr>
            <a:grpSpLocks/>
          </p:cNvGrpSpPr>
          <p:nvPr/>
        </p:nvGrpSpPr>
        <p:grpSpPr bwMode="auto">
          <a:xfrm>
            <a:off x="412750" y="6477000"/>
            <a:ext cx="8686800" cy="228600"/>
            <a:chOff x="260" y="4080"/>
            <a:chExt cx="5472" cy="144"/>
          </a:xfrm>
        </p:grpSpPr>
        <p:sp>
          <p:nvSpPr>
            <p:cNvPr id="1040"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9" name="Group 11"/>
          <p:cNvGrpSpPr>
            <a:grpSpLocks/>
          </p:cNvGrpSpPr>
          <p:nvPr/>
        </p:nvGrpSpPr>
        <p:grpSpPr bwMode="auto">
          <a:xfrm>
            <a:off x="76200" y="176213"/>
            <a:ext cx="8745538" cy="161925"/>
            <a:chOff x="48" y="111"/>
            <a:chExt cx="5509" cy="102"/>
          </a:xfrm>
        </p:grpSpPr>
        <p:sp>
          <p:nvSpPr>
            <p:cNvPr id="103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0" name="Group 14"/>
          <p:cNvGrpSpPr>
            <a:grpSpLocks/>
          </p:cNvGrpSpPr>
          <p:nvPr/>
        </p:nvGrpSpPr>
        <p:grpSpPr bwMode="auto">
          <a:xfrm>
            <a:off x="71438" y="176213"/>
            <a:ext cx="8745537" cy="161925"/>
            <a:chOff x="45" y="111"/>
            <a:chExt cx="5509" cy="102"/>
          </a:xfrm>
        </p:grpSpPr>
        <p:sp>
          <p:nvSpPr>
            <p:cNvPr id="1036"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3249" name="Rectangle 17"/>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3250" name="Rectangle 18"/>
          <p:cNvSpPr>
            <a:spLocks noGrp="1" noChangeArrowheads="1"/>
          </p:cNvSpPr>
          <p:nvPr>
            <p:ph type="body" idx="1"/>
          </p:nvPr>
        </p:nvSpPr>
        <p:spPr bwMode="auto">
          <a:xfrm>
            <a:off x="685800" y="1752600"/>
            <a:ext cx="7772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3253" name="Rectangle 21"/>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b="0" smtClean="0"/>
            </a:lvl1pPr>
          </a:lstStyle>
          <a:p>
            <a:pPr>
              <a:defRPr/>
            </a:pPr>
            <a:fld id="{1EF58D13-B173-44F3-ACFC-9A0BF976F00E}" type="slidenum">
              <a:rPr lang="en-US"/>
              <a:pPr>
                <a:defRPr/>
              </a:pPr>
              <a:t>‹#›</a:t>
            </a:fld>
            <a:endParaRPr lang="en-US"/>
          </a:p>
        </p:txBody>
      </p:sp>
      <p:sp>
        <p:nvSpPr>
          <p:cNvPr id="1034" name="Line 23"/>
          <p:cNvSpPr>
            <a:spLocks noChangeShapeType="1"/>
          </p:cNvSpPr>
          <p:nvPr/>
        </p:nvSpPr>
        <p:spPr bwMode="auto">
          <a:xfrm>
            <a:off x="685800" y="16764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3256" name="Rectangle 24"/>
          <p:cNvSpPr>
            <a:spLocks noGrp="1" noChangeArrowheads="1"/>
          </p:cNvSpPr>
          <p:nvPr>
            <p:ph type="ftr" sz="quarter" idx="3"/>
          </p:nvPr>
        </p:nvSpPr>
        <p:spPr bwMode="auto">
          <a:xfrm>
            <a:off x="5867400" y="6477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smtClean="0"/>
            </a:lvl1pPr>
          </a:lstStyle>
          <a:p>
            <a:pPr>
              <a:defRPr/>
            </a:pPr>
            <a:r>
              <a:rPr lang="en-US"/>
              <a:t>copyright Penny McIntire, 2009</a:t>
            </a:r>
          </a:p>
        </p:txBody>
      </p:sp>
    </p:spTree>
  </p:cSld>
  <p:clrMap bg1="dk2" tx1="lt1" bg2="dk1" tx2="lt2" accent1="accent1" accent2="accent2" accent3="accent3" accent4="accent4" accent5="accent5" accent6="accent6" hlink="hlink" folHlink="folHlink"/>
  <p:sldLayoutIdLst>
    <p:sldLayoutId id="2147483699"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223249"/>
                                        </p:tgtEl>
                                        <p:attrNameLst>
                                          <p:attrName>style.visibility</p:attrName>
                                        </p:attrNameLst>
                                      </p:cBhvr>
                                      <p:to>
                                        <p:strVal val="visible"/>
                                      </p:to>
                                    </p:set>
                                    <p:anim calcmode="lin" valueType="num">
                                      <p:cBhvr>
                                        <p:cTn id="7" dur="500" fill="hold"/>
                                        <p:tgtEl>
                                          <p:spTgt spid="223249"/>
                                        </p:tgtEl>
                                        <p:attrNameLst>
                                          <p:attrName>ppt_x</p:attrName>
                                        </p:attrNameLst>
                                      </p:cBhvr>
                                      <p:tavLst>
                                        <p:tav tm="0">
                                          <p:val>
                                            <p:strVal val="#ppt_x+#ppt_w/2"/>
                                          </p:val>
                                        </p:tav>
                                        <p:tav tm="100000">
                                          <p:val>
                                            <p:strVal val="#ppt_x"/>
                                          </p:val>
                                        </p:tav>
                                      </p:tavLst>
                                    </p:anim>
                                    <p:anim calcmode="lin" valueType="num">
                                      <p:cBhvr>
                                        <p:cTn id="8" dur="500" fill="hold"/>
                                        <p:tgtEl>
                                          <p:spTgt spid="223249"/>
                                        </p:tgtEl>
                                        <p:attrNameLst>
                                          <p:attrName>ppt_y</p:attrName>
                                        </p:attrNameLst>
                                      </p:cBhvr>
                                      <p:tavLst>
                                        <p:tav tm="0">
                                          <p:val>
                                            <p:strVal val="#ppt_y"/>
                                          </p:val>
                                        </p:tav>
                                        <p:tav tm="100000">
                                          <p:val>
                                            <p:strVal val="#ppt_y"/>
                                          </p:val>
                                        </p:tav>
                                      </p:tavLst>
                                    </p:anim>
                                    <p:anim calcmode="lin" valueType="num">
                                      <p:cBhvr>
                                        <p:cTn id="9" dur="500" fill="hold"/>
                                        <p:tgtEl>
                                          <p:spTgt spid="223249"/>
                                        </p:tgtEl>
                                        <p:attrNameLst>
                                          <p:attrName>ppt_w</p:attrName>
                                        </p:attrNameLst>
                                      </p:cBhvr>
                                      <p:tavLst>
                                        <p:tav tm="0">
                                          <p:val>
                                            <p:fltVal val="0"/>
                                          </p:val>
                                        </p:tav>
                                        <p:tav tm="100000">
                                          <p:val>
                                            <p:strVal val="#ppt_w"/>
                                          </p:val>
                                        </p:tav>
                                      </p:tavLst>
                                    </p:anim>
                                    <p:anim calcmode="lin" valueType="num">
                                      <p:cBhvr>
                                        <p:cTn id="10" dur="500" fill="hold"/>
                                        <p:tgtEl>
                                          <p:spTgt spid="22324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13"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223250">
                                            <p:txEl>
                                              <p:pRg st="0" end="0"/>
                                            </p:txEl>
                                          </p:spTgt>
                                        </p:tgtEl>
                                        <p:attrNameLst>
                                          <p:attrName>style.visibility</p:attrName>
                                        </p:attrNameLst>
                                      </p:cBhvr>
                                      <p:to>
                                        <p:strVal val="visible"/>
                                      </p:to>
                                    </p:set>
                                    <p:anim calcmode="lin" valueType="num">
                                      <p:cBhvr>
                                        <p:cTn id="15" dur="500" fill="hold"/>
                                        <p:tgtEl>
                                          <p:spTgt spid="223250">
                                            <p:txEl>
                                              <p:pRg st="0" end="0"/>
                                            </p:txEl>
                                          </p:spTgt>
                                        </p:tgtEl>
                                        <p:attrNameLst>
                                          <p:attrName>ppt_x</p:attrName>
                                        </p:attrNameLst>
                                      </p:cBhvr>
                                      <p:tavLst>
                                        <p:tav tm="0">
                                          <p:val>
                                            <p:strVal val="#ppt_x-#ppt_w/2"/>
                                          </p:val>
                                        </p:tav>
                                        <p:tav tm="100000">
                                          <p:val>
                                            <p:strVal val="#ppt_x"/>
                                          </p:val>
                                        </p:tav>
                                      </p:tavLst>
                                    </p:anim>
                                    <p:anim calcmode="lin" valueType="num">
                                      <p:cBhvr>
                                        <p:cTn id="16" dur="500" fill="hold"/>
                                        <p:tgtEl>
                                          <p:spTgt spid="223250">
                                            <p:txEl>
                                              <p:pRg st="0" end="0"/>
                                            </p:txEl>
                                          </p:spTgt>
                                        </p:tgtEl>
                                        <p:attrNameLst>
                                          <p:attrName>ppt_y</p:attrName>
                                        </p:attrNameLst>
                                      </p:cBhvr>
                                      <p:tavLst>
                                        <p:tav tm="0">
                                          <p:val>
                                            <p:strVal val="#ppt_y"/>
                                          </p:val>
                                        </p:tav>
                                        <p:tav tm="100000">
                                          <p:val>
                                            <p:strVal val="#ppt_y"/>
                                          </p:val>
                                        </p:tav>
                                      </p:tavLst>
                                    </p:anim>
                                    <p:anim calcmode="lin" valueType="num">
                                      <p:cBhvr>
                                        <p:cTn id="17" dur="500" fill="hold"/>
                                        <p:tgtEl>
                                          <p:spTgt spid="223250">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232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223250">
                                            <p:txEl>
                                              <p:pRg st="1" end="1"/>
                                            </p:txEl>
                                          </p:spTgt>
                                        </p:tgtEl>
                                        <p:attrNameLst>
                                          <p:attrName>style.visibility</p:attrName>
                                        </p:attrNameLst>
                                      </p:cBhvr>
                                      <p:to>
                                        <p:strVal val="visible"/>
                                      </p:to>
                                    </p:set>
                                    <p:anim calcmode="lin" valueType="num">
                                      <p:cBhvr>
                                        <p:cTn id="23" dur="500" fill="hold"/>
                                        <p:tgtEl>
                                          <p:spTgt spid="223250">
                                            <p:txEl>
                                              <p:pRg st="1" end="1"/>
                                            </p:txEl>
                                          </p:spTgt>
                                        </p:tgtEl>
                                        <p:attrNameLst>
                                          <p:attrName>ppt_x</p:attrName>
                                        </p:attrNameLst>
                                      </p:cBhvr>
                                      <p:tavLst>
                                        <p:tav tm="0">
                                          <p:val>
                                            <p:strVal val="#ppt_x-#ppt_w/2"/>
                                          </p:val>
                                        </p:tav>
                                        <p:tav tm="100000">
                                          <p:val>
                                            <p:strVal val="#ppt_x"/>
                                          </p:val>
                                        </p:tav>
                                      </p:tavLst>
                                    </p:anim>
                                    <p:anim calcmode="lin" valueType="num">
                                      <p:cBhvr>
                                        <p:cTn id="24" dur="500" fill="hold"/>
                                        <p:tgtEl>
                                          <p:spTgt spid="223250">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223250">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2325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223250">
                                            <p:txEl>
                                              <p:pRg st="2" end="2"/>
                                            </p:txEl>
                                          </p:spTgt>
                                        </p:tgtEl>
                                        <p:attrNameLst>
                                          <p:attrName>style.visibility</p:attrName>
                                        </p:attrNameLst>
                                      </p:cBhvr>
                                      <p:to>
                                        <p:strVal val="visible"/>
                                      </p:to>
                                    </p:set>
                                    <p:anim calcmode="lin" valueType="num">
                                      <p:cBhvr>
                                        <p:cTn id="31" dur="500" fill="hold"/>
                                        <p:tgtEl>
                                          <p:spTgt spid="223250">
                                            <p:txEl>
                                              <p:pRg st="2" end="2"/>
                                            </p:txEl>
                                          </p:spTgt>
                                        </p:tgtEl>
                                        <p:attrNameLst>
                                          <p:attrName>ppt_x</p:attrName>
                                        </p:attrNameLst>
                                      </p:cBhvr>
                                      <p:tavLst>
                                        <p:tav tm="0">
                                          <p:val>
                                            <p:strVal val="#ppt_x-#ppt_w/2"/>
                                          </p:val>
                                        </p:tav>
                                        <p:tav tm="100000">
                                          <p:val>
                                            <p:strVal val="#ppt_x"/>
                                          </p:val>
                                        </p:tav>
                                      </p:tavLst>
                                    </p:anim>
                                    <p:anim calcmode="lin" valueType="num">
                                      <p:cBhvr>
                                        <p:cTn id="32" dur="500" fill="hold"/>
                                        <p:tgtEl>
                                          <p:spTgt spid="223250">
                                            <p:txEl>
                                              <p:pRg st="2" end="2"/>
                                            </p:txEl>
                                          </p:spTgt>
                                        </p:tgtEl>
                                        <p:attrNameLst>
                                          <p:attrName>ppt_y</p:attrName>
                                        </p:attrNameLst>
                                      </p:cBhvr>
                                      <p:tavLst>
                                        <p:tav tm="0">
                                          <p:val>
                                            <p:strVal val="#ppt_y"/>
                                          </p:val>
                                        </p:tav>
                                        <p:tav tm="100000">
                                          <p:val>
                                            <p:strVal val="#ppt_y"/>
                                          </p:val>
                                        </p:tav>
                                      </p:tavLst>
                                    </p:anim>
                                    <p:anim calcmode="lin" valueType="num">
                                      <p:cBhvr>
                                        <p:cTn id="33" dur="500" fill="hold"/>
                                        <p:tgtEl>
                                          <p:spTgt spid="223250">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22325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223250">
                                            <p:txEl>
                                              <p:pRg st="3" end="3"/>
                                            </p:txEl>
                                          </p:spTgt>
                                        </p:tgtEl>
                                        <p:attrNameLst>
                                          <p:attrName>style.visibility</p:attrName>
                                        </p:attrNameLst>
                                      </p:cBhvr>
                                      <p:to>
                                        <p:strVal val="visible"/>
                                      </p:to>
                                    </p:set>
                                    <p:anim calcmode="lin" valueType="num">
                                      <p:cBhvr>
                                        <p:cTn id="39" dur="500" fill="hold"/>
                                        <p:tgtEl>
                                          <p:spTgt spid="223250">
                                            <p:txEl>
                                              <p:pRg st="3" end="3"/>
                                            </p:txEl>
                                          </p:spTgt>
                                        </p:tgtEl>
                                        <p:attrNameLst>
                                          <p:attrName>ppt_x</p:attrName>
                                        </p:attrNameLst>
                                      </p:cBhvr>
                                      <p:tavLst>
                                        <p:tav tm="0">
                                          <p:val>
                                            <p:strVal val="#ppt_x-#ppt_w/2"/>
                                          </p:val>
                                        </p:tav>
                                        <p:tav tm="100000">
                                          <p:val>
                                            <p:strVal val="#ppt_x"/>
                                          </p:val>
                                        </p:tav>
                                      </p:tavLst>
                                    </p:anim>
                                    <p:anim calcmode="lin" valueType="num">
                                      <p:cBhvr>
                                        <p:cTn id="40" dur="500" fill="hold"/>
                                        <p:tgtEl>
                                          <p:spTgt spid="223250">
                                            <p:txEl>
                                              <p:pRg st="3" end="3"/>
                                            </p:txEl>
                                          </p:spTgt>
                                        </p:tgtEl>
                                        <p:attrNameLst>
                                          <p:attrName>ppt_y</p:attrName>
                                        </p:attrNameLst>
                                      </p:cBhvr>
                                      <p:tavLst>
                                        <p:tav tm="0">
                                          <p:val>
                                            <p:strVal val="#ppt_y"/>
                                          </p:val>
                                        </p:tav>
                                        <p:tav tm="100000">
                                          <p:val>
                                            <p:strVal val="#ppt_y"/>
                                          </p:val>
                                        </p:tav>
                                      </p:tavLst>
                                    </p:anim>
                                    <p:anim calcmode="lin" valueType="num">
                                      <p:cBhvr>
                                        <p:cTn id="41" dur="500" fill="hold"/>
                                        <p:tgtEl>
                                          <p:spTgt spid="223250">
                                            <p:txEl>
                                              <p:pRg st="3" end="3"/>
                                            </p:txEl>
                                          </p:spTgt>
                                        </p:tgtEl>
                                        <p:attrNameLst>
                                          <p:attrName>ppt_w</p:attrName>
                                        </p:attrNameLst>
                                      </p:cBhvr>
                                      <p:tavLst>
                                        <p:tav tm="0">
                                          <p:val>
                                            <p:fltVal val="0"/>
                                          </p:val>
                                        </p:tav>
                                        <p:tav tm="100000">
                                          <p:val>
                                            <p:strVal val="#ppt_w"/>
                                          </p:val>
                                        </p:tav>
                                      </p:tavLst>
                                    </p:anim>
                                    <p:anim calcmode="lin" valueType="num">
                                      <p:cBhvr>
                                        <p:cTn id="42" dur="500" fill="hold"/>
                                        <p:tgtEl>
                                          <p:spTgt spid="22325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8" fill="hold" grpId="0" nodeType="clickEffect">
                                  <p:stCondLst>
                                    <p:cond delay="0"/>
                                  </p:stCondLst>
                                  <p:childTnLst>
                                    <p:set>
                                      <p:cBhvr>
                                        <p:cTn id="46" dur="1" fill="hold">
                                          <p:stCondLst>
                                            <p:cond delay="0"/>
                                          </p:stCondLst>
                                        </p:cTn>
                                        <p:tgtEl>
                                          <p:spTgt spid="223250">
                                            <p:txEl>
                                              <p:pRg st="4" end="4"/>
                                            </p:txEl>
                                          </p:spTgt>
                                        </p:tgtEl>
                                        <p:attrNameLst>
                                          <p:attrName>style.visibility</p:attrName>
                                        </p:attrNameLst>
                                      </p:cBhvr>
                                      <p:to>
                                        <p:strVal val="visible"/>
                                      </p:to>
                                    </p:set>
                                    <p:anim calcmode="lin" valueType="num">
                                      <p:cBhvr>
                                        <p:cTn id="47" dur="500" fill="hold"/>
                                        <p:tgtEl>
                                          <p:spTgt spid="223250">
                                            <p:txEl>
                                              <p:pRg st="4" end="4"/>
                                            </p:txEl>
                                          </p:spTgt>
                                        </p:tgtEl>
                                        <p:attrNameLst>
                                          <p:attrName>ppt_x</p:attrName>
                                        </p:attrNameLst>
                                      </p:cBhvr>
                                      <p:tavLst>
                                        <p:tav tm="0">
                                          <p:val>
                                            <p:strVal val="#ppt_x-#ppt_w/2"/>
                                          </p:val>
                                        </p:tav>
                                        <p:tav tm="100000">
                                          <p:val>
                                            <p:strVal val="#ppt_x"/>
                                          </p:val>
                                        </p:tav>
                                      </p:tavLst>
                                    </p:anim>
                                    <p:anim calcmode="lin" valueType="num">
                                      <p:cBhvr>
                                        <p:cTn id="48" dur="500" fill="hold"/>
                                        <p:tgtEl>
                                          <p:spTgt spid="223250">
                                            <p:txEl>
                                              <p:pRg st="4" end="4"/>
                                            </p:txEl>
                                          </p:spTgt>
                                        </p:tgtEl>
                                        <p:attrNameLst>
                                          <p:attrName>ppt_y</p:attrName>
                                        </p:attrNameLst>
                                      </p:cBhvr>
                                      <p:tavLst>
                                        <p:tav tm="0">
                                          <p:val>
                                            <p:strVal val="#ppt_y"/>
                                          </p:val>
                                        </p:tav>
                                        <p:tav tm="100000">
                                          <p:val>
                                            <p:strVal val="#ppt_y"/>
                                          </p:val>
                                        </p:tav>
                                      </p:tavLst>
                                    </p:anim>
                                    <p:anim calcmode="lin" valueType="num">
                                      <p:cBhvr>
                                        <p:cTn id="49" dur="500" fill="hold"/>
                                        <p:tgtEl>
                                          <p:spTgt spid="223250">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22325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9" grpId="0" autoUpdateAnimBg="0"/>
      <p:bldP spid="22325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223250"/>
                        </p:tgtEl>
                        <p:attrNameLst>
                          <p:attrName>style.visibility</p:attrName>
                        </p:attrNameLst>
                      </p:cBhvr>
                      <p:to>
                        <p:strVal val="visible"/>
                      </p:to>
                    </p:set>
                    <p:anim calcmode="lin" valueType="num">
                      <p:cBhvr>
                        <p:cTn dur="500" fill="hold"/>
                        <p:tgtEl>
                          <p:spTgt spid="223250"/>
                        </p:tgtEl>
                        <p:attrNameLst>
                          <p:attrName>ppt_x</p:attrName>
                        </p:attrNameLst>
                      </p:cBhvr>
                      <p:tavLst>
                        <p:tav tm="0">
                          <p:val>
                            <p:strVal val="#ppt_x-#ppt_w/2"/>
                          </p:val>
                        </p:tav>
                        <p:tav tm="100000">
                          <p:val>
                            <p:strVal val="#ppt_x"/>
                          </p:val>
                        </p:tav>
                      </p:tavLst>
                    </p:anim>
                    <p:anim calcmode="lin" valueType="num">
                      <p:cBhvr>
                        <p:cTn dur="500" fill="hold"/>
                        <p:tgtEl>
                          <p:spTgt spid="223250"/>
                        </p:tgtEl>
                        <p:attrNameLst>
                          <p:attrName>ppt_y</p:attrName>
                        </p:attrNameLst>
                      </p:cBhvr>
                      <p:tavLst>
                        <p:tav tm="0">
                          <p:val>
                            <p:strVal val="#ppt_y"/>
                          </p:val>
                        </p:tav>
                        <p:tav tm="100000">
                          <p:val>
                            <p:strVal val="#ppt_y"/>
                          </p:val>
                        </p:tav>
                      </p:tavLst>
                    </p:anim>
                    <p:anim calcmode="lin" valueType="num">
                      <p:cBhvr>
                        <p:cTn dur="500" fill="hold"/>
                        <p:tgtEl>
                          <p:spTgt spid="223250"/>
                        </p:tgtEl>
                        <p:attrNameLst>
                          <p:attrName>ppt_w</p:attrName>
                        </p:attrNameLst>
                      </p:cBhvr>
                      <p:tavLst>
                        <p:tav tm="0">
                          <p:val>
                            <p:fltVal val="0"/>
                          </p:val>
                        </p:tav>
                        <p:tav tm="100000">
                          <p:val>
                            <p:strVal val="#ppt_w"/>
                          </p:val>
                        </p:tav>
                      </p:tavLst>
                    </p:anim>
                    <p:anim calcmode="lin" valueType="num">
                      <p:cBhvr>
                        <p:cTn dur="500" fill="hold"/>
                        <p:tgtEl>
                          <p:spTgt spid="22325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eaLnBrk="0" fontAlgn="base" hangingPunct="0">
        <a:spcBef>
          <a:spcPct val="0"/>
        </a:spcBef>
        <a:spcAft>
          <a:spcPct val="0"/>
        </a:spcAft>
        <a:defRPr sz="3600" b="1">
          <a:solidFill>
            <a:schemeClr val="accent2"/>
          </a:solidFill>
          <a:latin typeface="+mj-lt"/>
          <a:ea typeface="+mj-ea"/>
          <a:cs typeface="+mj-cs"/>
        </a:defRPr>
      </a:lvl1pPr>
      <a:lvl2pPr algn="r" rtl="0" eaLnBrk="0" fontAlgn="base" hangingPunct="0">
        <a:spcBef>
          <a:spcPct val="0"/>
        </a:spcBef>
        <a:spcAft>
          <a:spcPct val="0"/>
        </a:spcAft>
        <a:defRPr sz="3600" b="1">
          <a:solidFill>
            <a:schemeClr val="accent2"/>
          </a:solidFill>
          <a:latin typeface="Tahoma" charset="0"/>
        </a:defRPr>
      </a:lvl2pPr>
      <a:lvl3pPr algn="r" rtl="0" eaLnBrk="0" fontAlgn="base" hangingPunct="0">
        <a:spcBef>
          <a:spcPct val="0"/>
        </a:spcBef>
        <a:spcAft>
          <a:spcPct val="0"/>
        </a:spcAft>
        <a:defRPr sz="3600" b="1">
          <a:solidFill>
            <a:schemeClr val="accent2"/>
          </a:solidFill>
          <a:latin typeface="Tahoma" charset="0"/>
        </a:defRPr>
      </a:lvl3pPr>
      <a:lvl4pPr algn="r" rtl="0" eaLnBrk="0" fontAlgn="base" hangingPunct="0">
        <a:spcBef>
          <a:spcPct val="0"/>
        </a:spcBef>
        <a:spcAft>
          <a:spcPct val="0"/>
        </a:spcAft>
        <a:defRPr sz="3600" b="1">
          <a:solidFill>
            <a:schemeClr val="accent2"/>
          </a:solidFill>
          <a:latin typeface="Tahoma" charset="0"/>
        </a:defRPr>
      </a:lvl4pPr>
      <a:lvl5pPr algn="r" rtl="0" eaLnBrk="0" fontAlgn="base" hangingPunct="0">
        <a:spcBef>
          <a:spcPct val="0"/>
        </a:spcBef>
        <a:spcAft>
          <a:spcPct val="0"/>
        </a:spcAft>
        <a:defRPr sz="3600" b="1">
          <a:solidFill>
            <a:schemeClr val="accent2"/>
          </a:solidFill>
          <a:latin typeface="Tahoma" charset="0"/>
        </a:defRPr>
      </a:lvl5pPr>
      <a:lvl6pPr marL="457200" algn="r" rtl="0" fontAlgn="base">
        <a:spcBef>
          <a:spcPct val="0"/>
        </a:spcBef>
        <a:spcAft>
          <a:spcPct val="0"/>
        </a:spcAft>
        <a:defRPr sz="3600" b="1">
          <a:solidFill>
            <a:schemeClr val="accent2"/>
          </a:solidFill>
          <a:latin typeface="Tahoma" charset="0"/>
        </a:defRPr>
      </a:lvl6pPr>
      <a:lvl7pPr marL="914400" algn="r" rtl="0" fontAlgn="base">
        <a:spcBef>
          <a:spcPct val="0"/>
        </a:spcBef>
        <a:spcAft>
          <a:spcPct val="0"/>
        </a:spcAft>
        <a:defRPr sz="3600" b="1">
          <a:solidFill>
            <a:schemeClr val="accent2"/>
          </a:solidFill>
          <a:latin typeface="Tahoma" charset="0"/>
        </a:defRPr>
      </a:lvl7pPr>
      <a:lvl8pPr marL="1371600" algn="r" rtl="0" fontAlgn="base">
        <a:spcBef>
          <a:spcPct val="0"/>
        </a:spcBef>
        <a:spcAft>
          <a:spcPct val="0"/>
        </a:spcAft>
        <a:defRPr sz="3600" b="1">
          <a:solidFill>
            <a:schemeClr val="accent2"/>
          </a:solidFill>
          <a:latin typeface="Tahoma" charset="0"/>
        </a:defRPr>
      </a:lvl8pPr>
      <a:lvl9pPr marL="1828800" algn="r" rtl="0" fontAlgn="base">
        <a:spcBef>
          <a:spcPct val="0"/>
        </a:spcBef>
        <a:spcAft>
          <a:spcPct val="0"/>
        </a:spcAft>
        <a:defRPr sz="3600" b="1">
          <a:solidFill>
            <a:schemeClr val="accent2"/>
          </a:solidFill>
          <a:latin typeface="Tahoma"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77800" y="230188"/>
            <a:ext cx="203200" cy="6503987"/>
            <a:chOff x="112" y="145"/>
            <a:chExt cx="128" cy="4097"/>
          </a:xfrm>
        </p:grpSpPr>
        <p:sp>
          <p:nvSpPr>
            <p:cNvPr id="2068"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9"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b="0"/>
            </a:p>
          </p:txBody>
        </p:sp>
      </p:grpSp>
      <p:grpSp>
        <p:nvGrpSpPr>
          <p:cNvPr id="2051" name="Group 5"/>
          <p:cNvGrpSpPr>
            <a:grpSpLocks/>
          </p:cNvGrpSpPr>
          <p:nvPr/>
        </p:nvGrpSpPr>
        <p:grpSpPr bwMode="auto">
          <a:xfrm>
            <a:off x="8793163" y="220663"/>
            <a:ext cx="198437" cy="6408737"/>
            <a:chOff x="5539" y="139"/>
            <a:chExt cx="125" cy="4037"/>
          </a:xfrm>
        </p:grpSpPr>
        <p:sp>
          <p:nvSpPr>
            <p:cNvPr id="2066"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7"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2" name="Group 8"/>
          <p:cNvGrpSpPr>
            <a:grpSpLocks/>
          </p:cNvGrpSpPr>
          <p:nvPr/>
        </p:nvGrpSpPr>
        <p:grpSpPr bwMode="auto">
          <a:xfrm>
            <a:off x="412750" y="6477000"/>
            <a:ext cx="8686800" cy="228600"/>
            <a:chOff x="260" y="4080"/>
            <a:chExt cx="5472" cy="144"/>
          </a:xfrm>
        </p:grpSpPr>
        <p:sp>
          <p:nvSpPr>
            <p:cNvPr id="2064"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5"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3" name="Group 11"/>
          <p:cNvGrpSpPr>
            <a:grpSpLocks/>
          </p:cNvGrpSpPr>
          <p:nvPr/>
        </p:nvGrpSpPr>
        <p:grpSpPr bwMode="auto">
          <a:xfrm>
            <a:off x="76200" y="176213"/>
            <a:ext cx="8745538" cy="161925"/>
            <a:chOff x="48" y="111"/>
            <a:chExt cx="5509" cy="102"/>
          </a:xfrm>
        </p:grpSpPr>
        <p:sp>
          <p:nvSpPr>
            <p:cNvPr id="2062"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3"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4" name="Group 14"/>
          <p:cNvGrpSpPr>
            <a:grpSpLocks/>
          </p:cNvGrpSpPr>
          <p:nvPr/>
        </p:nvGrpSpPr>
        <p:grpSpPr bwMode="auto">
          <a:xfrm>
            <a:off x="71438" y="176213"/>
            <a:ext cx="8745537" cy="161925"/>
            <a:chOff x="45" y="111"/>
            <a:chExt cx="5509" cy="102"/>
          </a:xfrm>
        </p:grpSpPr>
        <p:sp>
          <p:nvSpPr>
            <p:cNvPr id="2060"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1"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55" name="Rectangle 17"/>
          <p:cNvSpPr>
            <a:spLocks noGrp="1" noChangeArrowheads="1"/>
          </p:cNvSpPr>
          <p:nvPr>
            <p:ph type="title"/>
          </p:nvPr>
        </p:nvSpPr>
        <p:spPr bwMode="auto">
          <a:xfrm>
            <a:off x="6858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457170" name="Rectangle 18"/>
          <p:cNvSpPr>
            <a:spLocks noGrp="1" noChangeArrowheads="1"/>
          </p:cNvSpPr>
          <p:nvPr>
            <p:ph type="body" idx="1"/>
          </p:nvPr>
        </p:nvSpPr>
        <p:spPr bwMode="auto">
          <a:xfrm>
            <a:off x="685800" y="1752600"/>
            <a:ext cx="7772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57171" name="Rectangle 19"/>
          <p:cNvSpPr>
            <a:spLocks noGrp="1" noChangeArrowheads="1"/>
          </p:cNvSpPr>
          <p:nvPr>
            <p:ph type="sldNum" sz="quarter" idx="4"/>
          </p:nvPr>
        </p:nvSpPr>
        <p:spPr bwMode="auto">
          <a:xfrm>
            <a:off x="6858000" y="6019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b="0" smtClean="0"/>
            </a:lvl1pPr>
          </a:lstStyle>
          <a:p>
            <a:pPr>
              <a:defRPr/>
            </a:pPr>
            <a:fld id="{E3209DF6-46C0-4D40-9657-5D2DA3A54074}" type="slidenum">
              <a:rPr lang="en-US"/>
              <a:pPr>
                <a:defRPr/>
              </a:pPr>
              <a:t>‹#›</a:t>
            </a:fld>
            <a:endParaRPr lang="en-US"/>
          </a:p>
        </p:txBody>
      </p:sp>
      <p:sp>
        <p:nvSpPr>
          <p:cNvPr id="2058" name="Line 20"/>
          <p:cNvSpPr>
            <a:spLocks noChangeShapeType="1"/>
          </p:cNvSpPr>
          <p:nvPr/>
        </p:nvSpPr>
        <p:spPr bwMode="auto">
          <a:xfrm>
            <a:off x="685800" y="1676400"/>
            <a:ext cx="7772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7173" name="Rectangle 21"/>
          <p:cNvSpPr>
            <a:spLocks noGrp="1" noChangeArrowheads="1"/>
          </p:cNvSpPr>
          <p:nvPr>
            <p:ph type="ftr" sz="quarter" idx="3"/>
          </p:nvPr>
        </p:nvSpPr>
        <p:spPr bwMode="auto">
          <a:xfrm>
            <a:off x="5867400" y="6477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smtClean="0"/>
            </a:lvl1pPr>
          </a:lstStyle>
          <a:p>
            <a:pPr>
              <a:defRPr/>
            </a:pPr>
            <a:r>
              <a:rPr lang="en-US"/>
              <a:t>copyright Penny McIntire, 2009</a:t>
            </a:r>
          </a:p>
        </p:txBody>
      </p:sp>
    </p:spTree>
  </p:cSld>
  <p:clrMap bg1="dk2" tx1="lt1" bg2="dk1"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57170">
                                            <p:txEl>
                                              <p:pRg st="0" end="0"/>
                                            </p:txEl>
                                          </p:spTgt>
                                        </p:tgtEl>
                                        <p:attrNameLst>
                                          <p:attrName>style.visibility</p:attrName>
                                        </p:attrNameLst>
                                      </p:cBhvr>
                                      <p:to>
                                        <p:strVal val="visible"/>
                                      </p:to>
                                    </p:set>
                                    <p:anim calcmode="lin" valueType="num">
                                      <p:cBhvr>
                                        <p:cTn id="7" dur="500" fill="hold"/>
                                        <p:tgtEl>
                                          <p:spTgt spid="1457170">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45717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57170">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45717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457170">
                                            <p:txEl>
                                              <p:pRg st="1" end="1"/>
                                            </p:txEl>
                                          </p:spTgt>
                                        </p:tgtEl>
                                        <p:attrNameLst>
                                          <p:attrName>style.visibility</p:attrName>
                                        </p:attrNameLst>
                                      </p:cBhvr>
                                      <p:to>
                                        <p:strVal val="visible"/>
                                      </p:to>
                                    </p:set>
                                    <p:anim calcmode="lin" valueType="num">
                                      <p:cBhvr>
                                        <p:cTn id="15" dur="500" fill="hold"/>
                                        <p:tgtEl>
                                          <p:spTgt spid="1457170">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457170">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457170">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457170">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457170">
                                            <p:txEl>
                                              <p:pRg st="2" end="2"/>
                                            </p:txEl>
                                          </p:spTgt>
                                        </p:tgtEl>
                                        <p:attrNameLst>
                                          <p:attrName>style.visibility</p:attrName>
                                        </p:attrNameLst>
                                      </p:cBhvr>
                                      <p:to>
                                        <p:strVal val="visible"/>
                                      </p:to>
                                    </p:set>
                                    <p:anim calcmode="lin" valueType="num">
                                      <p:cBhvr>
                                        <p:cTn id="23" dur="500" fill="hold"/>
                                        <p:tgtEl>
                                          <p:spTgt spid="1457170">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457170">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457170">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5717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457170">
                                            <p:txEl>
                                              <p:pRg st="3" end="3"/>
                                            </p:txEl>
                                          </p:spTgt>
                                        </p:tgtEl>
                                        <p:attrNameLst>
                                          <p:attrName>style.visibility</p:attrName>
                                        </p:attrNameLst>
                                      </p:cBhvr>
                                      <p:to>
                                        <p:strVal val="visible"/>
                                      </p:to>
                                    </p:set>
                                    <p:anim calcmode="lin" valueType="num">
                                      <p:cBhvr>
                                        <p:cTn id="31" dur="500" fill="hold"/>
                                        <p:tgtEl>
                                          <p:spTgt spid="1457170">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457170">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45717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45717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457170">
                                            <p:txEl>
                                              <p:pRg st="4" end="4"/>
                                            </p:txEl>
                                          </p:spTgt>
                                        </p:tgtEl>
                                        <p:attrNameLst>
                                          <p:attrName>style.visibility</p:attrName>
                                        </p:attrNameLst>
                                      </p:cBhvr>
                                      <p:to>
                                        <p:strVal val="visible"/>
                                      </p:to>
                                    </p:set>
                                    <p:anim calcmode="lin" valueType="num">
                                      <p:cBhvr>
                                        <p:cTn id="39" dur="500" fill="hold"/>
                                        <p:tgtEl>
                                          <p:spTgt spid="1457170">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457170">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457170">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457170">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7170" grpId="0" build="p" bldLvl="5" autoUpdateAnimBg="0">
        <p:tmplLst>
          <p:tmpl lvl="1">
            <p:tnLst>
              <p:par>
                <p:cTn presetID="17" presetClass="entr" presetSubtype="8" fill="hold" nodeType="clickEffect">
                  <p:stCondLst>
                    <p:cond delay="0"/>
                  </p:stCondLst>
                  <p:childTnLst>
                    <p:set>
                      <p:cBhvr>
                        <p:cTn dur="1" fill="hold">
                          <p:stCondLst>
                            <p:cond delay="0"/>
                          </p:stCondLst>
                        </p:cTn>
                        <p:tgtEl>
                          <p:spTgt spid="1457170"/>
                        </p:tgtEl>
                        <p:attrNameLst>
                          <p:attrName>style.visibility</p:attrName>
                        </p:attrNameLst>
                      </p:cBhvr>
                      <p:to>
                        <p:strVal val="visible"/>
                      </p:to>
                    </p:set>
                    <p:anim calcmode="lin" valueType="num">
                      <p:cBhvr>
                        <p:cTn dur="500" fill="hold"/>
                        <p:tgtEl>
                          <p:spTgt spid="1457170"/>
                        </p:tgtEl>
                        <p:attrNameLst>
                          <p:attrName>ppt_x</p:attrName>
                        </p:attrNameLst>
                      </p:cBhvr>
                      <p:tavLst>
                        <p:tav tm="0">
                          <p:val>
                            <p:strVal val="#ppt_x-#ppt_w/2"/>
                          </p:val>
                        </p:tav>
                        <p:tav tm="100000">
                          <p:val>
                            <p:strVal val="#ppt_x"/>
                          </p:val>
                        </p:tav>
                      </p:tavLst>
                    </p:anim>
                    <p:anim calcmode="lin" valueType="num">
                      <p:cBhvr>
                        <p:cTn dur="500" fill="hold"/>
                        <p:tgtEl>
                          <p:spTgt spid="1457170"/>
                        </p:tgtEl>
                        <p:attrNameLst>
                          <p:attrName>ppt_y</p:attrName>
                        </p:attrNameLst>
                      </p:cBhvr>
                      <p:tavLst>
                        <p:tav tm="0">
                          <p:val>
                            <p:strVal val="#ppt_y"/>
                          </p:val>
                        </p:tav>
                        <p:tav tm="100000">
                          <p:val>
                            <p:strVal val="#ppt_y"/>
                          </p:val>
                        </p:tav>
                      </p:tavLst>
                    </p:anim>
                    <p:anim calcmode="lin" valueType="num">
                      <p:cBhvr>
                        <p:cTn dur="500" fill="hold"/>
                        <p:tgtEl>
                          <p:spTgt spid="1457170"/>
                        </p:tgtEl>
                        <p:attrNameLst>
                          <p:attrName>ppt_w</p:attrName>
                        </p:attrNameLst>
                      </p:cBhvr>
                      <p:tavLst>
                        <p:tav tm="0">
                          <p:val>
                            <p:fltVal val="0"/>
                          </p:val>
                        </p:tav>
                        <p:tav tm="100000">
                          <p:val>
                            <p:strVal val="#ppt_w"/>
                          </p:val>
                        </p:tav>
                      </p:tavLst>
                    </p:anim>
                    <p:anim calcmode="lin" valueType="num">
                      <p:cBhvr>
                        <p:cTn dur="500" fill="hold"/>
                        <p:tgtEl>
                          <p:spTgt spid="1457170"/>
                        </p:tgtEl>
                        <p:attrNameLst>
                          <p:attrName>ppt_h</p:attrName>
                        </p:attrNameLst>
                      </p:cBhvr>
                      <p:tavLst>
                        <p:tav tm="0">
                          <p:val>
                            <p:strVal val="#ppt_h"/>
                          </p:val>
                        </p:tav>
                        <p:tav tm="100000">
                          <p:val>
                            <p:strVal val="#ppt_h"/>
                          </p:val>
                        </p:tav>
                      </p:tavLst>
                    </p:anim>
                  </p:childTnLst>
                </p:cTn>
              </p:par>
            </p:tnLst>
          </p:tmpl>
          <p:tmpl lvl="2">
            <p:tnLst>
              <p:par>
                <p:cTn presetID="17" presetClass="entr" presetSubtype="8" fill="hold" nodeType="clickEffect">
                  <p:stCondLst>
                    <p:cond delay="0"/>
                  </p:stCondLst>
                  <p:childTnLst>
                    <p:set>
                      <p:cBhvr>
                        <p:cTn dur="1" fill="hold">
                          <p:stCondLst>
                            <p:cond delay="0"/>
                          </p:stCondLst>
                        </p:cTn>
                        <p:tgtEl>
                          <p:spTgt spid="1457170"/>
                        </p:tgtEl>
                        <p:attrNameLst>
                          <p:attrName>style.visibility</p:attrName>
                        </p:attrNameLst>
                      </p:cBhvr>
                      <p:to>
                        <p:strVal val="visible"/>
                      </p:to>
                    </p:set>
                    <p:anim calcmode="lin" valueType="num">
                      <p:cBhvr>
                        <p:cTn dur="500" fill="hold"/>
                        <p:tgtEl>
                          <p:spTgt spid="1457170"/>
                        </p:tgtEl>
                        <p:attrNameLst>
                          <p:attrName>ppt_x</p:attrName>
                        </p:attrNameLst>
                      </p:cBhvr>
                      <p:tavLst>
                        <p:tav tm="0">
                          <p:val>
                            <p:strVal val="#ppt_x-#ppt_w/2"/>
                          </p:val>
                        </p:tav>
                        <p:tav tm="100000">
                          <p:val>
                            <p:strVal val="#ppt_x"/>
                          </p:val>
                        </p:tav>
                      </p:tavLst>
                    </p:anim>
                    <p:anim calcmode="lin" valueType="num">
                      <p:cBhvr>
                        <p:cTn dur="500" fill="hold"/>
                        <p:tgtEl>
                          <p:spTgt spid="1457170"/>
                        </p:tgtEl>
                        <p:attrNameLst>
                          <p:attrName>ppt_y</p:attrName>
                        </p:attrNameLst>
                      </p:cBhvr>
                      <p:tavLst>
                        <p:tav tm="0">
                          <p:val>
                            <p:strVal val="#ppt_y"/>
                          </p:val>
                        </p:tav>
                        <p:tav tm="100000">
                          <p:val>
                            <p:strVal val="#ppt_y"/>
                          </p:val>
                        </p:tav>
                      </p:tavLst>
                    </p:anim>
                    <p:anim calcmode="lin" valueType="num">
                      <p:cBhvr>
                        <p:cTn dur="500" fill="hold"/>
                        <p:tgtEl>
                          <p:spTgt spid="1457170"/>
                        </p:tgtEl>
                        <p:attrNameLst>
                          <p:attrName>ppt_w</p:attrName>
                        </p:attrNameLst>
                      </p:cBhvr>
                      <p:tavLst>
                        <p:tav tm="0">
                          <p:val>
                            <p:fltVal val="0"/>
                          </p:val>
                        </p:tav>
                        <p:tav tm="100000">
                          <p:val>
                            <p:strVal val="#ppt_w"/>
                          </p:val>
                        </p:tav>
                      </p:tavLst>
                    </p:anim>
                    <p:anim calcmode="lin" valueType="num">
                      <p:cBhvr>
                        <p:cTn dur="500" fill="hold"/>
                        <p:tgtEl>
                          <p:spTgt spid="1457170"/>
                        </p:tgtEl>
                        <p:attrNameLst>
                          <p:attrName>ppt_h</p:attrName>
                        </p:attrNameLst>
                      </p:cBhvr>
                      <p:tavLst>
                        <p:tav tm="0">
                          <p:val>
                            <p:strVal val="#ppt_h"/>
                          </p:val>
                        </p:tav>
                        <p:tav tm="100000">
                          <p:val>
                            <p:strVal val="#ppt_h"/>
                          </p:val>
                        </p:tav>
                      </p:tavLst>
                    </p:anim>
                  </p:childTnLst>
                </p:cTn>
              </p:par>
            </p:tnLst>
          </p:tmpl>
          <p:tmpl lvl="3">
            <p:tnLst>
              <p:par>
                <p:cTn presetID="17" presetClass="entr" presetSubtype="8" fill="hold" nodeType="clickEffect">
                  <p:stCondLst>
                    <p:cond delay="0"/>
                  </p:stCondLst>
                  <p:childTnLst>
                    <p:set>
                      <p:cBhvr>
                        <p:cTn dur="1" fill="hold">
                          <p:stCondLst>
                            <p:cond delay="0"/>
                          </p:stCondLst>
                        </p:cTn>
                        <p:tgtEl>
                          <p:spTgt spid="1457170"/>
                        </p:tgtEl>
                        <p:attrNameLst>
                          <p:attrName>style.visibility</p:attrName>
                        </p:attrNameLst>
                      </p:cBhvr>
                      <p:to>
                        <p:strVal val="visible"/>
                      </p:to>
                    </p:set>
                    <p:anim calcmode="lin" valueType="num">
                      <p:cBhvr>
                        <p:cTn dur="500" fill="hold"/>
                        <p:tgtEl>
                          <p:spTgt spid="1457170"/>
                        </p:tgtEl>
                        <p:attrNameLst>
                          <p:attrName>ppt_x</p:attrName>
                        </p:attrNameLst>
                      </p:cBhvr>
                      <p:tavLst>
                        <p:tav tm="0">
                          <p:val>
                            <p:strVal val="#ppt_x-#ppt_w/2"/>
                          </p:val>
                        </p:tav>
                        <p:tav tm="100000">
                          <p:val>
                            <p:strVal val="#ppt_x"/>
                          </p:val>
                        </p:tav>
                      </p:tavLst>
                    </p:anim>
                    <p:anim calcmode="lin" valueType="num">
                      <p:cBhvr>
                        <p:cTn dur="500" fill="hold"/>
                        <p:tgtEl>
                          <p:spTgt spid="1457170"/>
                        </p:tgtEl>
                        <p:attrNameLst>
                          <p:attrName>ppt_y</p:attrName>
                        </p:attrNameLst>
                      </p:cBhvr>
                      <p:tavLst>
                        <p:tav tm="0">
                          <p:val>
                            <p:strVal val="#ppt_y"/>
                          </p:val>
                        </p:tav>
                        <p:tav tm="100000">
                          <p:val>
                            <p:strVal val="#ppt_y"/>
                          </p:val>
                        </p:tav>
                      </p:tavLst>
                    </p:anim>
                    <p:anim calcmode="lin" valueType="num">
                      <p:cBhvr>
                        <p:cTn dur="500" fill="hold"/>
                        <p:tgtEl>
                          <p:spTgt spid="1457170"/>
                        </p:tgtEl>
                        <p:attrNameLst>
                          <p:attrName>ppt_w</p:attrName>
                        </p:attrNameLst>
                      </p:cBhvr>
                      <p:tavLst>
                        <p:tav tm="0">
                          <p:val>
                            <p:fltVal val="0"/>
                          </p:val>
                        </p:tav>
                        <p:tav tm="100000">
                          <p:val>
                            <p:strVal val="#ppt_w"/>
                          </p:val>
                        </p:tav>
                      </p:tavLst>
                    </p:anim>
                    <p:anim calcmode="lin" valueType="num">
                      <p:cBhvr>
                        <p:cTn dur="500" fill="hold"/>
                        <p:tgtEl>
                          <p:spTgt spid="1457170"/>
                        </p:tgtEl>
                        <p:attrNameLst>
                          <p:attrName>ppt_h</p:attrName>
                        </p:attrNameLst>
                      </p:cBhvr>
                      <p:tavLst>
                        <p:tav tm="0">
                          <p:val>
                            <p:strVal val="#ppt_h"/>
                          </p:val>
                        </p:tav>
                        <p:tav tm="100000">
                          <p:val>
                            <p:strVal val="#ppt_h"/>
                          </p:val>
                        </p:tav>
                      </p:tavLst>
                    </p:anim>
                  </p:childTnLst>
                </p:cTn>
              </p:par>
            </p:tnLst>
          </p:tmpl>
          <p:tmpl lvl="4">
            <p:tnLst>
              <p:par>
                <p:cTn presetID="17" presetClass="entr" presetSubtype="8" fill="hold" nodeType="clickEffect">
                  <p:stCondLst>
                    <p:cond delay="0"/>
                  </p:stCondLst>
                  <p:childTnLst>
                    <p:set>
                      <p:cBhvr>
                        <p:cTn dur="1" fill="hold">
                          <p:stCondLst>
                            <p:cond delay="0"/>
                          </p:stCondLst>
                        </p:cTn>
                        <p:tgtEl>
                          <p:spTgt spid="1457170"/>
                        </p:tgtEl>
                        <p:attrNameLst>
                          <p:attrName>style.visibility</p:attrName>
                        </p:attrNameLst>
                      </p:cBhvr>
                      <p:to>
                        <p:strVal val="visible"/>
                      </p:to>
                    </p:set>
                    <p:anim calcmode="lin" valueType="num">
                      <p:cBhvr>
                        <p:cTn dur="500" fill="hold"/>
                        <p:tgtEl>
                          <p:spTgt spid="1457170"/>
                        </p:tgtEl>
                        <p:attrNameLst>
                          <p:attrName>ppt_x</p:attrName>
                        </p:attrNameLst>
                      </p:cBhvr>
                      <p:tavLst>
                        <p:tav tm="0">
                          <p:val>
                            <p:strVal val="#ppt_x-#ppt_w/2"/>
                          </p:val>
                        </p:tav>
                        <p:tav tm="100000">
                          <p:val>
                            <p:strVal val="#ppt_x"/>
                          </p:val>
                        </p:tav>
                      </p:tavLst>
                    </p:anim>
                    <p:anim calcmode="lin" valueType="num">
                      <p:cBhvr>
                        <p:cTn dur="500" fill="hold"/>
                        <p:tgtEl>
                          <p:spTgt spid="1457170"/>
                        </p:tgtEl>
                        <p:attrNameLst>
                          <p:attrName>ppt_y</p:attrName>
                        </p:attrNameLst>
                      </p:cBhvr>
                      <p:tavLst>
                        <p:tav tm="0">
                          <p:val>
                            <p:strVal val="#ppt_y"/>
                          </p:val>
                        </p:tav>
                        <p:tav tm="100000">
                          <p:val>
                            <p:strVal val="#ppt_y"/>
                          </p:val>
                        </p:tav>
                      </p:tavLst>
                    </p:anim>
                    <p:anim calcmode="lin" valueType="num">
                      <p:cBhvr>
                        <p:cTn dur="500" fill="hold"/>
                        <p:tgtEl>
                          <p:spTgt spid="1457170"/>
                        </p:tgtEl>
                        <p:attrNameLst>
                          <p:attrName>ppt_w</p:attrName>
                        </p:attrNameLst>
                      </p:cBhvr>
                      <p:tavLst>
                        <p:tav tm="0">
                          <p:val>
                            <p:fltVal val="0"/>
                          </p:val>
                        </p:tav>
                        <p:tav tm="100000">
                          <p:val>
                            <p:strVal val="#ppt_w"/>
                          </p:val>
                        </p:tav>
                      </p:tavLst>
                    </p:anim>
                    <p:anim calcmode="lin" valueType="num">
                      <p:cBhvr>
                        <p:cTn dur="500" fill="hold"/>
                        <p:tgtEl>
                          <p:spTgt spid="1457170"/>
                        </p:tgtEl>
                        <p:attrNameLst>
                          <p:attrName>ppt_h</p:attrName>
                        </p:attrNameLst>
                      </p:cBhvr>
                      <p:tavLst>
                        <p:tav tm="0">
                          <p:val>
                            <p:strVal val="#ppt_h"/>
                          </p:val>
                        </p:tav>
                        <p:tav tm="100000">
                          <p:val>
                            <p:strVal val="#ppt_h"/>
                          </p:val>
                        </p:tav>
                      </p:tavLst>
                    </p:anim>
                  </p:childTnLst>
                </p:cTn>
              </p:par>
            </p:tnLst>
          </p:tmpl>
          <p:tmpl lvl="5">
            <p:tnLst>
              <p:par>
                <p:cTn presetID="17" presetClass="entr" presetSubtype="8" fill="hold" nodeType="clickEffect">
                  <p:stCondLst>
                    <p:cond delay="0"/>
                  </p:stCondLst>
                  <p:childTnLst>
                    <p:set>
                      <p:cBhvr>
                        <p:cTn dur="1" fill="hold">
                          <p:stCondLst>
                            <p:cond delay="0"/>
                          </p:stCondLst>
                        </p:cTn>
                        <p:tgtEl>
                          <p:spTgt spid="1457170"/>
                        </p:tgtEl>
                        <p:attrNameLst>
                          <p:attrName>style.visibility</p:attrName>
                        </p:attrNameLst>
                      </p:cBhvr>
                      <p:to>
                        <p:strVal val="visible"/>
                      </p:to>
                    </p:set>
                    <p:anim calcmode="lin" valueType="num">
                      <p:cBhvr>
                        <p:cTn dur="500" fill="hold"/>
                        <p:tgtEl>
                          <p:spTgt spid="1457170"/>
                        </p:tgtEl>
                        <p:attrNameLst>
                          <p:attrName>ppt_x</p:attrName>
                        </p:attrNameLst>
                      </p:cBhvr>
                      <p:tavLst>
                        <p:tav tm="0">
                          <p:val>
                            <p:strVal val="#ppt_x-#ppt_w/2"/>
                          </p:val>
                        </p:tav>
                        <p:tav tm="100000">
                          <p:val>
                            <p:strVal val="#ppt_x"/>
                          </p:val>
                        </p:tav>
                      </p:tavLst>
                    </p:anim>
                    <p:anim calcmode="lin" valueType="num">
                      <p:cBhvr>
                        <p:cTn dur="500" fill="hold"/>
                        <p:tgtEl>
                          <p:spTgt spid="1457170"/>
                        </p:tgtEl>
                        <p:attrNameLst>
                          <p:attrName>ppt_y</p:attrName>
                        </p:attrNameLst>
                      </p:cBhvr>
                      <p:tavLst>
                        <p:tav tm="0">
                          <p:val>
                            <p:strVal val="#ppt_y"/>
                          </p:val>
                        </p:tav>
                        <p:tav tm="100000">
                          <p:val>
                            <p:strVal val="#ppt_y"/>
                          </p:val>
                        </p:tav>
                      </p:tavLst>
                    </p:anim>
                    <p:anim calcmode="lin" valueType="num">
                      <p:cBhvr>
                        <p:cTn dur="500" fill="hold"/>
                        <p:tgtEl>
                          <p:spTgt spid="1457170"/>
                        </p:tgtEl>
                        <p:attrNameLst>
                          <p:attrName>ppt_w</p:attrName>
                        </p:attrNameLst>
                      </p:cBhvr>
                      <p:tavLst>
                        <p:tav tm="0">
                          <p:val>
                            <p:fltVal val="0"/>
                          </p:val>
                        </p:tav>
                        <p:tav tm="100000">
                          <p:val>
                            <p:strVal val="#ppt_w"/>
                          </p:val>
                        </p:tav>
                      </p:tavLst>
                    </p:anim>
                    <p:anim calcmode="lin" valueType="num">
                      <p:cBhvr>
                        <p:cTn dur="500" fill="hold"/>
                        <p:tgtEl>
                          <p:spTgt spid="1457170"/>
                        </p:tgtEl>
                        <p:attrNameLst>
                          <p:attrName>ppt_h</p:attrName>
                        </p:attrNameLst>
                      </p:cBhvr>
                      <p:tavLst>
                        <p:tav tm="0">
                          <p:val>
                            <p:strVal val="#ppt_h"/>
                          </p:val>
                        </p:tav>
                        <p:tav tm="100000">
                          <p:val>
                            <p:strVal val="#ppt_h"/>
                          </p:val>
                        </p:tav>
                      </p:tavLst>
                    </p:anim>
                  </p:childTnLst>
                </p:cTn>
              </p:par>
            </p:tnLst>
          </p:tmpl>
        </p:tmplLst>
      </p:bldP>
    </p:bldLst>
  </p:timing>
  <p:hf hdr="0" dt="0"/>
  <p:txStyles>
    <p:titleStyle>
      <a:lvl1pPr algn="r" rtl="0" eaLnBrk="0" fontAlgn="base" hangingPunct="0">
        <a:spcBef>
          <a:spcPct val="0"/>
        </a:spcBef>
        <a:spcAft>
          <a:spcPct val="0"/>
        </a:spcAft>
        <a:defRPr sz="3600" b="1">
          <a:solidFill>
            <a:schemeClr val="accent2"/>
          </a:solidFill>
          <a:latin typeface="+mj-lt"/>
          <a:ea typeface="+mj-ea"/>
          <a:cs typeface="+mj-cs"/>
        </a:defRPr>
      </a:lvl1pPr>
      <a:lvl2pPr algn="r" rtl="0" eaLnBrk="0" fontAlgn="base" hangingPunct="0">
        <a:spcBef>
          <a:spcPct val="0"/>
        </a:spcBef>
        <a:spcAft>
          <a:spcPct val="0"/>
        </a:spcAft>
        <a:defRPr sz="3600" b="1">
          <a:solidFill>
            <a:schemeClr val="accent2"/>
          </a:solidFill>
          <a:latin typeface="Tahoma" charset="0"/>
        </a:defRPr>
      </a:lvl2pPr>
      <a:lvl3pPr algn="r" rtl="0" eaLnBrk="0" fontAlgn="base" hangingPunct="0">
        <a:spcBef>
          <a:spcPct val="0"/>
        </a:spcBef>
        <a:spcAft>
          <a:spcPct val="0"/>
        </a:spcAft>
        <a:defRPr sz="3600" b="1">
          <a:solidFill>
            <a:schemeClr val="accent2"/>
          </a:solidFill>
          <a:latin typeface="Tahoma" charset="0"/>
        </a:defRPr>
      </a:lvl3pPr>
      <a:lvl4pPr algn="r" rtl="0" eaLnBrk="0" fontAlgn="base" hangingPunct="0">
        <a:spcBef>
          <a:spcPct val="0"/>
        </a:spcBef>
        <a:spcAft>
          <a:spcPct val="0"/>
        </a:spcAft>
        <a:defRPr sz="3600" b="1">
          <a:solidFill>
            <a:schemeClr val="accent2"/>
          </a:solidFill>
          <a:latin typeface="Tahoma" charset="0"/>
        </a:defRPr>
      </a:lvl4pPr>
      <a:lvl5pPr algn="r" rtl="0" eaLnBrk="0" fontAlgn="base" hangingPunct="0">
        <a:spcBef>
          <a:spcPct val="0"/>
        </a:spcBef>
        <a:spcAft>
          <a:spcPct val="0"/>
        </a:spcAft>
        <a:defRPr sz="3600" b="1">
          <a:solidFill>
            <a:schemeClr val="accent2"/>
          </a:solidFill>
          <a:latin typeface="Tahoma" charset="0"/>
        </a:defRPr>
      </a:lvl5pPr>
      <a:lvl6pPr marL="457200" algn="r" rtl="0" fontAlgn="base">
        <a:spcBef>
          <a:spcPct val="0"/>
        </a:spcBef>
        <a:spcAft>
          <a:spcPct val="0"/>
        </a:spcAft>
        <a:defRPr sz="3600" b="1">
          <a:solidFill>
            <a:schemeClr val="accent2"/>
          </a:solidFill>
          <a:latin typeface="Tahoma" charset="0"/>
        </a:defRPr>
      </a:lvl6pPr>
      <a:lvl7pPr marL="914400" algn="r" rtl="0" fontAlgn="base">
        <a:spcBef>
          <a:spcPct val="0"/>
        </a:spcBef>
        <a:spcAft>
          <a:spcPct val="0"/>
        </a:spcAft>
        <a:defRPr sz="3600" b="1">
          <a:solidFill>
            <a:schemeClr val="accent2"/>
          </a:solidFill>
          <a:latin typeface="Tahoma" charset="0"/>
        </a:defRPr>
      </a:lvl7pPr>
      <a:lvl8pPr marL="1371600" algn="r" rtl="0" fontAlgn="base">
        <a:spcBef>
          <a:spcPct val="0"/>
        </a:spcBef>
        <a:spcAft>
          <a:spcPct val="0"/>
        </a:spcAft>
        <a:defRPr sz="3600" b="1">
          <a:solidFill>
            <a:schemeClr val="accent2"/>
          </a:solidFill>
          <a:latin typeface="Tahoma" charset="0"/>
        </a:defRPr>
      </a:lvl8pPr>
      <a:lvl9pPr marL="1828800" algn="r" rtl="0" fontAlgn="base">
        <a:spcBef>
          <a:spcPct val="0"/>
        </a:spcBef>
        <a:spcAft>
          <a:spcPct val="0"/>
        </a:spcAft>
        <a:defRPr sz="3600" b="1">
          <a:solidFill>
            <a:schemeClr val="accent2"/>
          </a:solidFill>
          <a:latin typeface="Tahoma"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hyperlink" Target="http://cooltext.com/Download-Font-Sevenet+7" TargetMode="External"/><Relationship Id="rId2" Type="http://schemas.openxmlformats.org/officeDocument/2006/relationships/hyperlink" Target="http://kottke.org/plus/type/silkscreen/index.html" TargetMode="External"/><Relationship Id="rId1" Type="http://schemas.openxmlformats.org/officeDocument/2006/relationships/slideLayout" Target="../slideLayouts/slideLayout2.xml"/><Relationship Id="rId5" Type="http://schemas.openxmlformats.org/officeDocument/2006/relationships/hyperlink" Target="http://www.adobe.com/type/" TargetMode="External"/><Relationship Id="rId4" Type="http://schemas.openxmlformats.org/officeDocument/2006/relationships/hyperlink" Target="http://www.dsg4.com/04/extra/bitmap/index.html" TargetMode="External"/></Relationships>
</file>

<file path=ppt/slides/_rels/slide65.xml.rels><?xml version="1.0" encoding="UTF-8" standalone="yes"?>
<Relationships xmlns="http://schemas.openxmlformats.org/package/2006/relationships"><Relationship Id="rId8" Type="http://schemas.openxmlformats.org/officeDocument/2006/relationships/hyperlink" Target="http://www.lipsum.com/" TargetMode="External"/><Relationship Id="rId3" Type="http://schemas.openxmlformats.org/officeDocument/2006/relationships/hyperlink" Target="http://www.itcfonts.com/" TargetMode="External"/><Relationship Id="rId7" Type="http://schemas.openxmlformats.org/officeDocument/2006/relationships/hyperlink" Target="http://blog.typ.com/" TargetMode="External"/><Relationship Id="rId2" Type="http://schemas.openxmlformats.org/officeDocument/2006/relationships/hyperlink" Target="http://www.dafont.com/" TargetMode="External"/><Relationship Id="rId1" Type="http://schemas.openxmlformats.org/officeDocument/2006/relationships/slideLayout" Target="../slideLayouts/slideLayout13.xml"/><Relationship Id="rId6" Type="http://schemas.openxmlformats.org/officeDocument/2006/relationships/hyperlink" Target="http://www.typ.coma/" TargetMode="External"/><Relationship Id="rId5" Type="http://schemas.openxmlformats.org/officeDocument/2006/relationships/hyperlink" Target="http://www.will-harris.com/use-type.htm" TargetMode="External"/><Relationship Id="rId4" Type="http://schemas.openxmlformats.org/officeDocument/2006/relationships/hyperlink" Target="http://www.chank.com/"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www.itcfonts.com/" TargetMode="External"/><Relationship Id="rId2" Type="http://schemas.openxmlformats.org/officeDocument/2006/relationships/hyperlink" Target="http://www.dafont.com/" TargetMode="External"/><Relationship Id="rId1" Type="http://schemas.openxmlformats.org/officeDocument/2006/relationships/slideLayout" Target="../slideLayouts/slideLayout13.xml"/><Relationship Id="rId6" Type="http://schemas.openxmlformats.org/officeDocument/2006/relationships/hyperlink" Target="http://www.lipsum.com/" TargetMode="External"/><Relationship Id="rId5" Type="http://schemas.openxmlformats.org/officeDocument/2006/relationships/hyperlink" Target="http://www.will-harris.com/use-type.htm" TargetMode="External"/><Relationship Id="rId4" Type="http://schemas.openxmlformats.org/officeDocument/2006/relationships/hyperlink" Target="http://www.chank.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19"/>
          <p:cNvSpPr>
            <a:spLocks noGrp="1" noChangeArrowheads="1"/>
          </p:cNvSpPr>
          <p:nvPr>
            <p:ph type="ftr"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979970" name="Rectangle 2"/>
          <p:cNvSpPr>
            <a:spLocks noGrp="1" noChangeArrowheads="1"/>
          </p:cNvSpPr>
          <p:nvPr>
            <p:ph type="ctrTitle"/>
          </p:nvPr>
        </p:nvSpPr>
        <p:spPr/>
        <p:txBody>
          <a:bodyPr/>
          <a:lstStyle/>
          <a:p>
            <a:pPr eaLnBrk="1" hangingPunct="1"/>
            <a:r>
              <a:rPr lang="en-US" smtClean="0"/>
              <a:t>Typography </a:t>
            </a:r>
            <a:br>
              <a:rPr lang="en-US" smtClean="0"/>
            </a:br>
            <a:r>
              <a:rPr lang="en-US" smtClean="0"/>
              <a:t>on the Web</a:t>
            </a:r>
          </a:p>
        </p:txBody>
      </p:sp>
      <p:sp>
        <p:nvSpPr>
          <p:cNvPr id="4100"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7997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TAD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997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9BE640C-0C57-4D3C-8EC7-18E05349D3F3}" type="slidenum">
              <a:rPr lang="en-US" b="0"/>
              <a:pPr/>
              <a:t>10</a:t>
            </a:fld>
            <a:endParaRPr lang="en-US" b="0"/>
          </a:p>
        </p:txBody>
      </p:sp>
      <p:sp>
        <p:nvSpPr>
          <p:cNvPr id="1331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3316" name="Rectangle 2"/>
          <p:cNvSpPr>
            <a:spLocks noGrp="1" noChangeArrowheads="1"/>
          </p:cNvSpPr>
          <p:nvPr>
            <p:ph type="title"/>
          </p:nvPr>
        </p:nvSpPr>
        <p:spPr/>
        <p:txBody>
          <a:bodyPr/>
          <a:lstStyle/>
          <a:p>
            <a:pPr eaLnBrk="1" hangingPunct="1"/>
            <a:r>
              <a:rPr lang="en-US" smtClean="0"/>
              <a:t>Typography Terminology</a:t>
            </a:r>
          </a:p>
        </p:txBody>
      </p:sp>
      <p:sp>
        <p:nvSpPr>
          <p:cNvPr id="13317" name="Rectangle 3"/>
          <p:cNvSpPr>
            <a:spLocks noGrp="1" noChangeArrowheads="1"/>
          </p:cNvSpPr>
          <p:nvPr>
            <p:ph type="body" idx="1"/>
          </p:nvPr>
        </p:nvSpPr>
        <p:spPr>
          <a:xfrm>
            <a:off x="685800" y="1752600"/>
            <a:ext cx="7772400" cy="4495800"/>
          </a:xfrm>
        </p:spPr>
        <p:txBody>
          <a:bodyPr/>
          <a:lstStyle/>
          <a:p>
            <a:pPr eaLnBrk="1" hangingPunct="1">
              <a:lnSpc>
                <a:spcPct val="90000"/>
              </a:lnSpc>
            </a:pPr>
            <a:r>
              <a:rPr lang="en-US" i="1" smtClean="0">
                <a:solidFill>
                  <a:schemeClr val="accent1"/>
                </a:solidFill>
              </a:rPr>
              <a:t>Proportionally spaced typeface:</a:t>
            </a:r>
            <a:r>
              <a:rPr lang="en-US" smtClean="0"/>
              <a:t> Each character takes up only as much space as it needs. </a:t>
            </a:r>
          </a:p>
          <a:p>
            <a:pPr lvl="1" eaLnBrk="1" hangingPunct="1">
              <a:lnSpc>
                <a:spcPct val="90000"/>
              </a:lnSpc>
            </a:pPr>
            <a:r>
              <a:rPr lang="en-US" smtClean="0"/>
              <a:t>E.g., Tahoma (the typeface I’m now using): “I” is skinny, “M” is fat.</a:t>
            </a:r>
          </a:p>
          <a:p>
            <a:pPr eaLnBrk="1" hangingPunct="1">
              <a:lnSpc>
                <a:spcPct val="90000"/>
              </a:lnSpc>
            </a:pPr>
            <a:r>
              <a:rPr lang="en-US" i="1" smtClean="0">
                <a:solidFill>
                  <a:schemeClr val="accent1"/>
                </a:solidFill>
              </a:rPr>
              <a:t>Monospaced typeface:</a:t>
            </a:r>
            <a:r>
              <a:rPr lang="en-US" smtClean="0"/>
              <a:t> The same amount of space is assigned to each character.</a:t>
            </a:r>
          </a:p>
          <a:p>
            <a:pPr lvl="1" eaLnBrk="1" hangingPunct="1">
              <a:lnSpc>
                <a:spcPct val="90000"/>
              </a:lnSpc>
            </a:pPr>
            <a:r>
              <a:rPr lang="en-US" b="1" smtClean="0">
                <a:latin typeface="Courier New" pitchFamily="49" charset="0"/>
              </a:rPr>
              <a:t>E.g., Courier’s “I” equals “M”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F8623E25-5576-4B6B-BC77-DD0BA229BD64}" type="slidenum">
              <a:rPr lang="en-US" b="0"/>
              <a:pPr/>
              <a:t>11</a:t>
            </a:fld>
            <a:endParaRPr lang="en-US" b="0"/>
          </a:p>
        </p:txBody>
      </p:sp>
      <p:sp>
        <p:nvSpPr>
          <p:cNvPr id="1433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4340" name="Rectangle 2"/>
          <p:cNvSpPr>
            <a:spLocks noGrp="1" noChangeArrowheads="1"/>
          </p:cNvSpPr>
          <p:nvPr>
            <p:ph type="title"/>
          </p:nvPr>
        </p:nvSpPr>
        <p:spPr/>
        <p:txBody>
          <a:bodyPr/>
          <a:lstStyle/>
          <a:p>
            <a:pPr eaLnBrk="1" hangingPunct="1"/>
            <a:r>
              <a:rPr lang="en-US" smtClean="0"/>
              <a:t>Typography Terminology</a:t>
            </a:r>
          </a:p>
        </p:txBody>
      </p:sp>
      <p:sp>
        <p:nvSpPr>
          <p:cNvPr id="14341" name="Rectangle 3"/>
          <p:cNvSpPr>
            <a:spLocks noGrp="1" noChangeArrowheads="1"/>
          </p:cNvSpPr>
          <p:nvPr>
            <p:ph type="body" idx="1"/>
          </p:nvPr>
        </p:nvSpPr>
        <p:spPr>
          <a:xfrm>
            <a:off x="685800" y="1752600"/>
            <a:ext cx="7772400" cy="4495800"/>
          </a:xfrm>
        </p:spPr>
        <p:txBody>
          <a:bodyPr/>
          <a:lstStyle/>
          <a:p>
            <a:pPr eaLnBrk="1" hangingPunct="1"/>
            <a:r>
              <a:rPr lang="en-US" i="1" smtClean="0">
                <a:solidFill>
                  <a:schemeClr val="accent1"/>
                </a:solidFill>
              </a:rPr>
              <a:t>Font family:</a:t>
            </a:r>
            <a:r>
              <a:rPr lang="en-US" smtClean="0"/>
              <a:t> variations on a particular typeface, like bold, light, italic, condensed, etc. </a:t>
            </a:r>
          </a:p>
          <a:p>
            <a:pPr lvl="1" eaLnBrk="1" hangingPunct="1"/>
            <a:r>
              <a:rPr lang="en-US" sz="3200" smtClean="0"/>
              <a:t>“font-family” in CSS means something different; i.e., a list of alternate fonts.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7EA8015-8075-42C3-9DA2-3A3B7B89585A}" type="slidenum">
              <a:rPr lang="en-US" b="0"/>
              <a:pPr/>
              <a:t>12</a:t>
            </a:fld>
            <a:endParaRPr lang="en-US" b="0"/>
          </a:p>
        </p:txBody>
      </p:sp>
      <p:sp>
        <p:nvSpPr>
          <p:cNvPr id="1536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5364" name="Rectangle 2"/>
          <p:cNvSpPr>
            <a:spLocks noGrp="1" noChangeArrowheads="1"/>
          </p:cNvSpPr>
          <p:nvPr>
            <p:ph type="title"/>
          </p:nvPr>
        </p:nvSpPr>
        <p:spPr/>
        <p:txBody>
          <a:bodyPr/>
          <a:lstStyle/>
          <a:p>
            <a:pPr eaLnBrk="1" hangingPunct="1"/>
            <a:r>
              <a:rPr lang="en-US" smtClean="0"/>
              <a:t>Typography Terminology</a:t>
            </a:r>
          </a:p>
        </p:txBody>
      </p:sp>
      <p:sp>
        <p:nvSpPr>
          <p:cNvPr id="15365" name="Rectangle 3"/>
          <p:cNvSpPr>
            <a:spLocks noGrp="1" noChangeArrowheads="1"/>
          </p:cNvSpPr>
          <p:nvPr>
            <p:ph type="body" idx="1"/>
          </p:nvPr>
        </p:nvSpPr>
        <p:spPr>
          <a:xfrm>
            <a:off x="685800" y="1752600"/>
            <a:ext cx="7848600" cy="4572000"/>
          </a:xfrm>
        </p:spPr>
        <p:txBody>
          <a:bodyPr/>
          <a:lstStyle/>
          <a:p>
            <a:pPr eaLnBrk="1" hangingPunct="1">
              <a:lnSpc>
                <a:spcPct val="90000"/>
              </a:lnSpc>
            </a:pPr>
            <a:r>
              <a:rPr lang="en-US" smtClean="0"/>
              <a:t>Font categories</a:t>
            </a:r>
          </a:p>
          <a:p>
            <a:pPr lvl="1" eaLnBrk="1" hangingPunct="1">
              <a:lnSpc>
                <a:spcPct val="90000"/>
              </a:lnSpc>
            </a:pPr>
            <a:r>
              <a:rPr lang="en-US" i="1" smtClean="0">
                <a:solidFill>
                  <a:schemeClr val="accent1"/>
                </a:solidFill>
              </a:rPr>
              <a:t>Serif:</a:t>
            </a:r>
            <a:r>
              <a:rPr lang="en-US" smtClean="0"/>
              <a:t> has a slab at the beginning and ending of main strokes, like </a:t>
            </a:r>
            <a:r>
              <a:rPr lang="en-US" sz="3200" b="1" smtClean="0">
                <a:latin typeface="Times New Roman" pitchFamily="18" charset="0"/>
              </a:rPr>
              <a:t>Times New Roman </a:t>
            </a:r>
            <a:r>
              <a:rPr lang="en-US" smtClean="0"/>
              <a:t>or </a:t>
            </a:r>
            <a:r>
              <a:rPr lang="en-US" sz="3200" b="1" smtClean="0">
                <a:latin typeface="Georgia" pitchFamily="18" charset="0"/>
              </a:rPr>
              <a:t>Georgia</a:t>
            </a:r>
            <a:r>
              <a:rPr lang="en-US" sz="3200" smtClean="0">
                <a:latin typeface="Times New Roman" pitchFamily="18" charset="0"/>
              </a:rPr>
              <a:t>.</a:t>
            </a:r>
          </a:p>
          <a:p>
            <a:pPr lvl="2" eaLnBrk="1" hangingPunct="1">
              <a:lnSpc>
                <a:spcPct val="90000"/>
              </a:lnSpc>
            </a:pPr>
            <a:r>
              <a:rPr lang="en-US" smtClean="0"/>
              <a:t>Supposedly more legible in print.</a:t>
            </a:r>
          </a:p>
          <a:p>
            <a:pPr lvl="1" eaLnBrk="1" hangingPunct="1">
              <a:lnSpc>
                <a:spcPct val="90000"/>
              </a:lnSpc>
            </a:pPr>
            <a:r>
              <a:rPr lang="en-US" i="1" smtClean="0">
                <a:solidFill>
                  <a:schemeClr val="accent1"/>
                </a:solidFill>
              </a:rPr>
              <a:t>San-serif:</a:t>
            </a:r>
            <a:r>
              <a:rPr lang="en-US" smtClean="0"/>
              <a:t> no slab, like </a:t>
            </a:r>
            <a:r>
              <a:rPr lang="en-US" b="1" smtClean="0"/>
              <a:t>Tahoma </a:t>
            </a:r>
            <a:r>
              <a:rPr lang="en-US" sz="2400" smtClean="0"/>
              <a:t>or</a:t>
            </a:r>
            <a:r>
              <a:rPr lang="en-US" b="1" smtClean="0"/>
              <a:t> </a:t>
            </a:r>
            <a:r>
              <a:rPr lang="en-US" b="1" smtClean="0">
                <a:latin typeface="Verdana" pitchFamily="34" charset="0"/>
              </a:rPr>
              <a:t>Verdana</a:t>
            </a:r>
            <a:r>
              <a:rPr lang="en-US" b="1" smtClean="0"/>
              <a:t>. </a:t>
            </a:r>
          </a:p>
          <a:p>
            <a:pPr lvl="2" eaLnBrk="1" hangingPunct="1">
              <a:lnSpc>
                <a:spcPct val="90000"/>
              </a:lnSpc>
            </a:pPr>
            <a:r>
              <a:rPr lang="en-US" smtClean="0"/>
              <a:t>Supposedly more legible on the screen, especially at small sizes.</a:t>
            </a:r>
          </a:p>
          <a:p>
            <a:pPr lvl="2" eaLnBrk="1" hangingPunct="1">
              <a:lnSpc>
                <a:spcPct val="90000"/>
              </a:lnSpc>
            </a:pPr>
            <a:r>
              <a:rPr lang="en-US" smtClean="0"/>
              <a:t>Not necessarily true?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71B8125-5AFF-4078-9D50-3A3126AAC099}" type="slidenum">
              <a:rPr lang="en-US" b="0"/>
              <a:pPr/>
              <a:t>13</a:t>
            </a:fld>
            <a:endParaRPr lang="en-US" b="0"/>
          </a:p>
        </p:txBody>
      </p:sp>
      <p:sp>
        <p:nvSpPr>
          <p:cNvPr id="1638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6388" name="Rectangle 2"/>
          <p:cNvSpPr>
            <a:spLocks noGrp="1" noChangeArrowheads="1"/>
          </p:cNvSpPr>
          <p:nvPr>
            <p:ph type="title"/>
          </p:nvPr>
        </p:nvSpPr>
        <p:spPr/>
        <p:txBody>
          <a:bodyPr/>
          <a:lstStyle/>
          <a:p>
            <a:pPr eaLnBrk="1" hangingPunct="1"/>
            <a:r>
              <a:rPr lang="en-US" smtClean="0"/>
              <a:t>Typography Terminology</a:t>
            </a:r>
          </a:p>
        </p:txBody>
      </p:sp>
      <p:sp>
        <p:nvSpPr>
          <p:cNvPr id="16389" name="Rectangle 3"/>
          <p:cNvSpPr>
            <a:spLocks noGrp="1" noChangeArrowheads="1"/>
          </p:cNvSpPr>
          <p:nvPr>
            <p:ph type="body" idx="1"/>
          </p:nvPr>
        </p:nvSpPr>
        <p:spPr>
          <a:xfrm>
            <a:off x="685800" y="1752600"/>
            <a:ext cx="7848600" cy="4572000"/>
          </a:xfrm>
        </p:spPr>
        <p:txBody>
          <a:bodyPr/>
          <a:lstStyle/>
          <a:p>
            <a:pPr lvl="1" eaLnBrk="1" hangingPunct="1"/>
            <a:r>
              <a:rPr lang="en-US" i="1" smtClean="0">
                <a:solidFill>
                  <a:schemeClr val="accent1"/>
                </a:solidFill>
              </a:rPr>
              <a:t>Decorative typefaces,</a:t>
            </a:r>
            <a:r>
              <a:rPr lang="en-US" smtClean="0"/>
              <a:t> with curlycues or all kinds of other stuff…</a:t>
            </a:r>
          </a:p>
          <a:p>
            <a:pPr lvl="1"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9507D9B-2597-41AC-9134-0D71CBAC2A56}" type="slidenum">
              <a:rPr lang="en-US" b="0"/>
              <a:pPr/>
              <a:t>14</a:t>
            </a:fld>
            <a:endParaRPr lang="en-US" b="0"/>
          </a:p>
        </p:txBody>
      </p:sp>
      <p:sp>
        <p:nvSpPr>
          <p:cNvPr id="1741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7412" name="Rectangle 6"/>
          <p:cNvSpPr>
            <a:spLocks noChangeArrowheads="1"/>
          </p:cNvSpPr>
          <p:nvPr/>
        </p:nvSpPr>
        <p:spPr bwMode="auto">
          <a:xfrm>
            <a:off x="2590800" y="1752600"/>
            <a:ext cx="3657600" cy="472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2"/>
          <p:cNvSpPr>
            <a:spLocks noGrp="1" noChangeArrowheads="1"/>
          </p:cNvSpPr>
          <p:nvPr>
            <p:ph type="title"/>
          </p:nvPr>
        </p:nvSpPr>
        <p:spPr/>
        <p:txBody>
          <a:bodyPr/>
          <a:lstStyle/>
          <a:p>
            <a:pPr eaLnBrk="1" hangingPunct="1"/>
            <a:r>
              <a:rPr lang="en-US" smtClean="0"/>
              <a:t>Typography Terminology</a:t>
            </a:r>
          </a:p>
        </p:txBody>
      </p:sp>
      <p:pic>
        <p:nvPicPr>
          <p:cNvPr id="1741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857375"/>
            <a:ext cx="3400425" cy="454342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B1F66F9-06FB-4BC8-B659-ED27CA381E1F}" type="slidenum">
              <a:rPr lang="en-US" b="0"/>
              <a:pPr/>
              <a:t>15</a:t>
            </a:fld>
            <a:endParaRPr lang="en-US" b="0"/>
          </a:p>
        </p:txBody>
      </p:sp>
      <p:sp>
        <p:nvSpPr>
          <p:cNvPr id="1843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399814" name="Rectangle 6"/>
          <p:cNvSpPr>
            <a:spLocks noChangeArrowheads="1"/>
          </p:cNvSpPr>
          <p:nvPr/>
        </p:nvSpPr>
        <p:spPr bwMode="auto">
          <a:xfrm>
            <a:off x="990600" y="2590800"/>
            <a:ext cx="7467600" cy="304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7" name="Rectangle 2"/>
          <p:cNvSpPr>
            <a:spLocks noGrp="1" noChangeArrowheads="1"/>
          </p:cNvSpPr>
          <p:nvPr>
            <p:ph type="title"/>
          </p:nvPr>
        </p:nvSpPr>
        <p:spPr/>
        <p:txBody>
          <a:bodyPr/>
          <a:lstStyle/>
          <a:p>
            <a:pPr eaLnBrk="1" hangingPunct="1"/>
            <a:r>
              <a:rPr lang="en-US" smtClean="0"/>
              <a:t>Typography Terminology</a:t>
            </a:r>
          </a:p>
        </p:txBody>
      </p:sp>
      <p:sp>
        <p:nvSpPr>
          <p:cNvPr id="18438" name="Rectangle 3"/>
          <p:cNvSpPr>
            <a:spLocks noGrp="1" noChangeArrowheads="1"/>
          </p:cNvSpPr>
          <p:nvPr>
            <p:ph type="body" idx="1"/>
          </p:nvPr>
        </p:nvSpPr>
        <p:spPr>
          <a:xfrm>
            <a:off x="685800" y="1752600"/>
            <a:ext cx="7772400" cy="5105400"/>
          </a:xfrm>
        </p:spPr>
        <p:txBody>
          <a:bodyPr/>
          <a:lstStyle/>
          <a:p>
            <a:pPr lvl="1" eaLnBrk="1" hangingPunct="1">
              <a:lnSpc>
                <a:spcPct val="90000"/>
              </a:lnSpc>
            </a:pPr>
            <a:r>
              <a:rPr lang="en-US" i="1" smtClean="0">
                <a:solidFill>
                  <a:schemeClr val="accent1"/>
                </a:solidFill>
              </a:rPr>
              <a:t>Dingbat typefaces</a:t>
            </a:r>
            <a:r>
              <a:rPr lang="en-US" smtClean="0"/>
              <a:t>…</a:t>
            </a:r>
          </a:p>
        </p:txBody>
      </p:sp>
      <p:pic>
        <p:nvPicPr>
          <p:cNvPr id="1399813" name="Picture 5" descr="FIG 07-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667000"/>
            <a:ext cx="7262813" cy="285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98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98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98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B58DB7DC-DD37-4533-A7D7-884FC4E537C1}" type="slidenum">
              <a:rPr lang="en-US" b="0"/>
              <a:pPr/>
              <a:t>16</a:t>
            </a:fld>
            <a:endParaRPr lang="en-US" b="0"/>
          </a:p>
        </p:txBody>
      </p:sp>
      <p:sp>
        <p:nvSpPr>
          <p:cNvPr id="1945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9460" name="Rectangle 2"/>
          <p:cNvSpPr>
            <a:spLocks noGrp="1" noChangeArrowheads="1"/>
          </p:cNvSpPr>
          <p:nvPr>
            <p:ph type="title"/>
          </p:nvPr>
        </p:nvSpPr>
        <p:spPr/>
        <p:txBody>
          <a:bodyPr/>
          <a:lstStyle/>
          <a:p>
            <a:pPr eaLnBrk="1" hangingPunct="1"/>
            <a:r>
              <a:rPr lang="en-US" smtClean="0"/>
              <a:t>Typography Terminology</a:t>
            </a:r>
          </a:p>
        </p:txBody>
      </p:sp>
      <p:sp>
        <p:nvSpPr>
          <p:cNvPr id="19461" name="Rectangle 3"/>
          <p:cNvSpPr>
            <a:spLocks noGrp="1" noChangeArrowheads="1"/>
          </p:cNvSpPr>
          <p:nvPr>
            <p:ph type="body" idx="1"/>
          </p:nvPr>
        </p:nvSpPr>
        <p:spPr>
          <a:xfrm>
            <a:off x="685800" y="1752600"/>
            <a:ext cx="7848600" cy="4572000"/>
          </a:xfrm>
        </p:spPr>
        <p:txBody>
          <a:bodyPr/>
          <a:lstStyle/>
          <a:p>
            <a:pPr eaLnBrk="1" hangingPunct="1">
              <a:lnSpc>
                <a:spcPct val="90000"/>
              </a:lnSpc>
            </a:pPr>
            <a:r>
              <a:rPr lang="en-US" i="1" smtClean="0">
                <a:solidFill>
                  <a:schemeClr val="accent1"/>
                </a:solidFill>
              </a:rPr>
              <a:t>Leading</a:t>
            </a:r>
            <a:r>
              <a:rPr lang="en-US" smtClean="0"/>
              <a:t> (pronounced “ledding”): the space between lines of text.</a:t>
            </a:r>
          </a:p>
          <a:p>
            <a:pPr lvl="1" eaLnBrk="1" hangingPunct="1">
              <a:lnSpc>
                <a:spcPct val="90000"/>
              </a:lnSpc>
            </a:pPr>
            <a:r>
              <a:rPr lang="en-US" smtClean="0"/>
              <a:t>Default leading is one line.</a:t>
            </a:r>
          </a:p>
          <a:p>
            <a:pPr lvl="1" eaLnBrk="1" hangingPunct="1">
              <a:lnSpc>
                <a:spcPct val="90000"/>
              </a:lnSpc>
            </a:pPr>
            <a:r>
              <a:rPr lang="en-US" smtClean="0"/>
              <a:t>Print experts often recommend an extra 10-20% leading.</a:t>
            </a:r>
          </a:p>
          <a:p>
            <a:pPr lvl="1" eaLnBrk="1" hangingPunct="1">
              <a:lnSpc>
                <a:spcPct val="90000"/>
              </a:lnSpc>
            </a:pPr>
            <a:r>
              <a:rPr lang="en-US" smtClean="0"/>
              <a:t>Looser leading is often preferred for readability, especially for longer lines of text. </a:t>
            </a:r>
          </a:p>
          <a:p>
            <a:pPr lvl="1" eaLnBrk="1" hangingPunct="1">
              <a:lnSpc>
                <a:spcPct val="90000"/>
              </a:lnSpc>
            </a:pPr>
            <a:r>
              <a:rPr lang="en-US" smtClean="0"/>
              <a:t>Looser leading gives a lighter (less black) look to the page.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B64456CC-BE85-49DC-B2F4-CAD886B6D6F8}" type="slidenum">
              <a:rPr lang="en-US" b="0"/>
              <a:pPr/>
              <a:t>17</a:t>
            </a:fld>
            <a:endParaRPr lang="en-US" b="0"/>
          </a:p>
        </p:txBody>
      </p:sp>
      <p:sp>
        <p:nvSpPr>
          <p:cNvPr id="2048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0484" name="Rectangle 2"/>
          <p:cNvSpPr>
            <a:spLocks noGrp="1" noChangeArrowheads="1"/>
          </p:cNvSpPr>
          <p:nvPr>
            <p:ph type="title"/>
          </p:nvPr>
        </p:nvSpPr>
        <p:spPr/>
        <p:txBody>
          <a:bodyPr/>
          <a:lstStyle/>
          <a:p>
            <a:pPr eaLnBrk="1" hangingPunct="1"/>
            <a:r>
              <a:rPr lang="en-US" smtClean="0"/>
              <a:t>Typography Terminology</a:t>
            </a:r>
          </a:p>
        </p:txBody>
      </p:sp>
      <p:sp>
        <p:nvSpPr>
          <p:cNvPr id="20485" name="Rectangle 3"/>
          <p:cNvSpPr>
            <a:spLocks noGrp="1" noChangeArrowheads="1"/>
          </p:cNvSpPr>
          <p:nvPr>
            <p:ph type="body" idx="1"/>
          </p:nvPr>
        </p:nvSpPr>
        <p:spPr/>
        <p:txBody>
          <a:bodyPr/>
          <a:lstStyle/>
          <a:p>
            <a:pPr eaLnBrk="1" hangingPunct="1"/>
            <a:r>
              <a:rPr lang="en-US" smtClean="0"/>
              <a:t>To control leading: </a:t>
            </a:r>
          </a:p>
          <a:p>
            <a:pPr lvl="1" eaLnBrk="1" hangingPunct="1"/>
            <a:r>
              <a:rPr lang="en-US" smtClean="0"/>
              <a:t>Use CSS.</a:t>
            </a:r>
          </a:p>
          <a:p>
            <a:pPr lvl="1" eaLnBrk="1" hangingPunct="1">
              <a:buFontTx/>
              <a:buNone/>
            </a:pPr>
            <a:r>
              <a:rPr lang="en-US" smtClean="0"/>
              <a:t>	</a:t>
            </a:r>
            <a:r>
              <a:rPr lang="en-US" smtClean="0">
                <a:solidFill>
                  <a:srgbClr val="00CC00"/>
                </a:solidFill>
              </a:rPr>
              <a:t>tallLine  {line-height: 1.1}</a:t>
            </a:r>
          </a:p>
          <a:p>
            <a:pPr lvl="1" eaLnBrk="1" hangingPunct="1">
              <a:buFontTx/>
              <a:buNone/>
            </a:pPr>
            <a:r>
              <a:rPr lang="en-US" smtClean="0">
                <a:solidFill>
                  <a:srgbClr val="00CC00"/>
                </a:solidFill>
              </a:rPr>
              <a:t>	tallLine  {line-height: 110%}</a:t>
            </a:r>
          </a:p>
          <a:p>
            <a:pPr lvl="1" eaLnBrk="1" hangingPunct="1">
              <a:buFontTx/>
              <a:buNone/>
            </a:pPr>
            <a:r>
              <a:rPr lang="en-US" smtClean="0">
                <a:solidFill>
                  <a:srgbClr val="00CC00"/>
                </a:solidFill>
              </a:rPr>
              <a:t>	tallLine  {line-height: 1.1em}</a:t>
            </a:r>
          </a:p>
          <a:p>
            <a:pPr lvl="1" eaLnBrk="1" hangingPunct="1"/>
            <a:r>
              <a:rPr lang="en-US" smtClean="0">
                <a:solidFill>
                  <a:srgbClr val="00CC00"/>
                </a:solidFill>
              </a:rPr>
              <a:t>&lt;p&gt;</a:t>
            </a:r>
            <a:r>
              <a:rPr lang="en-US" smtClean="0"/>
              <a:t> and </a:t>
            </a:r>
            <a:r>
              <a:rPr lang="en-US" smtClean="0">
                <a:solidFill>
                  <a:srgbClr val="00CC00"/>
                </a:solidFill>
              </a:rPr>
              <a:t>&lt;br&gt;</a:t>
            </a:r>
            <a:r>
              <a:rPr lang="en-US" smtClean="0"/>
              <a:t> tags provide spacing between lines as well.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21FCE06-DCB4-4BC7-AB54-727F3CFDC5DE}" type="slidenum">
              <a:rPr lang="en-US" b="0"/>
              <a:pPr/>
              <a:t>18</a:t>
            </a:fld>
            <a:endParaRPr lang="en-US" b="0"/>
          </a:p>
        </p:txBody>
      </p:sp>
      <p:sp>
        <p:nvSpPr>
          <p:cNvPr id="2150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1508" name="Rectangle 2"/>
          <p:cNvSpPr>
            <a:spLocks noGrp="1" noChangeArrowheads="1"/>
          </p:cNvSpPr>
          <p:nvPr>
            <p:ph type="title"/>
          </p:nvPr>
        </p:nvSpPr>
        <p:spPr/>
        <p:txBody>
          <a:bodyPr/>
          <a:lstStyle/>
          <a:p>
            <a:pPr eaLnBrk="1" hangingPunct="1"/>
            <a:r>
              <a:rPr lang="en-US" smtClean="0"/>
              <a:t>Typography Terminology</a:t>
            </a:r>
          </a:p>
        </p:txBody>
      </p:sp>
      <p:sp>
        <p:nvSpPr>
          <p:cNvPr id="21509" name="Rectangle 3"/>
          <p:cNvSpPr>
            <a:spLocks noGrp="1" noChangeArrowheads="1"/>
          </p:cNvSpPr>
          <p:nvPr>
            <p:ph type="body" idx="1"/>
          </p:nvPr>
        </p:nvSpPr>
        <p:spPr/>
        <p:txBody>
          <a:bodyPr/>
          <a:lstStyle/>
          <a:p>
            <a:pPr eaLnBrk="1" hangingPunct="1"/>
            <a:r>
              <a:rPr lang="en-US" i="1" smtClean="0">
                <a:solidFill>
                  <a:schemeClr val="accent1"/>
                </a:solidFill>
              </a:rPr>
              <a:t>Letter spacing/tracking:</a:t>
            </a:r>
            <a:r>
              <a:rPr lang="en-US" smtClean="0"/>
              <a:t> putting more or less space between letters within words. </a:t>
            </a:r>
          </a:p>
          <a:p>
            <a:pPr lvl="1" eaLnBrk="1" hangingPunct="1"/>
            <a:r>
              <a:rPr lang="en-US" smtClean="0"/>
              <a:t>Use CSS:</a:t>
            </a:r>
          </a:p>
          <a:p>
            <a:pPr lvl="1" eaLnBrk="1" hangingPunct="1">
              <a:buFontTx/>
              <a:buNone/>
            </a:pPr>
            <a:r>
              <a:rPr lang="en-US" smtClean="0">
                <a:solidFill>
                  <a:srgbClr val="00CC00"/>
                </a:solidFill>
              </a:rPr>
              <a:t>	widetext {letter-spacing: 1.5em}</a:t>
            </a:r>
          </a:p>
          <a:p>
            <a:pPr lvl="1" eaLnBrk="1" hangingPunct="1">
              <a:buFontTx/>
              <a:buNone/>
            </a:pPr>
            <a:r>
              <a:rPr lang="en-US" smtClean="0">
                <a:solidFill>
                  <a:srgbClr val="00CC00"/>
                </a:solidFill>
              </a:rPr>
              <a:t>	tighttext {letter-spacing: -0.1em}</a:t>
            </a:r>
          </a:p>
        </p:txBody>
      </p:sp>
      <p:sp>
        <p:nvSpPr>
          <p:cNvPr id="1445892" name="AutoShape 4"/>
          <p:cNvSpPr>
            <a:spLocks noChangeArrowheads="1"/>
          </p:cNvSpPr>
          <p:nvPr/>
        </p:nvSpPr>
        <p:spPr bwMode="auto">
          <a:xfrm>
            <a:off x="5638800" y="2819400"/>
            <a:ext cx="2286000" cy="914400"/>
          </a:xfrm>
          <a:prstGeom prst="wedgeRoundRectCallout">
            <a:avLst>
              <a:gd name="adj1" fmla="val -32847"/>
              <a:gd name="adj2" fmla="val 73611"/>
              <a:gd name="adj3" fmla="val 16667"/>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a:solidFill>
                  <a:schemeClr val="bg1"/>
                </a:solidFill>
                <a:latin typeface="Arial" charset="0"/>
              </a:rPr>
              <a:t>Essentially 150%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445892"/>
                                        </p:tgtEl>
                                        <p:attrNameLst>
                                          <p:attrName>style.visibility</p:attrName>
                                        </p:attrNameLst>
                                      </p:cBhvr>
                                      <p:to>
                                        <p:strVal val="visible"/>
                                      </p:to>
                                    </p:set>
                                    <p:animEffect transition="in" filter="blinds(vertical)">
                                      <p:cBhvr>
                                        <p:cTn id="7" dur="500"/>
                                        <p:tgtEl>
                                          <p:spTgt spid="1445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589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04070F3-2530-4425-B230-E282190506E0}" type="slidenum">
              <a:rPr lang="en-US" b="0"/>
              <a:pPr/>
              <a:t>19</a:t>
            </a:fld>
            <a:endParaRPr lang="en-US" b="0"/>
          </a:p>
        </p:txBody>
      </p:sp>
      <p:sp>
        <p:nvSpPr>
          <p:cNvPr id="2253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2532" name="Rectangle 2"/>
          <p:cNvSpPr>
            <a:spLocks noGrp="1" noChangeArrowheads="1"/>
          </p:cNvSpPr>
          <p:nvPr>
            <p:ph type="title"/>
          </p:nvPr>
        </p:nvSpPr>
        <p:spPr/>
        <p:txBody>
          <a:bodyPr/>
          <a:lstStyle/>
          <a:p>
            <a:pPr eaLnBrk="1" hangingPunct="1"/>
            <a:r>
              <a:rPr lang="en-US" smtClean="0"/>
              <a:t>Typography Design</a:t>
            </a:r>
          </a:p>
        </p:txBody>
      </p:sp>
      <p:sp>
        <p:nvSpPr>
          <p:cNvPr id="22533" name="Rectangle 3"/>
          <p:cNvSpPr>
            <a:spLocks noGrp="1" noChangeArrowheads="1"/>
          </p:cNvSpPr>
          <p:nvPr>
            <p:ph type="body" idx="1"/>
          </p:nvPr>
        </p:nvSpPr>
        <p:spPr/>
        <p:txBody>
          <a:bodyPr/>
          <a:lstStyle/>
          <a:p>
            <a:pPr eaLnBrk="1" hangingPunct="1">
              <a:lnSpc>
                <a:spcPct val="90000"/>
              </a:lnSpc>
            </a:pPr>
            <a:r>
              <a:rPr lang="en-US" smtClean="0"/>
              <a:t>Some typefaces tall and skinny, some short and fat– use these characteristics to choose faces for challenging spaces.</a:t>
            </a:r>
          </a:p>
          <a:p>
            <a:pPr eaLnBrk="1" hangingPunct="1">
              <a:lnSpc>
                <a:spcPct val="90000"/>
              </a:lnSpc>
            </a:pPr>
            <a:r>
              <a:rPr lang="en-US" smtClean="0"/>
              <a:t>Don’t mix and match font attributes like different typefaces, different sizes, and different colors willy-nilly.</a:t>
            </a:r>
          </a:p>
          <a:p>
            <a:pPr lvl="1" eaLnBrk="1" hangingPunct="1">
              <a:lnSpc>
                <a:spcPct val="90000"/>
              </a:lnSpc>
            </a:pPr>
            <a:r>
              <a:rPr lang="en-US" smtClean="0"/>
              <a:t>You will end up with a visually confusing page – the “ransom note” effect.</a:t>
            </a:r>
          </a:p>
          <a:p>
            <a:pPr lvl="1" eaLnBrk="1" hangingPunct="1">
              <a:lnSpc>
                <a:spcPct val="90000"/>
              </a:lnSpc>
            </a:pPr>
            <a:r>
              <a:rPr lang="en-US" smtClean="0"/>
              <a:t>Use all of these attributes sparingly, with meaning attached.</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5F2D3990-DCD4-4139-98BF-70261CB2D9AD}" type="slidenum">
              <a:rPr lang="en-US" b="0"/>
              <a:pPr/>
              <a:t>2</a:t>
            </a:fld>
            <a:endParaRPr lang="en-US" b="0"/>
          </a:p>
        </p:txBody>
      </p:sp>
      <p:sp>
        <p:nvSpPr>
          <p:cNvPr id="512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124" name="Rectangle 2"/>
          <p:cNvSpPr>
            <a:spLocks noGrp="1" noChangeArrowheads="1"/>
          </p:cNvSpPr>
          <p:nvPr>
            <p:ph type="title"/>
          </p:nvPr>
        </p:nvSpPr>
        <p:spPr/>
        <p:txBody>
          <a:bodyPr/>
          <a:lstStyle/>
          <a:p>
            <a:pPr eaLnBrk="1" hangingPunct="1"/>
            <a:r>
              <a:rPr lang="en-US" smtClean="0"/>
              <a:t>Why is Type Important?</a:t>
            </a:r>
          </a:p>
        </p:txBody>
      </p:sp>
      <p:sp>
        <p:nvSpPr>
          <p:cNvPr id="5125" name="Rectangle 3"/>
          <p:cNvSpPr>
            <a:spLocks noGrp="1" noChangeArrowheads="1"/>
          </p:cNvSpPr>
          <p:nvPr>
            <p:ph type="body" idx="1"/>
          </p:nvPr>
        </p:nvSpPr>
        <p:spPr/>
        <p:txBody>
          <a:bodyPr/>
          <a:lstStyle/>
          <a:p>
            <a:pPr eaLnBrk="1" hangingPunct="1"/>
            <a:r>
              <a:rPr lang="en-US" smtClean="0"/>
              <a:t>The following is excerpted from </a:t>
            </a:r>
            <a:r>
              <a:rPr lang="en-US" i="1" smtClean="0"/>
              <a:t>Choosing &amp; Using Type</a:t>
            </a:r>
            <a:r>
              <a:rPr lang="en-US" smtClean="0"/>
              <a:t>, by Daniel Will-Harris, (awesome site!) …</a:t>
            </a:r>
          </a:p>
          <a:p>
            <a:pPr eaLnBrk="1" hangingPunct="1"/>
            <a:endParaRPr lang="en-US" smtClean="0"/>
          </a:p>
          <a:p>
            <a:pPr lvl="1" eaLnBrk="1" hangingPunct="1"/>
            <a:r>
              <a:rPr lang="en-US" smtClean="0"/>
              <a:t>www.will-harris.com/use-type.htm</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507087C-B8D5-4D4C-8BEF-430261A9CBB1}" type="slidenum">
              <a:rPr lang="en-US" b="0"/>
              <a:pPr/>
              <a:t>20</a:t>
            </a:fld>
            <a:endParaRPr lang="en-US" b="0"/>
          </a:p>
        </p:txBody>
      </p:sp>
      <p:sp>
        <p:nvSpPr>
          <p:cNvPr id="2355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3556" name="Rectangle 3"/>
          <p:cNvSpPr>
            <a:spLocks noGrp="1" noChangeArrowheads="1"/>
          </p:cNvSpPr>
          <p:nvPr>
            <p:ph type="body" idx="1"/>
          </p:nvPr>
        </p:nvSpPr>
        <p:spPr>
          <a:xfrm>
            <a:off x="685800" y="1752600"/>
            <a:ext cx="7772400" cy="5105400"/>
          </a:xfrm>
        </p:spPr>
        <p:txBody>
          <a:bodyPr/>
          <a:lstStyle/>
          <a:p>
            <a:pPr eaLnBrk="1" hangingPunct="1"/>
            <a:r>
              <a:rPr lang="en-US" smtClean="0"/>
              <a:t>Use such </a:t>
            </a:r>
            <a:r>
              <a:rPr lang="en-US" i="1" smtClean="0">
                <a:solidFill>
                  <a:schemeClr val="accent1"/>
                </a:solidFill>
              </a:rPr>
              <a:t>contrast</a:t>
            </a:r>
            <a:r>
              <a:rPr lang="en-US" smtClean="0"/>
              <a:t> in typography to give emphasis (color, bold, italics, larger size, fancier type, alignment, etc.) to draw attention to the structure of your page and to what you consider to be most important. </a:t>
            </a:r>
          </a:p>
        </p:txBody>
      </p:sp>
      <p:sp>
        <p:nvSpPr>
          <p:cNvPr id="23557" name="Rectangle 5"/>
          <p:cNvSpPr>
            <a:spLocks noGrp="1" noChangeArrowheads="1"/>
          </p:cNvSpPr>
          <p:nvPr>
            <p:ph type="title"/>
          </p:nvPr>
        </p:nvSpPr>
        <p:spPr>
          <a:noFill/>
        </p:spPr>
        <p:txBody>
          <a:bodyPr/>
          <a:lstStyle/>
          <a:p>
            <a:pPr eaLnBrk="1" hangingPunct="1">
              <a:lnSpc>
                <a:spcPct val="90000"/>
              </a:lnSpc>
            </a:pPr>
            <a:r>
              <a:rPr lang="en-US" smtClean="0"/>
              <a:t>Typography Design:</a:t>
            </a:r>
            <a:br>
              <a:rPr lang="en-US" smtClean="0"/>
            </a:br>
            <a:r>
              <a:rPr lang="en-US" smtClean="0"/>
              <a:t>Contrast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12C5C20-5A70-4DAA-8859-9F9C941747A7}" type="slidenum">
              <a:rPr lang="en-US" b="0"/>
              <a:pPr/>
              <a:t>21</a:t>
            </a:fld>
            <a:endParaRPr lang="en-US" b="0"/>
          </a:p>
        </p:txBody>
      </p:sp>
      <p:sp>
        <p:nvSpPr>
          <p:cNvPr id="2457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4580" name="Rectangle 2"/>
          <p:cNvSpPr>
            <a:spLocks noGrp="1" noChangeArrowheads="1"/>
          </p:cNvSpPr>
          <p:nvPr>
            <p:ph type="title"/>
          </p:nvPr>
        </p:nvSpPr>
        <p:spPr/>
        <p:txBody>
          <a:bodyPr/>
          <a:lstStyle/>
          <a:p>
            <a:pPr eaLnBrk="1" hangingPunct="1">
              <a:lnSpc>
                <a:spcPct val="90000"/>
              </a:lnSpc>
            </a:pPr>
            <a:r>
              <a:rPr lang="en-US" smtClean="0"/>
              <a:t>Typography Design:</a:t>
            </a:r>
            <a:br>
              <a:rPr lang="en-US" smtClean="0"/>
            </a:br>
            <a:r>
              <a:rPr lang="en-US" smtClean="0"/>
              <a:t>Contrast</a:t>
            </a:r>
          </a:p>
        </p:txBody>
      </p:sp>
      <p:sp>
        <p:nvSpPr>
          <p:cNvPr id="24581" name="Rectangle 3"/>
          <p:cNvSpPr>
            <a:spLocks noGrp="1" noChangeArrowheads="1"/>
          </p:cNvSpPr>
          <p:nvPr>
            <p:ph type="body" idx="1"/>
          </p:nvPr>
        </p:nvSpPr>
        <p:spPr/>
        <p:txBody>
          <a:bodyPr/>
          <a:lstStyle/>
          <a:p>
            <a:pPr eaLnBrk="1" hangingPunct="1">
              <a:lnSpc>
                <a:spcPct val="90000"/>
              </a:lnSpc>
            </a:pPr>
            <a:r>
              <a:rPr lang="en-US" smtClean="0"/>
              <a:t>For example, larger font sizes and perhaps even a different typeface would be okay for headers, because they show that the element is indeed a header.</a:t>
            </a:r>
          </a:p>
          <a:p>
            <a:pPr eaLnBrk="1" hangingPunct="1">
              <a:lnSpc>
                <a:spcPct val="90000"/>
              </a:lnSpc>
            </a:pPr>
            <a:r>
              <a:rPr lang="en-US" smtClean="0"/>
              <a:t>Or, in this presentation, color and italics are used for vocabulary terms that you need to know</a:t>
            </a:r>
            <a:r>
              <a:rPr lang="en-US" sz="2800" smtClean="0"/>
              <a:t> for exams.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6DC95A1-EA1E-4464-9103-345004DC761F}" type="slidenum">
              <a:rPr lang="en-US" b="0"/>
              <a:pPr/>
              <a:t>22</a:t>
            </a:fld>
            <a:endParaRPr lang="en-US" b="0"/>
          </a:p>
        </p:txBody>
      </p:sp>
      <p:sp>
        <p:nvSpPr>
          <p:cNvPr id="2560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5604" name="Rectangle 3"/>
          <p:cNvSpPr>
            <a:spLocks noGrp="1" noChangeArrowheads="1"/>
          </p:cNvSpPr>
          <p:nvPr>
            <p:ph type="body" idx="1"/>
          </p:nvPr>
        </p:nvSpPr>
        <p:spPr>
          <a:xfrm>
            <a:off x="685800" y="1752600"/>
            <a:ext cx="7772400" cy="5105400"/>
          </a:xfrm>
        </p:spPr>
        <p:txBody>
          <a:bodyPr/>
          <a:lstStyle/>
          <a:p>
            <a:pPr eaLnBrk="1" hangingPunct="1"/>
            <a:r>
              <a:rPr lang="en-US" smtClean="0"/>
              <a:t>Types of contrast in typography…</a:t>
            </a:r>
          </a:p>
          <a:p>
            <a:pPr lvl="1" eaLnBrk="1" hangingPunct="1"/>
            <a:r>
              <a:rPr lang="en-US" smtClean="0"/>
              <a:t>Typeface/structure: </a:t>
            </a:r>
            <a:r>
              <a:rPr lang="en-US" smtClean="0">
                <a:latin typeface="Georgia" pitchFamily="18" charset="0"/>
              </a:rPr>
              <a:t>Serif</a:t>
            </a:r>
            <a:r>
              <a:rPr lang="en-US" smtClean="0"/>
              <a:t> versus san-serif, one </a:t>
            </a:r>
            <a:r>
              <a:rPr lang="en-US" smtClean="0">
                <a:latin typeface="ArnoldBoeD" pitchFamily="82" charset="0"/>
              </a:rPr>
              <a:t>typeface</a:t>
            </a:r>
            <a:r>
              <a:rPr lang="en-US" smtClean="0"/>
              <a:t> versus another.</a:t>
            </a:r>
          </a:p>
          <a:p>
            <a:pPr lvl="1" eaLnBrk="1" hangingPunct="1"/>
            <a:r>
              <a:rPr lang="en-US" smtClean="0"/>
              <a:t>Size:</a:t>
            </a:r>
          </a:p>
          <a:p>
            <a:pPr lvl="2" eaLnBrk="1" hangingPunct="1">
              <a:buFontTx/>
              <a:buNone/>
            </a:pPr>
            <a:r>
              <a:rPr lang="en-US" sz="3600" smtClean="0"/>
              <a:t>	big</a:t>
            </a:r>
            <a:r>
              <a:rPr lang="en-US" smtClean="0"/>
              <a:t> versus </a:t>
            </a:r>
            <a:r>
              <a:rPr lang="en-US" sz="1200" smtClean="0"/>
              <a:t>small </a:t>
            </a:r>
          </a:p>
          <a:p>
            <a:pPr lvl="1" eaLnBrk="1" hangingPunct="1"/>
            <a:r>
              <a:rPr lang="en-US" smtClean="0"/>
              <a:t>Weight:</a:t>
            </a:r>
          </a:p>
          <a:p>
            <a:pPr lvl="2" eaLnBrk="1" hangingPunct="1">
              <a:buFontTx/>
              <a:buNone/>
            </a:pPr>
            <a:r>
              <a:rPr lang="en-US" b="1" smtClean="0"/>
              <a:t>	bold</a:t>
            </a:r>
            <a:r>
              <a:rPr lang="en-US" smtClean="0"/>
              <a:t> versus not bold</a:t>
            </a:r>
          </a:p>
          <a:p>
            <a:pPr lvl="1" eaLnBrk="1" hangingPunct="1"/>
            <a:r>
              <a:rPr lang="en-US" smtClean="0"/>
              <a:t>Color:</a:t>
            </a:r>
          </a:p>
          <a:p>
            <a:pPr lvl="2" eaLnBrk="1" hangingPunct="1">
              <a:buFontTx/>
              <a:buNone/>
            </a:pPr>
            <a:r>
              <a:rPr lang="en-US" smtClean="0"/>
              <a:t>	You </a:t>
            </a:r>
            <a:r>
              <a:rPr lang="en-US" smtClean="0">
                <a:solidFill>
                  <a:schemeClr val="accent2"/>
                </a:solidFill>
              </a:rPr>
              <a:t>get</a:t>
            </a:r>
            <a:r>
              <a:rPr lang="en-US" smtClean="0"/>
              <a:t> the idea. </a:t>
            </a:r>
          </a:p>
          <a:p>
            <a:pPr lvl="1" eaLnBrk="1" hangingPunct="1">
              <a:buFontTx/>
              <a:buNone/>
            </a:pPr>
            <a:endParaRPr lang="en-US" smtClean="0"/>
          </a:p>
        </p:txBody>
      </p:sp>
      <p:sp>
        <p:nvSpPr>
          <p:cNvPr id="25605" name="Rectangle 5"/>
          <p:cNvSpPr>
            <a:spLocks noGrp="1" noChangeArrowheads="1"/>
          </p:cNvSpPr>
          <p:nvPr>
            <p:ph type="title"/>
          </p:nvPr>
        </p:nvSpPr>
        <p:spPr>
          <a:noFill/>
        </p:spPr>
        <p:txBody>
          <a:bodyPr/>
          <a:lstStyle/>
          <a:p>
            <a:pPr eaLnBrk="1" hangingPunct="1">
              <a:lnSpc>
                <a:spcPct val="90000"/>
              </a:lnSpc>
            </a:pPr>
            <a:r>
              <a:rPr lang="en-US" smtClean="0"/>
              <a:t>Typography Design:</a:t>
            </a:r>
            <a:br>
              <a:rPr lang="en-US" smtClean="0"/>
            </a:br>
            <a:r>
              <a:rPr lang="en-US" smtClean="0"/>
              <a:t>Contrast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BA58E15-18E5-43C8-9218-BBAA920419FA}" type="slidenum">
              <a:rPr lang="en-US" b="0"/>
              <a:pPr/>
              <a:t>23</a:t>
            </a:fld>
            <a:endParaRPr lang="en-US" b="0"/>
          </a:p>
        </p:txBody>
      </p:sp>
      <p:sp>
        <p:nvSpPr>
          <p:cNvPr id="2662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6628" name="Rectangle 3"/>
          <p:cNvSpPr>
            <a:spLocks noGrp="1" noChangeArrowheads="1"/>
          </p:cNvSpPr>
          <p:nvPr>
            <p:ph type="body" idx="1"/>
          </p:nvPr>
        </p:nvSpPr>
        <p:spPr>
          <a:xfrm>
            <a:off x="685800" y="1752600"/>
            <a:ext cx="7772400" cy="5105400"/>
          </a:xfrm>
        </p:spPr>
        <p:txBody>
          <a:bodyPr/>
          <a:lstStyle/>
          <a:p>
            <a:pPr lvl="1" eaLnBrk="1" hangingPunct="1"/>
            <a:r>
              <a:rPr lang="en-US" smtClean="0"/>
              <a:t>Form:</a:t>
            </a:r>
          </a:p>
          <a:p>
            <a:pPr lvl="2" eaLnBrk="1" hangingPunct="1">
              <a:buFontTx/>
              <a:buNone/>
            </a:pPr>
            <a:r>
              <a:rPr lang="en-US" i="1" smtClean="0"/>
              <a:t>	Italic</a:t>
            </a:r>
            <a:r>
              <a:rPr lang="en-US" smtClean="0"/>
              <a:t> or ALL CAPS or S</a:t>
            </a:r>
            <a:r>
              <a:rPr lang="en-US" sz="2000" smtClean="0"/>
              <a:t>MALL</a:t>
            </a:r>
            <a:r>
              <a:rPr lang="en-US" smtClean="0"/>
              <a:t> C</a:t>
            </a:r>
            <a:r>
              <a:rPr lang="en-US" sz="2000" smtClean="0"/>
              <a:t>APS</a:t>
            </a:r>
            <a:r>
              <a:rPr lang="en-US" smtClean="0"/>
              <a:t> versus not italic or not caps</a:t>
            </a:r>
          </a:p>
          <a:p>
            <a:pPr lvl="1" eaLnBrk="1" hangingPunct="1"/>
            <a:r>
              <a:rPr lang="en-US" smtClean="0"/>
              <a:t>Texture:</a:t>
            </a:r>
          </a:p>
          <a:p>
            <a:pPr lvl="2" eaLnBrk="1" hangingPunct="1">
              <a:buFontTx/>
              <a:buNone/>
            </a:pPr>
            <a:r>
              <a:rPr lang="en-US" smtClean="0"/>
              <a:t>	How a block of type arranges itself into a shape, either heavy or lighter in feel. </a:t>
            </a:r>
          </a:p>
        </p:txBody>
      </p:sp>
      <p:sp>
        <p:nvSpPr>
          <p:cNvPr id="26629" name="Rectangle 5"/>
          <p:cNvSpPr>
            <a:spLocks noGrp="1" noChangeArrowheads="1"/>
          </p:cNvSpPr>
          <p:nvPr>
            <p:ph type="title"/>
          </p:nvPr>
        </p:nvSpPr>
        <p:spPr>
          <a:noFill/>
        </p:spPr>
        <p:txBody>
          <a:bodyPr/>
          <a:lstStyle/>
          <a:p>
            <a:pPr eaLnBrk="1" hangingPunct="1">
              <a:lnSpc>
                <a:spcPct val="90000"/>
              </a:lnSpc>
            </a:pPr>
            <a:r>
              <a:rPr lang="en-US" smtClean="0"/>
              <a:t>Typography Design:</a:t>
            </a:r>
            <a:br>
              <a:rPr lang="en-US" smtClean="0"/>
            </a:br>
            <a:r>
              <a:rPr lang="en-US" smtClean="0"/>
              <a:t>Contrast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9881F52-7D32-45AC-A67C-27030E5B5039}" type="slidenum">
              <a:rPr lang="en-US" b="0"/>
              <a:pPr/>
              <a:t>24</a:t>
            </a:fld>
            <a:endParaRPr lang="en-US" b="0"/>
          </a:p>
        </p:txBody>
      </p:sp>
      <p:sp>
        <p:nvSpPr>
          <p:cNvPr id="2765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7652" name="Rectangle 3"/>
          <p:cNvSpPr>
            <a:spLocks noGrp="1" noChangeArrowheads="1"/>
          </p:cNvSpPr>
          <p:nvPr>
            <p:ph type="body" idx="1"/>
          </p:nvPr>
        </p:nvSpPr>
        <p:spPr>
          <a:xfrm>
            <a:off x="685800" y="1752600"/>
            <a:ext cx="7772400" cy="1524000"/>
          </a:xfrm>
        </p:spPr>
        <p:txBody>
          <a:bodyPr/>
          <a:lstStyle/>
          <a:p>
            <a:pPr marL="461963" lvl="1" indent="-4763" eaLnBrk="1" hangingPunct="1"/>
            <a:r>
              <a:rPr lang="en-US" smtClean="0"/>
              <a:t>Direction:</a:t>
            </a:r>
          </a:p>
          <a:p>
            <a:pPr lvl="2" eaLnBrk="1" hangingPunct="1">
              <a:buFontTx/>
              <a:buNone/>
            </a:pPr>
            <a:r>
              <a:rPr lang="en-US" smtClean="0"/>
              <a:t>Whether the type is </a:t>
            </a:r>
          </a:p>
          <a:p>
            <a:pPr eaLnBrk="1" hangingPunct="1"/>
            <a:endParaRPr lang="en-US" smtClean="0"/>
          </a:p>
          <a:p>
            <a:pPr marL="461963" lvl="1" indent="-4763" eaLnBrk="1" hangingPunct="1">
              <a:buFontTx/>
              <a:buNone/>
            </a:pPr>
            <a:endParaRPr lang="en-US" smtClean="0"/>
          </a:p>
        </p:txBody>
      </p:sp>
      <p:sp>
        <p:nvSpPr>
          <p:cNvPr id="1397764" name="Text Box 4"/>
          <p:cNvSpPr txBox="1">
            <a:spLocks noChangeArrowheads="1"/>
          </p:cNvSpPr>
          <p:nvPr/>
        </p:nvSpPr>
        <p:spPr bwMode="auto">
          <a:xfrm>
            <a:off x="1295400" y="3048000"/>
            <a:ext cx="1524000" cy="3413125"/>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eaLnBrk="1" hangingPunct="1">
              <a:spcBef>
                <a:spcPct val="20000"/>
              </a:spcBef>
              <a:buClr>
                <a:schemeClr val="accent1"/>
              </a:buClr>
            </a:pPr>
            <a:r>
              <a:rPr lang="en-US" sz="3200" b="0">
                <a:latin typeface="Tahoma" charset="0"/>
              </a:rPr>
              <a:t>Or a </a:t>
            </a:r>
          </a:p>
          <a:p>
            <a:pPr algn="l" eaLnBrk="1" hangingPunct="1">
              <a:spcBef>
                <a:spcPct val="20000"/>
              </a:spcBef>
              <a:buClr>
                <a:schemeClr val="accent1"/>
              </a:buClr>
            </a:pPr>
            <a:r>
              <a:rPr lang="en-US" sz="3200" b="0">
                <a:latin typeface="Tahoma" charset="0"/>
              </a:rPr>
              <a:t>very tall</a:t>
            </a:r>
          </a:p>
          <a:p>
            <a:pPr algn="l" eaLnBrk="1" hangingPunct="1">
              <a:spcBef>
                <a:spcPct val="20000"/>
              </a:spcBef>
              <a:buClr>
                <a:schemeClr val="accent1"/>
              </a:buClr>
            </a:pPr>
            <a:r>
              <a:rPr lang="en-US" sz="3200" b="0">
                <a:latin typeface="Tahoma" charset="0"/>
              </a:rPr>
              <a:t>skinny </a:t>
            </a:r>
          </a:p>
          <a:p>
            <a:pPr algn="l" eaLnBrk="1" hangingPunct="1">
              <a:spcBef>
                <a:spcPct val="20000"/>
              </a:spcBef>
              <a:buClr>
                <a:schemeClr val="accent1"/>
              </a:buClr>
            </a:pPr>
            <a:r>
              <a:rPr lang="en-US" sz="3200" b="0">
                <a:latin typeface="Tahoma" charset="0"/>
              </a:rPr>
              <a:t>block</a:t>
            </a:r>
          </a:p>
          <a:p>
            <a:pPr algn="l" eaLnBrk="1" hangingPunct="1">
              <a:spcBef>
                <a:spcPct val="20000"/>
              </a:spcBef>
              <a:buClr>
                <a:schemeClr val="accent1"/>
              </a:buClr>
            </a:pPr>
            <a:r>
              <a:rPr lang="en-US" sz="3200" b="0">
                <a:latin typeface="Tahoma" charset="0"/>
              </a:rPr>
              <a:t>of text</a:t>
            </a:r>
          </a:p>
        </p:txBody>
      </p:sp>
      <p:sp>
        <p:nvSpPr>
          <p:cNvPr id="1397765" name="Text Box 5"/>
          <p:cNvSpPr txBox="1">
            <a:spLocks noChangeArrowheads="1"/>
          </p:cNvSpPr>
          <p:nvPr/>
        </p:nvSpPr>
        <p:spPr bwMode="auto">
          <a:xfrm>
            <a:off x="3200400" y="3048000"/>
            <a:ext cx="5562600" cy="117316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eaLnBrk="1" hangingPunct="1">
              <a:spcBef>
                <a:spcPct val="20000"/>
              </a:spcBef>
              <a:buClr>
                <a:schemeClr val="accent1"/>
              </a:buClr>
            </a:pPr>
            <a:r>
              <a:rPr lang="en-US" sz="3200" b="0">
                <a:latin typeface="Tahoma" charset="0"/>
              </a:rPr>
              <a:t>Or a very very very very very</a:t>
            </a:r>
          </a:p>
          <a:p>
            <a:pPr algn="l" eaLnBrk="1" hangingPunct="1">
              <a:spcBef>
                <a:spcPct val="20000"/>
              </a:spcBef>
              <a:buClr>
                <a:schemeClr val="accent1"/>
              </a:buClr>
            </a:pPr>
            <a:r>
              <a:rPr lang="en-US" sz="3200" b="0">
                <a:latin typeface="Tahoma" charset="0"/>
              </a:rPr>
              <a:t>wide but short block of text.</a:t>
            </a:r>
          </a:p>
        </p:txBody>
      </p:sp>
      <p:sp>
        <p:nvSpPr>
          <p:cNvPr id="1397766" name="Text Box 6"/>
          <p:cNvSpPr txBox="1">
            <a:spLocks noChangeArrowheads="1"/>
          </p:cNvSpPr>
          <p:nvPr/>
        </p:nvSpPr>
        <p:spPr bwMode="auto">
          <a:xfrm rot="-1323410">
            <a:off x="4191000" y="2133600"/>
            <a:ext cx="1752600" cy="51911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sz="2800" b="0">
                <a:latin typeface="Tahoma" charset="0"/>
              </a:rPr>
              <a:t>angled</a:t>
            </a:r>
          </a:p>
        </p:txBody>
      </p:sp>
      <p:sp>
        <p:nvSpPr>
          <p:cNvPr id="27656" name="Rectangle 8"/>
          <p:cNvSpPr>
            <a:spLocks noGrp="1" noChangeArrowheads="1"/>
          </p:cNvSpPr>
          <p:nvPr>
            <p:ph type="title"/>
          </p:nvPr>
        </p:nvSpPr>
        <p:spPr>
          <a:noFill/>
        </p:spPr>
        <p:txBody>
          <a:bodyPr/>
          <a:lstStyle/>
          <a:p>
            <a:pPr eaLnBrk="1" hangingPunct="1">
              <a:lnSpc>
                <a:spcPct val="90000"/>
              </a:lnSpc>
            </a:pPr>
            <a:r>
              <a:rPr lang="en-US" smtClean="0"/>
              <a:t>Typography Design:</a:t>
            </a:r>
            <a:br>
              <a:rPr lang="en-US" smtClean="0"/>
            </a:br>
            <a:r>
              <a:rPr lang="en-US" smtClean="0"/>
              <a:t>Contrast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77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977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977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7764" grpId="0" animBg="1"/>
      <p:bldP spid="1397765" grpId="0" animBg="1"/>
      <p:bldP spid="1397766"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52D35F1-B6AF-44D0-968E-351C9D38EF64}" type="slidenum">
              <a:rPr lang="en-US" b="0"/>
              <a:pPr/>
              <a:t>25</a:t>
            </a:fld>
            <a:endParaRPr lang="en-US" b="0"/>
          </a:p>
        </p:txBody>
      </p:sp>
      <p:sp>
        <p:nvSpPr>
          <p:cNvPr id="2867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8676" name="Rectangle 2"/>
          <p:cNvSpPr>
            <a:spLocks noGrp="1" noChangeArrowheads="1"/>
          </p:cNvSpPr>
          <p:nvPr>
            <p:ph type="title"/>
          </p:nvPr>
        </p:nvSpPr>
        <p:spPr/>
        <p:txBody>
          <a:bodyPr/>
          <a:lstStyle/>
          <a:p>
            <a:pPr eaLnBrk="1" hangingPunct="1"/>
            <a:r>
              <a:rPr lang="en-US" smtClean="0"/>
              <a:t>Typography Design:</a:t>
            </a:r>
            <a:br>
              <a:rPr lang="en-US" smtClean="0"/>
            </a:br>
            <a:r>
              <a:rPr lang="en-US" smtClean="0"/>
              <a:t>Contrast</a:t>
            </a:r>
          </a:p>
        </p:txBody>
      </p:sp>
      <p:sp>
        <p:nvSpPr>
          <p:cNvPr id="1405955" name="Rectangle 3"/>
          <p:cNvSpPr>
            <a:spLocks noGrp="1" noChangeArrowheads="1"/>
          </p:cNvSpPr>
          <p:nvPr>
            <p:ph type="body" idx="1"/>
          </p:nvPr>
        </p:nvSpPr>
        <p:spPr>
          <a:xfrm>
            <a:off x="685800" y="1752600"/>
            <a:ext cx="7848600" cy="2743200"/>
          </a:xfrm>
        </p:spPr>
        <p:txBody>
          <a:bodyPr/>
          <a:lstStyle/>
          <a:p>
            <a:pPr marL="461963" lvl="1" indent="-4763" eaLnBrk="1" hangingPunct="1">
              <a:lnSpc>
                <a:spcPct val="90000"/>
              </a:lnSpc>
              <a:defRPr/>
            </a:pPr>
            <a:r>
              <a:rPr lang="en-US" smtClean="0"/>
              <a:t>Interrupted rhythm/spacing:</a:t>
            </a:r>
          </a:p>
          <a:p>
            <a:pPr lvl="2" eaLnBrk="1" hangingPunct="1">
              <a:lnSpc>
                <a:spcPct val="90000"/>
              </a:lnSpc>
              <a:buFontTx/>
              <a:buNone/>
              <a:defRPr/>
            </a:pPr>
            <a:r>
              <a:rPr lang="en-US" smtClean="0"/>
              <a:t>Characters that are  s</a:t>
            </a:r>
            <a:r>
              <a:rPr lang="en-US" sz="1600" smtClean="0"/>
              <a:t> </a:t>
            </a:r>
            <a:r>
              <a:rPr lang="en-US" smtClean="0"/>
              <a:t>p</a:t>
            </a:r>
            <a:r>
              <a:rPr lang="en-US" sz="1600" smtClean="0"/>
              <a:t> </a:t>
            </a:r>
            <a:r>
              <a:rPr lang="en-US" smtClean="0"/>
              <a:t>a</a:t>
            </a:r>
            <a:r>
              <a:rPr lang="en-US" sz="1600" smtClean="0"/>
              <a:t> </a:t>
            </a:r>
            <a:r>
              <a:rPr lang="en-US" smtClean="0"/>
              <a:t>c</a:t>
            </a:r>
            <a:r>
              <a:rPr lang="en-US" sz="1600" smtClean="0"/>
              <a:t> </a:t>
            </a:r>
            <a:r>
              <a:rPr lang="en-US" smtClean="0"/>
              <a:t>e</a:t>
            </a:r>
            <a:r>
              <a:rPr lang="en-US" sz="1600" smtClean="0"/>
              <a:t> </a:t>
            </a:r>
            <a:r>
              <a:rPr lang="en-US" smtClean="0"/>
              <a:t>d  differently, </a:t>
            </a:r>
          </a:p>
          <a:p>
            <a:pPr lvl="2" eaLnBrk="1" hangingPunct="1">
              <a:lnSpc>
                <a:spcPct val="90000"/>
              </a:lnSpc>
              <a:buFontTx/>
              <a:buNone/>
              <a:defRPr/>
            </a:pPr>
            <a:endParaRPr lang="en-US" smtClean="0"/>
          </a:p>
          <a:p>
            <a:pPr lvl="2" eaLnBrk="1" hangingPunct="1">
              <a:lnSpc>
                <a:spcPct val="90000"/>
              </a:lnSpc>
              <a:buFontTx/>
              <a:buNone/>
              <a:defRPr/>
            </a:pPr>
            <a:r>
              <a:rPr lang="en-US" smtClean="0"/>
              <a:t>Or             isolated…</a:t>
            </a:r>
          </a:p>
          <a:p>
            <a:pPr lvl="2" eaLnBrk="1" hangingPunct="1">
              <a:lnSpc>
                <a:spcPct val="90000"/>
              </a:lnSpc>
              <a:buFontTx/>
              <a:buNone/>
              <a:defRPr/>
            </a:pPr>
            <a:endParaRPr lang="en-US" smtClean="0"/>
          </a:p>
          <a:p>
            <a:pPr marL="461963" lvl="1" indent="-4763" eaLnBrk="1" hangingPunct="1">
              <a:lnSpc>
                <a:spcPct val="90000"/>
              </a:lnSpc>
              <a:defRPr/>
            </a:pPr>
            <a:r>
              <a:rPr lang="en-US" smtClean="0"/>
              <a:t>Embellishment:</a:t>
            </a:r>
          </a:p>
          <a:p>
            <a:pPr eaLnBrk="1" hangingPunct="1">
              <a:lnSpc>
                <a:spcPct val="90000"/>
              </a:lnSpc>
              <a:defRPr/>
            </a:pPr>
            <a:endParaRPr lang="en-US" sz="2800" smtClean="0">
              <a:solidFill>
                <a:schemeClr val="bg1"/>
              </a:solidFill>
              <a:effectDag name="">
                <a:cont type="tree" name="">
                  <a:effect ref="fillLine"/>
                  <a:outerShdw dist="38100" dir="13500000" algn="br">
                    <a:srgbClr val="000000"/>
                  </a:outerShdw>
                </a:cont>
                <a:cont type="tree" name="">
                  <a:effect ref="fillLine"/>
                  <a:outerShdw dist="38100" dir="2700000" algn="tl">
                    <a:srgbClr val="000000"/>
                  </a:outerShdw>
                </a:cont>
                <a:effect ref="fillLine"/>
              </a:effectDag>
            </a:endParaRPr>
          </a:p>
          <a:p>
            <a:pPr marL="461963" lvl="1" indent="-4763" eaLnBrk="1" hangingPunct="1">
              <a:lnSpc>
                <a:spcPct val="90000"/>
              </a:lnSpc>
              <a:buFontTx/>
              <a:buNone/>
              <a:defRPr/>
            </a:pPr>
            <a:endParaRPr lang="en-US" smtClean="0"/>
          </a:p>
        </p:txBody>
      </p:sp>
      <p:sp>
        <p:nvSpPr>
          <p:cNvPr id="1405959" name="Text Box 7"/>
          <p:cNvSpPr txBox="1">
            <a:spLocks noChangeArrowheads="1"/>
          </p:cNvSpPr>
          <p:nvPr/>
        </p:nvSpPr>
        <p:spPr bwMode="auto">
          <a:xfrm>
            <a:off x="1066800" y="4724400"/>
            <a:ext cx="5257800" cy="16160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20000"/>
              </a:spcBef>
              <a:buClr>
                <a:schemeClr val="hlink"/>
              </a:buClr>
              <a:defRPr/>
            </a:pPr>
            <a:r>
              <a:rPr lang="en-US" sz="4000" b="0">
                <a:solidFill>
                  <a:schemeClr val="bg1"/>
                </a:solidFill>
                <a:effectLst>
                  <a:outerShdw blurRad="38100" dist="38100" dir="2700000" algn="tl">
                    <a:srgbClr val="C0C0C0"/>
                  </a:outerShdw>
                </a:effectLst>
                <a:latin typeface="Tahoma" charset="0"/>
              </a:rPr>
              <a:t>Drop shadow</a:t>
            </a:r>
            <a:r>
              <a:rPr lang="en-US" sz="2800" b="0">
                <a:solidFill>
                  <a:schemeClr val="bg1"/>
                </a:solidFill>
                <a:latin typeface="Tahoma" charset="0"/>
              </a:rPr>
              <a:t> or</a:t>
            </a:r>
            <a:r>
              <a:rPr lang="en-US" sz="2800" b="0">
                <a:latin typeface="Tahoma" charset="0"/>
              </a:rPr>
              <a:t> </a:t>
            </a:r>
            <a:r>
              <a:rPr lang="en-US" sz="4000" b="0">
                <a:effectDag name="">
                  <a:cont type="tree" name="">
                    <a:effect ref="fillLine"/>
                    <a:outerShdw dist="38100" dir="13500000" algn="br">
                      <a:srgbClr val="FFFFFF"/>
                    </a:outerShdw>
                  </a:cont>
                  <a:cont type="tree" name="">
                    <a:effect ref="fillLine"/>
                    <a:outerShdw dist="38100" dir="2700000" algn="tl">
                      <a:srgbClr val="949494"/>
                    </a:outerShdw>
                  </a:cont>
                  <a:effect ref="fillLine"/>
                </a:effectDag>
                <a:latin typeface="Tahoma" charset="0"/>
              </a:rPr>
              <a:t>embossed</a:t>
            </a:r>
            <a:r>
              <a:rPr lang="en-US" sz="6000" b="0">
                <a:effectDag name="">
                  <a:cont type="tree" name="">
                    <a:effect ref="fillLine"/>
                    <a:outerShdw dist="38100" dir="13500000" algn="br">
                      <a:srgbClr val="FFFFFF"/>
                    </a:outerShdw>
                  </a:cont>
                  <a:cont type="tree" name="">
                    <a:effect ref="fillLine"/>
                    <a:outerShdw dist="38100" dir="2700000" algn="tl">
                      <a:srgbClr val="949494"/>
                    </a:outerShdw>
                  </a:cont>
                  <a:effect ref="fillLine"/>
                </a:effectDag>
                <a:latin typeface="Tahoma" charset="0"/>
              </a:rPr>
              <a:t> </a:t>
            </a:r>
            <a:r>
              <a:rPr lang="en-US" sz="2800" b="0">
                <a:solidFill>
                  <a:schemeClr val="bg1"/>
                </a:solidFill>
                <a:latin typeface="Tahoma" charset="0"/>
              </a:rPr>
              <a:t>or</a:t>
            </a:r>
            <a:r>
              <a:rPr lang="en-US" sz="4000" b="0">
                <a:effectDag name="">
                  <a:cont type="tree" name="">
                    <a:effect ref="fillLine"/>
                    <a:outerShdw dist="38100" dir="13500000" algn="br">
                      <a:srgbClr val="FFFFFF"/>
                    </a:outerShdw>
                  </a:cont>
                  <a:cont type="tree" name="">
                    <a:effect ref="fillLine"/>
                    <a:outerShdw dist="38100" dir="2700000" algn="tl">
                      <a:srgbClr val="949494"/>
                    </a:outerShdw>
                  </a:cont>
                  <a:effect ref="fillLine"/>
                </a:effectDag>
                <a:latin typeface="Tahoma" charset="0"/>
              </a:rPr>
              <a:t>       </a:t>
            </a:r>
            <a:r>
              <a:rPr lang="en-US" sz="2800" b="0">
                <a:solidFill>
                  <a:schemeClr val="bg1"/>
                </a:solidFill>
                <a:latin typeface="Tahoma" charset="0"/>
              </a:rPr>
              <a:t>, etc.</a:t>
            </a:r>
          </a:p>
        </p:txBody>
      </p:sp>
      <p:sp>
        <p:nvSpPr>
          <p:cNvPr id="1405960" name="WordArt 8"/>
          <p:cNvSpPr>
            <a:spLocks noChangeArrowheads="1" noChangeShapeType="1" noTextEdit="1"/>
          </p:cNvSpPr>
          <p:nvPr/>
        </p:nvSpPr>
        <p:spPr bwMode="auto">
          <a:xfrm>
            <a:off x="4295775" y="5676900"/>
            <a:ext cx="809625" cy="495300"/>
          </a:xfrm>
          <a:prstGeom prst="rect">
            <a:avLst/>
          </a:prstGeom>
        </p:spPr>
        <p:txBody>
          <a:bodyPr wrap="none" fromWordArt="1">
            <a:prstTxWarp prst="textDeflateBottom">
              <a:avLst>
                <a:gd name="adj" fmla="val 76472"/>
              </a:avLst>
            </a:prstTxWarp>
            <a:scene3d>
              <a:camera prst="legacyPerspectiveFront">
                <a:rot lat="19799998" lon="19439996" rev="0"/>
              </a:camera>
              <a:lightRig rig="legacyNormal2" dir="t"/>
            </a:scene3d>
            <a:sp3d extrusionH="354000" prstMaterial="legacyMatte">
              <a:extrusionClr>
                <a:srgbClr val="939676"/>
              </a:extrusionClr>
            </a:sp3d>
          </a:bodyPr>
          <a:lstStyle/>
          <a:p>
            <a:r>
              <a:rPr lang="en-US" sz="3600" kern="10">
                <a:ln w="9525">
                  <a:round/>
                  <a:headEnd/>
                  <a:tailEnd/>
                </a:ln>
                <a:gradFill rotWithShape="1">
                  <a:gsLst>
                    <a:gs pos="0">
                      <a:srgbClr val="707070"/>
                    </a:gs>
                    <a:gs pos="50000">
                      <a:srgbClr val="FFFFFF"/>
                    </a:gs>
                    <a:gs pos="100000">
                      <a:srgbClr val="707070"/>
                    </a:gs>
                  </a:gsLst>
                  <a:lin ang="2700000" scaled="1"/>
                </a:gradFill>
                <a:latin typeface="Impact"/>
              </a:rPr>
              <a:t>3-D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05955">
                                            <p:txEl>
                                              <p:pRg st="0" end="0"/>
                                            </p:txEl>
                                          </p:spTgt>
                                        </p:tgtEl>
                                        <p:attrNameLst>
                                          <p:attrName>style.visibility</p:attrName>
                                        </p:attrNameLst>
                                      </p:cBhvr>
                                      <p:to>
                                        <p:strVal val="visible"/>
                                      </p:to>
                                    </p:set>
                                    <p:anim calcmode="lin" valueType="num">
                                      <p:cBhvr>
                                        <p:cTn id="7" dur="500" fill="hold"/>
                                        <p:tgtEl>
                                          <p:spTgt spid="1405955">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40595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05955">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40595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405955">
                                            <p:txEl>
                                              <p:pRg st="1" end="1"/>
                                            </p:txEl>
                                          </p:spTgt>
                                        </p:tgtEl>
                                        <p:attrNameLst>
                                          <p:attrName>style.visibility</p:attrName>
                                        </p:attrNameLst>
                                      </p:cBhvr>
                                      <p:to>
                                        <p:strVal val="visible"/>
                                      </p:to>
                                    </p:set>
                                    <p:anim calcmode="lin" valueType="num">
                                      <p:cBhvr>
                                        <p:cTn id="15" dur="500" fill="hold"/>
                                        <p:tgtEl>
                                          <p:spTgt spid="1405955">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40595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40595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40595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405955">
                                            <p:txEl>
                                              <p:pRg st="3" end="3"/>
                                            </p:txEl>
                                          </p:spTgt>
                                        </p:tgtEl>
                                        <p:attrNameLst>
                                          <p:attrName>style.visibility</p:attrName>
                                        </p:attrNameLst>
                                      </p:cBhvr>
                                      <p:to>
                                        <p:strVal val="visible"/>
                                      </p:to>
                                    </p:set>
                                    <p:anim calcmode="lin" valueType="num">
                                      <p:cBhvr>
                                        <p:cTn id="23" dur="500" fill="hold"/>
                                        <p:tgtEl>
                                          <p:spTgt spid="1405955">
                                            <p:txEl>
                                              <p:pRg st="3" end="3"/>
                                            </p:txEl>
                                          </p:spTgt>
                                        </p:tgtEl>
                                        <p:attrNameLst>
                                          <p:attrName>ppt_x</p:attrName>
                                        </p:attrNameLst>
                                      </p:cBhvr>
                                      <p:tavLst>
                                        <p:tav tm="0">
                                          <p:val>
                                            <p:strVal val="#ppt_x-#ppt_w/2"/>
                                          </p:val>
                                        </p:tav>
                                        <p:tav tm="100000">
                                          <p:val>
                                            <p:strVal val="#ppt_x"/>
                                          </p:val>
                                        </p:tav>
                                      </p:tavLst>
                                    </p:anim>
                                    <p:anim calcmode="lin" valueType="num">
                                      <p:cBhvr>
                                        <p:cTn id="24" dur="500" fill="hold"/>
                                        <p:tgtEl>
                                          <p:spTgt spid="1405955">
                                            <p:txEl>
                                              <p:pRg st="3" end="3"/>
                                            </p:txEl>
                                          </p:spTgt>
                                        </p:tgtEl>
                                        <p:attrNameLst>
                                          <p:attrName>ppt_y</p:attrName>
                                        </p:attrNameLst>
                                      </p:cBhvr>
                                      <p:tavLst>
                                        <p:tav tm="0">
                                          <p:val>
                                            <p:strVal val="#ppt_y"/>
                                          </p:val>
                                        </p:tav>
                                        <p:tav tm="100000">
                                          <p:val>
                                            <p:strVal val="#ppt_y"/>
                                          </p:val>
                                        </p:tav>
                                      </p:tavLst>
                                    </p:anim>
                                    <p:anim calcmode="lin" valueType="num">
                                      <p:cBhvr>
                                        <p:cTn id="25" dur="500" fill="hold"/>
                                        <p:tgtEl>
                                          <p:spTgt spid="140595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40595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405955">
                                            <p:txEl>
                                              <p:pRg st="5" end="5"/>
                                            </p:txEl>
                                          </p:spTgt>
                                        </p:tgtEl>
                                        <p:attrNameLst>
                                          <p:attrName>style.visibility</p:attrName>
                                        </p:attrNameLst>
                                      </p:cBhvr>
                                      <p:to>
                                        <p:strVal val="visible"/>
                                      </p:to>
                                    </p:set>
                                    <p:anim calcmode="lin" valueType="num">
                                      <p:cBhvr>
                                        <p:cTn id="31" dur="500" fill="hold"/>
                                        <p:tgtEl>
                                          <p:spTgt spid="1405955">
                                            <p:txEl>
                                              <p:pRg st="5" end="5"/>
                                            </p:txEl>
                                          </p:spTgt>
                                        </p:tgtEl>
                                        <p:attrNameLst>
                                          <p:attrName>ppt_x</p:attrName>
                                        </p:attrNameLst>
                                      </p:cBhvr>
                                      <p:tavLst>
                                        <p:tav tm="0">
                                          <p:val>
                                            <p:strVal val="#ppt_x-#ppt_w/2"/>
                                          </p:val>
                                        </p:tav>
                                        <p:tav tm="100000">
                                          <p:val>
                                            <p:strVal val="#ppt_x"/>
                                          </p:val>
                                        </p:tav>
                                      </p:tavLst>
                                    </p:anim>
                                    <p:anim calcmode="lin" valueType="num">
                                      <p:cBhvr>
                                        <p:cTn id="32" dur="500" fill="hold"/>
                                        <p:tgtEl>
                                          <p:spTgt spid="1405955">
                                            <p:txEl>
                                              <p:pRg st="5" end="5"/>
                                            </p:txEl>
                                          </p:spTgt>
                                        </p:tgtEl>
                                        <p:attrNameLst>
                                          <p:attrName>ppt_y</p:attrName>
                                        </p:attrNameLst>
                                      </p:cBhvr>
                                      <p:tavLst>
                                        <p:tav tm="0">
                                          <p:val>
                                            <p:strVal val="#ppt_y"/>
                                          </p:val>
                                        </p:tav>
                                        <p:tav tm="100000">
                                          <p:val>
                                            <p:strVal val="#ppt_y"/>
                                          </p:val>
                                        </p:tav>
                                      </p:tavLst>
                                    </p:anim>
                                    <p:anim calcmode="lin" valueType="num">
                                      <p:cBhvr>
                                        <p:cTn id="33" dur="500" fill="hold"/>
                                        <p:tgtEl>
                                          <p:spTgt spid="1405955">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140595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405959"/>
                                        </p:tgtEl>
                                        <p:attrNameLst>
                                          <p:attrName>style.visibility</p:attrName>
                                        </p:attrNameLst>
                                      </p:cBhvr>
                                      <p:to>
                                        <p:strVal val="visible"/>
                                      </p:to>
                                    </p:set>
                                  </p:childTnLst>
                                </p:cTn>
                              </p:par>
                            </p:childTnLst>
                          </p:cTn>
                        </p:par>
                        <p:par>
                          <p:cTn id="39" fill="hold" nodeType="afterGroup">
                            <p:stCondLst>
                              <p:cond delay="500"/>
                            </p:stCondLst>
                            <p:childTnLst>
                              <p:par>
                                <p:cTn id="40" presetID="3" presetClass="entr" presetSubtype="0" fill="hold" grpId="0" nodeType="afterEffect">
                                  <p:stCondLst>
                                    <p:cond delay="0"/>
                                  </p:stCondLst>
                                  <p:childTnLst>
                                    <p:set>
                                      <p:cBhvr>
                                        <p:cTn id="41" dur="1" fill="hold">
                                          <p:stCondLst>
                                            <p:cond delay="499"/>
                                          </p:stCondLst>
                                        </p:cTn>
                                        <p:tgtEl>
                                          <p:spTgt spid="14059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5955" grpId="0" build="p" bldLvl="5" autoUpdateAnimBg="0"/>
      <p:bldP spid="1405959" grpId="0" animBg="1" autoUpdateAnimBg="0"/>
      <p:bldP spid="140596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227F9C9-C64E-4D35-8AFD-80241D4F10B6}" type="slidenum">
              <a:rPr lang="en-US" b="0"/>
              <a:pPr/>
              <a:t>26</a:t>
            </a:fld>
            <a:endParaRPr lang="en-US" b="0"/>
          </a:p>
        </p:txBody>
      </p:sp>
      <p:sp>
        <p:nvSpPr>
          <p:cNvPr id="2969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29700" name="Rectangle 2"/>
          <p:cNvSpPr>
            <a:spLocks noGrp="1" noChangeArrowheads="1"/>
          </p:cNvSpPr>
          <p:nvPr>
            <p:ph type="title"/>
          </p:nvPr>
        </p:nvSpPr>
        <p:spPr/>
        <p:txBody>
          <a:bodyPr/>
          <a:lstStyle/>
          <a:p>
            <a:pPr eaLnBrk="1" hangingPunct="1"/>
            <a:r>
              <a:rPr lang="en-US" smtClean="0"/>
              <a:t>Typography Design:</a:t>
            </a:r>
            <a:br>
              <a:rPr lang="en-US" smtClean="0"/>
            </a:br>
            <a:r>
              <a:rPr lang="en-US" smtClean="0"/>
              <a:t>Contrast</a:t>
            </a:r>
          </a:p>
        </p:txBody>
      </p:sp>
      <p:sp>
        <p:nvSpPr>
          <p:cNvPr id="1428483" name="Rectangle 3"/>
          <p:cNvSpPr>
            <a:spLocks noGrp="1" noChangeArrowheads="1"/>
          </p:cNvSpPr>
          <p:nvPr>
            <p:ph type="body" idx="1"/>
          </p:nvPr>
        </p:nvSpPr>
        <p:spPr>
          <a:xfrm>
            <a:off x="685800" y="1752600"/>
            <a:ext cx="7848600" cy="914400"/>
          </a:xfrm>
        </p:spPr>
        <p:txBody>
          <a:bodyPr/>
          <a:lstStyle/>
          <a:p>
            <a:pPr marL="461963" lvl="1" indent="-4763" eaLnBrk="1" hangingPunct="1">
              <a:defRPr/>
            </a:pPr>
            <a:r>
              <a:rPr lang="en-US" i="1" smtClean="0">
                <a:solidFill>
                  <a:schemeClr val="accent1"/>
                </a:solidFill>
              </a:rPr>
              <a:t>Justification/alignment:</a:t>
            </a:r>
            <a:endParaRPr lang="en-US" smtClean="0"/>
          </a:p>
          <a:p>
            <a:pPr eaLnBrk="1" hangingPunct="1">
              <a:defRPr/>
            </a:pPr>
            <a:endParaRPr lang="en-US" sz="2800" smtClean="0">
              <a:solidFill>
                <a:schemeClr val="bg1"/>
              </a:solidFill>
              <a:effectDag name="">
                <a:cont type="tree" name="">
                  <a:effect ref="fillLine"/>
                  <a:outerShdw dist="38100" dir="13500000" algn="br">
                    <a:srgbClr val="000000"/>
                  </a:outerShdw>
                </a:cont>
                <a:cont type="tree" name="">
                  <a:effect ref="fillLine"/>
                  <a:outerShdw dist="38100" dir="2700000" algn="tl">
                    <a:srgbClr val="000000"/>
                  </a:outerShdw>
                </a:cont>
                <a:effect ref="fillLine"/>
              </a:effectDag>
            </a:endParaRPr>
          </a:p>
          <a:p>
            <a:pPr marL="461963" lvl="1" indent="-4763" eaLnBrk="1" hangingPunct="1">
              <a:buFontTx/>
              <a:buNone/>
              <a:defRPr/>
            </a:pPr>
            <a:endParaRPr lang="en-US" smtClean="0"/>
          </a:p>
        </p:txBody>
      </p:sp>
      <p:grpSp>
        <p:nvGrpSpPr>
          <p:cNvPr id="1428490" name="Group 10"/>
          <p:cNvGrpSpPr>
            <a:grpSpLocks/>
          </p:cNvGrpSpPr>
          <p:nvPr/>
        </p:nvGrpSpPr>
        <p:grpSpPr bwMode="auto">
          <a:xfrm>
            <a:off x="914400" y="2514600"/>
            <a:ext cx="7620000" cy="4267200"/>
            <a:chOff x="576" y="1584"/>
            <a:chExt cx="4800" cy="2688"/>
          </a:xfrm>
        </p:grpSpPr>
        <p:sp>
          <p:nvSpPr>
            <p:cNvPr id="29703" name="Text Box 6"/>
            <p:cNvSpPr txBox="1">
              <a:spLocks noChangeArrowheads="1"/>
            </p:cNvSpPr>
            <p:nvPr/>
          </p:nvSpPr>
          <p:spPr bwMode="auto">
            <a:xfrm>
              <a:off x="576" y="1584"/>
              <a:ext cx="1344" cy="1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a:spcBef>
                  <a:spcPct val="50000"/>
                </a:spcBef>
              </a:pPr>
              <a:r>
                <a:rPr lang="en-US"/>
                <a:t>Align left align left align left align left align left align left align left </a:t>
              </a:r>
            </a:p>
          </p:txBody>
        </p:sp>
        <p:sp>
          <p:nvSpPr>
            <p:cNvPr id="29704" name="Text Box 7"/>
            <p:cNvSpPr txBox="1">
              <a:spLocks noChangeArrowheads="1"/>
            </p:cNvSpPr>
            <p:nvPr/>
          </p:nvSpPr>
          <p:spPr bwMode="auto">
            <a:xfrm>
              <a:off x="4032" y="1584"/>
              <a:ext cx="1344" cy="1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r">
                <a:spcBef>
                  <a:spcPct val="50000"/>
                </a:spcBef>
              </a:pPr>
              <a:r>
                <a:rPr lang="en-US"/>
                <a:t>Align right align right align right align right align right align right align right </a:t>
              </a:r>
            </a:p>
          </p:txBody>
        </p:sp>
        <p:sp>
          <p:nvSpPr>
            <p:cNvPr id="29705" name="Text Box 8"/>
            <p:cNvSpPr txBox="1">
              <a:spLocks noChangeArrowheads="1"/>
            </p:cNvSpPr>
            <p:nvPr/>
          </p:nvSpPr>
          <p:spPr bwMode="auto">
            <a:xfrm>
              <a:off x="2208" y="1584"/>
              <a:ext cx="1440" cy="1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a:t>Align center align center align center align center align center align center align center</a:t>
              </a:r>
            </a:p>
          </p:txBody>
        </p:sp>
        <p:sp>
          <p:nvSpPr>
            <p:cNvPr id="29706" name="Text Box 9"/>
            <p:cNvSpPr txBox="1">
              <a:spLocks noChangeArrowheads="1"/>
            </p:cNvSpPr>
            <p:nvPr/>
          </p:nvSpPr>
          <p:spPr bwMode="auto">
            <a:xfrm>
              <a:off x="2208" y="2960"/>
              <a:ext cx="1440" cy="1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just">
                <a:spcBef>
                  <a:spcPct val="50000"/>
                </a:spcBef>
              </a:pPr>
              <a:r>
                <a:rPr lang="en-US"/>
                <a:t>fully justified fully justified fully justified fully justified fully justified</a:t>
              </a:r>
            </a:p>
            <a:p>
              <a:pPr algn="just">
                <a:spcBef>
                  <a:spcPct val="50000"/>
                </a:spcBef>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28483">
                                            <p:txEl>
                                              <p:pRg st="0" end="0"/>
                                            </p:txEl>
                                          </p:spTgt>
                                        </p:tgtEl>
                                        <p:attrNameLst>
                                          <p:attrName>style.visibility</p:attrName>
                                        </p:attrNameLst>
                                      </p:cBhvr>
                                      <p:to>
                                        <p:strVal val="visible"/>
                                      </p:to>
                                    </p:set>
                                    <p:anim calcmode="lin" valueType="num">
                                      <p:cBhvr>
                                        <p:cTn id="7" dur="500" fill="hold"/>
                                        <p:tgtEl>
                                          <p:spTgt spid="1428483">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42848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28483">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428483">
                                            <p:txEl>
                                              <p:pRg st="0" end="0"/>
                                            </p:txEl>
                                          </p:spTgt>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499"/>
                                          </p:stCondLst>
                                        </p:cTn>
                                        <p:tgtEl>
                                          <p:spTgt spid="1428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8483"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FAAA6DD-F9D9-4D5C-BE5F-8D18055891DD}" type="slidenum">
              <a:rPr lang="en-US" b="0"/>
              <a:pPr/>
              <a:t>27</a:t>
            </a:fld>
            <a:endParaRPr lang="en-US" b="0"/>
          </a:p>
        </p:txBody>
      </p:sp>
      <p:sp>
        <p:nvSpPr>
          <p:cNvPr id="3072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0724" name="Rectangle 7"/>
          <p:cNvSpPr>
            <a:spLocks noGrp="1" noChangeArrowheads="1"/>
          </p:cNvSpPr>
          <p:nvPr>
            <p:ph type="title"/>
          </p:nvPr>
        </p:nvSpPr>
        <p:spPr/>
        <p:txBody>
          <a:bodyPr/>
          <a:lstStyle/>
          <a:p>
            <a:pPr eaLnBrk="1" hangingPunct="1"/>
            <a:r>
              <a:rPr lang="en-US" smtClean="0"/>
              <a:t>Typography Design:</a:t>
            </a:r>
            <a:br>
              <a:rPr lang="en-US" smtClean="0"/>
            </a:br>
            <a:r>
              <a:rPr lang="en-US" smtClean="0"/>
              <a:t>Contrast</a:t>
            </a:r>
          </a:p>
        </p:txBody>
      </p:sp>
      <p:sp>
        <p:nvSpPr>
          <p:cNvPr id="30725" name="Rectangle 8"/>
          <p:cNvSpPr>
            <a:spLocks noGrp="1" noChangeArrowheads="1"/>
          </p:cNvSpPr>
          <p:nvPr>
            <p:ph type="body" idx="1"/>
          </p:nvPr>
        </p:nvSpPr>
        <p:spPr/>
        <p:txBody>
          <a:bodyPr/>
          <a:lstStyle/>
          <a:p>
            <a:pPr eaLnBrk="1" hangingPunct="1"/>
            <a:r>
              <a:rPr lang="en-US" smtClean="0"/>
              <a:t>Any one (or more) of these typography characteristics can be used to emphasize whatever you want to emphasize.</a:t>
            </a:r>
          </a:p>
          <a:p>
            <a:pPr eaLnBrk="1" hangingPunct="1">
              <a:buFontTx/>
              <a:buNone/>
            </a:pPr>
            <a:endParaRPr lang="en-US" sz="2800" smtClean="0"/>
          </a:p>
          <a:p>
            <a:pPr lvl="1" eaLnBrk="1" hangingPunct="1"/>
            <a:endParaRPr lang="en-US" smtClean="0"/>
          </a:p>
          <a:p>
            <a:pPr eaLnBrk="1" hangingPunct="1"/>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6EBD7463-E81D-4ED8-B83F-3D1C93D20DCE}" type="slidenum">
              <a:rPr lang="en-US" b="0"/>
              <a:pPr/>
              <a:t>28</a:t>
            </a:fld>
            <a:endParaRPr lang="en-US" b="0"/>
          </a:p>
        </p:txBody>
      </p:sp>
      <p:sp>
        <p:nvSpPr>
          <p:cNvPr id="3174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1748" name="Rectangle 2"/>
          <p:cNvSpPr>
            <a:spLocks noGrp="1" noChangeArrowheads="1"/>
          </p:cNvSpPr>
          <p:nvPr>
            <p:ph type="title"/>
          </p:nvPr>
        </p:nvSpPr>
        <p:spPr/>
        <p:txBody>
          <a:bodyPr/>
          <a:lstStyle/>
          <a:p>
            <a:pPr eaLnBrk="1" hangingPunct="1"/>
            <a:r>
              <a:rPr lang="en-US" smtClean="0"/>
              <a:t>Typography Design:</a:t>
            </a:r>
            <a:br>
              <a:rPr lang="en-US" smtClean="0"/>
            </a:br>
            <a:r>
              <a:rPr lang="en-US" smtClean="0"/>
              <a:t>Contrast</a:t>
            </a:r>
          </a:p>
        </p:txBody>
      </p:sp>
      <p:sp>
        <p:nvSpPr>
          <p:cNvPr id="31749" name="Rectangle 3"/>
          <p:cNvSpPr>
            <a:spLocks noGrp="1" noChangeArrowheads="1"/>
          </p:cNvSpPr>
          <p:nvPr>
            <p:ph type="body" idx="1"/>
          </p:nvPr>
        </p:nvSpPr>
        <p:spPr/>
        <p:txBody>
          <a:bodyPr/>
          <a:lstStyle/>
          <a:p>
            <a:pPr eaLnBrk="1" hangingPunct="1"/>
            <a:r>
              <a:rPr lang="en-US" smtClean="0"/>
              <a:t>Nonetheless, as we have discussed multiple times, use contrast but don’t get carried away. </a:t>
            </a:r>
          </a:p>
          <a:p>
            <a:pPr lvl="1" eaLnBrk="1" hangingPunct="1"/>
            <a:r>
              <a:rPr lang="en-US" smtClean="0"/>
              <a:t>If you contrast color and weight and size, don’t contrast all of the other elements, too. </a:t>
            </a:r>
          </a:p>
          <a:p>
            <a:pPr lvl="1" eaLnBrk="1" hangingPunct="1"/>
            <a:r>
              <a:rPr lang="en-US" smtClean="0"/>
              <a:t>Just because you own 816 typefaces doesn’t mean you have to use all of them on one site.</a:t>
            </a:r>
          </a:p>
          <a:p>
            <a:pPr lvl="2" eaLnBrk="1" hangingPunct="1"/>
            <a:r>
              <a:rPr lang="en-US" smtClean="0"/>
              <a:t>Limit yourself to just a couple on each page.</a:t>
            </a:r>
            <a:r>
              <a:rPr lang="en-US" sz="2000" smtClean="0"/>
              <a:t> </a:t>
            </a:r>
          </a:p>
          <a:p>
            <a:pPr lvl="1" eaLnBrk="1" hangingPunct="1"/>
            <a:endParaRPr lang="en-US" smtClean="0"/>
          </a:p>
          <a:p>
            <a:pPr eaLnBrk="1" hangingPunct="1"/>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1ECDE1A-1194-4CDC-82D4-4D35131FC68A}" type="slidenum">
              <a:rPr lang="en-US" b="0"/>
              <a:pPr/>
              <a:t>29</a:t>
            </a:fld>
            <a:endParaRPr lang="en-US" b="0"/>
          </a:p>
        </p:txBody>
      </p:sp>
      <p:sp>
        <p:nvSpPr>
          <p:cNvPr id="3277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2772" name="Rectangle 2"/>
          <p:cNvSpPr>
            <a:spLocks noGrp="1" noChangeArrowheads="1"/>
          </p:cNvSpPr>
          <p:nvPr>
            <p:ph type="title"/>
          </p:nvPr>
        </p:nvSpPr>
        <p:spPr/>
        <p:txBody>
          <a:bodyPr/>
          <a:lstStyle/>
          <a:p>
            <a:pPr eaLnBrk="1" hangingPunct="1"/>
            <a:r>
              <a:rPr lang="en-US" smtClean="0"/>
              <a:t>HTML Text versus Graphic Text</a:t>
            </a:r>
          </a:p>
        </p:txBody>
      </p:sp>
      <p:sp>
        <p:nvSpPr>
          <p:cNvPr id="32773" name="Rectangle 3"/>
          <p:cNvSpPr>
            <a:spLocks noGrp="1" noChangeArrowheads="1"/>
          </p:cNvSpPr>
          <p:nvPr>
            <p:ph type="body" idx="1"/>
          </p:nvPr>
        </p:nvSpPr>
        <p:spPr/>
        <p:txBody>
          <a:bodyPr/>
          <a:lstStyle/>
          <a:p>
            <a:pPr eaLnBrk="1" hangingPunct="1"/>
            <a:r>
              <a:rPr lang="en-US" smtClean="0"/>
              <a:t>Two types of text on a web page:</a:t>
            </a:r>
          </a:p>
          <a:p>
            <a:pPr lvl="1" eaLnBrk="1" hangingPunct="1"/>
            <a:r>
              <a:rPr lang="en-US" i="1" smtClean="0">
                <a:solidFill>
                  <a:schemeClr val="accent1"/>
                </a:solidFill>
              </a:rPr>
              <a:t>HTML text:</a:t>
            </a:r>
            <a:r>
              <a:rPr lang="en-US" smtClean="0"/>
              <a:t> ASCII text embedded in standard HTML tags. </a:t>
            </a:r>
          </a:p>
          <a:p>
            <a:pPr lvl="1" eaLnBrk="1" hangingPunct="1"/>
            <a:r>
              <a:rPr lang="en-US" i="1" smtClean="0">
                <a:solidFill>
                  <a:schemeClr val="accent1"/>
                </a:solidFill>
              </a:rPr>
              <a:t>Graphic text:</a:t>
            </a:r>
            <a:r>
              <a:rPr lang="en-US" smtClean="0"/>
              <a:t> Text created in an imaging program and saved as an image, then embedded in the HTML using &lt;img&gt; tags.</a:t>
            </a:r>
          </a:p>
          <a:p>
            <a:pPr lvl="2" eaLnBrk="1" hangingPunct="1"/>
            <a:r>
              <a:rPr lang="en-US" smtClean="0"/>
              <a:t>Used to guarantee a particular typeface or graphic effect. </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C51D145-DE8B-4925-89FD-94AC8171DBF8}" type="slidenum">
              <a:rPr lang="en-US" b="0"/>
              <a:pPr/>
              <a:t>3</a:t>
            </a:fld>
            <a:endParaRPr lang="en-US" b="0"/>
          </a:p>
        </p:txBody>
      </p:sp>
      <p:sp>
        <p:nvSpPr>
          <p:cNvPr id="614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148" name="Rectangle 4"/>
          <p:cNvSpPr>
            <a:spLocks noGrp="1" noChangeArrowheads="1"/>
          </p:cNvSpPr>
          <p:nvPr>
            <p:ph type="title"/>
          </p:nvPr>
        </p:nvSpPr>
        <p:spPr/>
        <p:txBody>
          <a:bodyPr/>
          <a:lstStyle/>
          <a:p>
            <a:pPr eaLnBrk="1" hangingPunct="1"/>
            <a:r>
              <a:rPr lang="en-US" smtClean="0"/>
              <a:t>Why is Type Important?</a:t>
            </a:r>
          </a:p>
        </p:txBody>
      </p:sp>
      <p:sp>
        <p:nvSpPr>
          <p:cNvPr id="6149" name="Rectangle 5"/>
          <p:cNvSpPr>
            <a:spLocks noGrp="1" noChangeArrowheads="1"/>
          </p:cNvSpPr>
          <p:nvPr>
            <p:ph type="body" idx="1"/>
          </p:nvPr>
        </p:nvSpPr>
        <p:spPr/>
        <p:txBody>
          <a:bodyPr/>
          <a:lstStyle/>
          <a:p>
            <a:pPr eaLnBrk="1" hangingPunct="1"/>
            <a:r>
              <a:rPr lang="en-US" smtClean="0"/>
              <a:t>Type attracts attention, sets the style and tone of a document, colors how readers interpret the words, and defines the feeling of the page – usually without the reader recognizing a particular typeface.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8EB3779-55EC-488F-BD31-B4005412FA19}" type="slidenum">
              <a:rPr lang="en-US" b="0"/>
              <a:pPr/>
              <a:t>30</a:t>
            </a:fld>
            <a:endParaRPr lang="en-US" b="0"/>
          </a:p>
        </p:txBody>
      </p:sp>
      <p:sp>
        <p:nvSpPr>
          <p:cNvPr id="3379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3796"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3797" name="Rectangle 3"/>
          <p:cNvSpPr>
            <a:spLocks noGrp="1" noChangeArrowheads="1"/>
          </p:cNvSpPr>
          <p:nvPr>
            <p:ph type="body" idx="1"/>
          </p:nvPr>
        </p:nvSpPr>
        <p:spPr/>
        <p:txBody>
          <a:bodyPr/>
          <a:lstStyle/>
          <a:p>
            <a:pPr eaLnBrk="1" hangingPunct="1"/>
            <a:r>
              <a:rPr lang="en-US" i="1" smtClean="0">
                <a:solidFill>
                  <a:schemeClr val="accent1"/>
                </a:solidFill>
              </a:rPr>
              <a:t>HTML text: </a:t>
            </a:r>
            <a:r>
              <a:rPr lang="en-US" smtClean="0"/>
              <a:t>ASCII text embedded in standard HTML tags. </a:t>
            </a:r>
          </a:p>
          <a:p>
            <a:pPr eaLnBrk="1" hangingPunct="1"/>
            <a:r>
              <a:rPr lang="en-US" smtClean="0"/>
              <a:t>Fonts are not typically downloaded with the page; a font used in HTML displays on the visitor’s screen only if that font file is available on the viewer’s computer.</a:t>
            </a: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11D1CD49-17D8-496E-8B48-92ED2A5B1B7E}" type="slidenum">
              <a:rPr lang="en-US" b="0"/>
              <a:pPr/>
              <a:t>31</a:t>
            </a:fld>
            <a:endParaRPr lang="en-US" b="0"/>
          </a:p>
        </p:txBody>
      </p:sp>
      <p:sp>
        <p:nvSpPr>
          <p:cNvPr id="3481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4820"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4821" name="Rectangle 3"/>
          <p:cNvSpPr>
            <a:spLocks noGrp="1" noChangeArrowheads="1"/>
          </p:cNvSpPr>
          <p:nvPr>
            <p:ph type="body" idx="1"/>
          </p:nvPr>
        </p:nvSpPr>
        <p:spPr/>
        <p:txBody>
          <a:bodyPr/>
          <a:lstStyle/>
          <a:p>
            <a:pPr eaLnBrk="1" hangingPunct="1"/>
            <a:r>
              <a:rPr lang="en-US" smtClean="0"/>
              <a:t>Newer browsers can support fonts that download with the page.</a:t>
            </a:r>
          </a:p>
          <a:p>
            <a:pPr lvl="1" eaLnBrk="1" hangingPunct="1"/>
            <a:r>
              <a:rPr lang="en-US" smtClean="0"/>
              <a:t>Obviously, this increases download time (a decorative font might need 100K or more). </a:t>
            </a:r>
          </a:p>
          <a:p>
            <a:pPr lvl="1" eaLnBrk="1" hangingPunct="1"/>
            <a:r>
              <a:rPr lang="en-US" smtClean="0"/>
              <a:t>Just say no. </a:t>
            </a:r>
          </a:p>
          <a:p>
            <a:pPr eaLnBrk="1" hangingPunct="1"/>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6099B4D1-A524-44E5-8D93-301DADDA1E55}" type="slidenum">
              <a:rPr lang="en-US" b="0"/>
              <a:pPr/>
              <a:t>32</a:t>
            </a:fld>
            <a:endParaRPr lang="en-US" b="0"/>
          </a:p>
        </p:txBody>
      </p:sp>
      <p:sp>
        <p:nvSpPr>
          <p:cNvPr id="3584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5844" name="Rectangle 1026"/>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5845" name="Rectangle 1027"/>
          <p:cNvSpPr>
            <a:spLocks noGrp="1" noChangeArrowheads="1"/>
          </p:cNvSpPr>
          <p:nvPr>
            <p:ph type="body" idx="1"/>
          </p:nvPr>
        </p:nvSpPr>
        <p:spPr>
          <a:xfrm>
            <a:off x="685800" y="1752600"/>
            <a:ext cx="8077200" cy="4876800"/>
          </a:xfrm>
        </p:spPr>
        <p:txBody>
          <a:bodyPr/>
          <a:lstStyle/>
          <a:p>
            <a:pPr eaLnBrk="1" hangingPunct="1"/>
            <a:r>
              <a:rPr lang="en-US" sz="2800" smtClean="0"/>
              <a:t>If you want to use an uncommon typeface for HTML text, use that font as your first choice in HTML but specify common backup fonts so that it degrades gracefully if the visitor doesn’t have the first choice font…</a:t>
            </a:r>
          </a:p>
          <a:p>
            <a:pPr eaLnBrk="1" hangingPunct="1"/>
            <a:endParaRPr lang="en-US" sz="2800" smtClean="0"/>
          </a:p>
          <a:p>
            <a:pPr eaLnBrk="1" hangingPunct="1">
              <a:buFontTx/>
              <a:buNone/>
            </a:pPr>
            <a:r>
              <a:rPr lang="en-US" sz="2800" smtClean="0"/>
              <a:t>	</a:t>
            </a:r>
            <a:r>
              <a:rPr lang="en-US" sz="2800" smtClean="0">
                <a:solidFill>
                  <a:srgbClr val="99FF99"/>
                </a:solidFill>
              </a:rPr>
              <a:t>.myFont </a:t>
            </a:r>
          </a:p>
          <a:p>
            <a:pPr eaLnBrk="1" hangingPunct="1">
              <a:buFontTx/>
              <a:buNone/>
            </a:pPr>
            <a:r>
              <a:rPr lang="en-US" sz="2800" smtClean="0">
                <a:solidFill>
                  <a:srgbClr val="99FF99"/>
                </a:solidFill>
              </a:rPr>
              <a:t>	{</a:t>
            </a:r>
          </a:p>
          <a:p>
            <a:pPr eaLnBrk="1" hangingPunct="1">
              <a:buFontTx/>
              <a:buNone/>
            </a:pPr>
            <a:r>
              <a:rPr lang="en-US" sz="2800" smtClean="0">
                <a:solidFill>
                  <a:srgbClr val="99FF99"/>
                </a:solidFill>
              </a:rPr>
              <a:t>		font-family: Arial, Helvetica, sans-serif;</a:t>
            </a:r>
          </a:p>
          <a:p>
            <a:pPr eaLnBrk="1" hangingPunct="1">
              <a:buFontTx/>
              <a:buNone/>
            </a:pPr>
            <a:r>
              <a:rPr lang="en-US" sz="2800" smtClean="0">
                <a:solidFill>
                  <a:srgbClr val="99FF99"/>
                </a:solidFill>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5A5F9666-0833-49BA-B55B-7408F6E248AE}" type="slidenum">
              <a:rPr lang="en-US" b="0"/>
              <a:pPr/>
              <a:t>33</a:t>
            </a:fld>
            <a:endParaRPr lang="en-US" b="0"/>
          </a:p>
        </p:txBody>
      </p:sp>
      <p:sp>
        <p:nvSpPr>
          <p:cNvPr id="3686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6868" name="Rectangle 1026"/>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6869" name="Rectangle 1027"/>
          <p:cNvSpPr>
            <a:spLocks noGrp="1" noChangeArrowheads="1"/>
          </p:cNvSpPr>
          <p:nvPr>
            <p:ph type="body" idx="1"/>
          </p:nvPr>
        </p:nvSpPr>
        <p:spPr>
          <a:xfrm>
            <a:off x="685800" y="1752600"/>
            <a:ext cx="7848600" cy="5105400"/>
          </a:xfrm>
        </p:spPr>
        <p:txBody>
          <a:bodyPr/>
          <a:lstStyle/>
          <a:p>
            <a:pPr lvl="1" eaLnBrk="1" hangingPunct="1"/>
            <a:r>
              <a:rPr lang="en-US" smtClean="0">
                <a:latin typeface="Verdana" pitchFamily="34" charset="0"/>
              </a:rPr>
              <a:t>Sans serif fonts</a:t>
            </a:r>
          </a:p>
          <a:p>
            <a:pPr lvl="2" eaLnBrk="1" hangingPunct="1"/>
            <a:r>
              <a:rPr lang="en-US" smtClean="0">
                <a:latin typeface="Verdana" pitchFamily="34" charset="0"/>
              </a:rPr>
              <a:t>Verdana </a:t>
            </a:r>
            <a:r>
              <a:rPr lang="en-US" smtClean="0"/>
              <a:t>(Verdana, Arial, Helvetica, sans-serif)</a:t>
            </a:r>
          </a:p>
          <a:p>
            <a:pPr lvl="2" eaLnBrk="1" hangingPunct="1"/>
            <a:r>
              <a:rPr lang="en-US" smtClean="0"/>
              <a:t>Arial and Helvetica do not read well on Macs, especially small – letters touch. </a:t>
            </a:r>
          </a:p>
          <a:p>
            <a:pPr lvl="1" eaLnBrk="1" hangingPunct="1"/>
            <a:r>
              <a:rPr lang="en-US" smtClean="0"/>
              <a:t>Serif fonts </a:t>
            </a:r>
          </a:p>
          <a:p>
            <a:pPr lvl="2" eaLnBrk="1" hangingPunct="1"/>
            <a:r>
              <a:rPr lang="en-US" smtClean="0">
                <a:latin typeface="Georgia" pitchFamily="18" charset="0"/>
              </a:rPr>
              <a:t>Georgia </a:t>
            </a:r>
            <a:r>
              <a:rPr lang="en-US" smtClean="0"/>
              <a:t>(Georgia, Times New Roman, Times, serif) </a:t>
            </a:r>
          </a:p>
          <a:p>
            <a:pPr lvl="1" eaLnBrk="1" hangingPunct="1"/>
            <a:r>
              <a:rPr lang="en-US" smtClean="0"/>
              <a:t>Monospaced fonts </a:t>
            </a:r>
          </a:p>
          <a:p>
            <a:pPr lvl="2" eaLnBrk="1" hangingPunct="1"/>
            <a:r>
              <a:rPr lang="en-US" smtClean="0">
                <a:latin typeface="Courier New" pitchFamily="49" charset="0"/>
              </a:rPr>
              <a:t>Courier (Courier New, mono)</a:t>
            </a:r>
            <a:endParaRPr lang="en-US" smtClean="0">
              <a:latin typeface="Verdan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9C8B69F-91A4-438F-BAED-ED0ECDAEAB29}" type="slidenum">
              <a:rPr lang="en-US" b="0"/>
              <a:pPr/>
              <a:t>34</a:t>
            </a:fld>
            <a:endParaRPr lang="en-US" b="0"/>
          </a:p>
        </p:txBody>
      </p:sp>
      <p:sp>
        <p:nvSpPr>
          <p:cNvPr id="3789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7892"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7893" name="Rectangle 3"/>
          <p:cNvSpPr>
            <a:spLocks noGrp="1" noChangeArrowheads="1"/>
          </p:cNvSpPr>
          <p:nvPr>
            <p:ph type="body" idx="1"/>
          </p:nvPr>
        </p:nvSpPr>
        <p:spPr>
          <a:xfrm>
            <a:off x="685800" y="1752600"/>
            <a:ext cx="8077200" cy="4876800"/>
          </a:xfrm>
        </p:spPr>
        <p:txBody>
          <a:bodyPr/>
          <a:lstStyle/>
          <a:p>
            <a:pPr eaLnBrk="1" hangingPunct="1"/>
            <a:r>
              <a:rPr lang="en-US" i="1" smtClean="0">
                <a:solidFill>
                  <a:schemeClr val="accent1"/>
                </a:solidFill>
              </a:rPr>
              <a:t>Georgia</a:t>
            </a:r>
            <a:r>
              <a:rPr lang="en-US" smtClean="0"/>
              <a:t> and </a:t>
            </a:r>
            <a:r>
              <a:rPr lang="en-US" i="1" smtClean="0">
                <a:solidFill>
                  <a:schemeClr val="accent1"/>
                </a:solidFill>
              </a:rPr>
              <a:t>Verdana</a:t>
            </a:r>
            <a:r>
              <a:rPr lang="en-US" smtClean="0"/>
              <a:t> specifically designed for the screen (Matthew Carter, hired by Microsoft, took two years), with better </a:t>
            </a:r>
            <a:r>
              <a:rPr lang="en-US" i="1" smtClean="0">
                <a:solidFill>
                  <a:schemeClr val="accent1"/>
                </a:solidFill>
              </a:rPr>
              <a:t>hinting;</a:t>
            </a:r>
            <a:r>
              <a:rPr lang="en-US" smtClean="0"/>
              <a:t> that is, larger and more uniform spacing between letters.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E55EDCD-20C8-4F30-B332-DE5DB8733128}" type="slidenum">
              <a:rPr lang="en-US" b="0"/>
              <a:pPr/>
              <a:t>35</a:t>
            </a:fld>
            <a:endParaRPr lang="en-US" b="0"/>
          </a:p>
        </p:txBody>
      </p:sp>
      <p:sp>
        <p:nvSpPr>
          <p:cNvPr id="3891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8916"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8917" name="Rectangle 3"/>
          <p:cNvSpPr>
            <a:spLocks noGrp="1" noChangeArrowheads="1"/>
          </p:cNvSpPr>
          <p:nvPr>
            <p:ph type="body" idx="1"/>
          </p:nvPr>
        </p:nvSpPr>
        <p:spPr>
          <a:xfrm>
            <a:off x="685800" y="1752600"/>
            <a:ext cx="8077200" cy="4876800"/>
          </a:xfrm>
        </p:spPr>
        <p:txBody>
          <a:bodyPr/>
          <a:lstStyle/>
          <a:p>
            <a:pPr eaLnBrk="1" hangingPunct="1"/>
            <a:r>
              <a:rPr lang="en-US" smtClean="0"/>
              <a:t>If you use the typefaces from the list back a couple of slides, you will be safe, because one of the  fonts in each category is always present on Windows/Macs.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4EF9884-CFE7-4789-B39E-2EBA4FB34CF8}" type="slidenum">
              <a:rPr lang="en-US" b="0"/>
              <a:pPr/>
              <a:t>36</a:t>
            </a:fld>
            <a:endParaRPr lang="en-US" b="0"/>
          </a:p>
        </p:txBody>
      </p:sp>
      <p:sp>
        <p:nvSpPr>
          <p:cNvPr id="3993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39940"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39941" name="Rectangle 3"/>
          <p:cNvSpPr>
            <a:spLocks noGrp="1" noChangeArrowheads="1"/>
          </p:cNvSpPr>
          <p:nvPr>
            <p:ph type="body" idx="1"/>
          </p:nvPr>
        </p:nvSpPr>
        <p:spPr>
          <a:xfrm>
            <a:off x="685800" y="1752600"/>
            <a:ext cx="7848600" cy="5105400"/>
          </a:xfrm>
        </p:spPr>
        <p:txBody>
          <a:bodyPr/>
          <a:lstStyle/>
          <a:p>
            <a:pPr eaLnBrk="1" hangingPunct="1"/>
            <a:r>
              <a:rPr lang="en-US" smtClean="0"/>
              <a:t>Font sizes</a:t>
            </a:r>
            <a:endParaRPr lang="en-US" sz="2800" smtClean="0"/>
          </a:p>
          <a:p>
            <a:pPr lvl="1" eaLnBrk="1" hangingPunct="1"/>
            <a:r>
              <a:rPr lang="en-US" smtClean="0"/>
              <a:t>Body text for the general population shouldn’t go below 11-12 pixels?</a:t>
            </a:r>
          </a:p>
          <a:p>
            <a:pPr lvl="1" eaLnBrk="1" hangingPunct="1"/>
            <a:r>
              <a:rPr lang="en-US" smtClean="0"/>
              <a:t>Subheads at 14-18 pixels?</a:t>
            </a:r>
          </a:p>
          <a:p>
            <a:pPr lvl="1" eaLnBrk="1" hangingPunct="1"/>
            <a:r>
              <a:rPr lang="en-US" smtClean="0"/>
              <a:t>Headings at 24-72 pixels? </a:t>
            </a:r>
          </a:p>
          <a:p>
            <a:pPr lvl="1" eaLnBrk="1" hangingPunct="1"/>
            <a:r>
              <a:rPr lang="en-US" smtClean="0"/>
              <a:t>In some of the browser versions, a particular font size looks 25% larger on a PC than it will on a Mac.</a:t>
            </a:r>
          </a:p>
          <a:p>
            <a:pPr lvl="1" eaLnBrk="1" hangingPunct="1"/>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41796074-A733-4C9B-A1ED-9B078BEFF74A}" type="slidenum">
              <a:rPr lang="en-US" b="0"/>
              <a:pPr/>
              <a:t>37</a:t>
            </a:fld>
            <a:endParaRPr lang="en-US" b="0"/>
          </a:p>
        </p:txBody>
      </p:sp>
      <p:sp>
        <p:nvSpPr>
          <p:cNvPr id="4096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0964" name="Rectangle 2"/>
          <p:cNvSpPr>
            <a:spLocks noGrp="1" noChangeArrowheads="1"/>
          </p:cNvSpPr>
          <p:nvPr>
            <p:ph type="title"/>
          </p:nvPr>
        </p:nvSpPr>
        <p:spPr/>
        <p:txBody>
          <a:bodyPr/>
          <a:lstStyle/>
          <a:p>
            <a:pPr eaLnBrk="1" hangingPunct="1"/>
            <a:r>
              <a:rPr lang="en-US" smtClean="0"/>
              <a:t>HTML Text:</a:t>
            </a:r>
            <a:br>
              <a:rPr lang="en-US" smtClean="0"/>
            </a:br>
            <a:r>
              <a:rPr lang="en-US" smtClean="0"/>
              <a:t>Fonts</a:t>
            </a:r>
          </a:p>
        </p:txBody>
      </p:sp>
      <p:sp>
        <p:nvSpPr>
          <p:cNvPr id="40965" name="Rectangle 3"/>
          <p:cNvSpPr>
            <a:spLocks noGrp="1" noChangeArrowheads="1"/>
          </p:cNvSpPr>
          <p:nvPr>
            <p:ph type="body" idx="1"/>
          </p:nvPr>
        </p:nvSpPr>
        <p:spPr>
          <a:xfrm>
            <a:off x="685800" y="1752600"/>
            <a:ext cx="7848600" cy="5105400"/>
          </a:xfrm>
        </p:spPr>
        <p:txBody>
          <a:bodyPr/>
          <a:lstStyle/>
          <a:p>
            <a:pPr lvl="1" eaLnBrk="1" hangingPunct="1"/>
            <a:r>
              <a:rPr lang="en-US" smtClean="0"/>
              <a:t>For consistency, you could use </a:t>
            </a:r>
            <a:r>
              <a:rPr lang="en-US" i="1" smtClean="0"/>
              <a:t>pixels</a:t>
            </a:r>
            <a:r>
              <a:rPr lang="en-US" smtClean="0"/>
              <a:t> for type measurement in CSS. </a:t>
            </a:r>
          </a:p>
          <a:p>
            <a:pPr lvl="1" eaLnBrk="1" hangingPunct="1"/>
            <a:r>
              <a:rPr lang="en-US" smtClean="0"/>
              <a:t>However, for accessibility reasons, use </a:t>
            </a:r>
            <a:r>
              <a:rPr lang="en-US" smtClean="0">
                <a:solidFill>
                  <a:srgbClr val="00FF00"/>
                </a:solidFill>
              </a:rPr>
              <a:t>em</a:t>
            </a:r>
            <a:r>
              <a:rPr lang="en-US" smtClean="0"/>
              <a:t> (the width of the uppercase M) so that you don’t override the user’s font size setting.</a:t>
            </a:r>
          </a:p>
          <a:p>
            <a:pPr lvl="2" eaLnBrk="1" hangingPunct="1"/>
            <a:r>
              <a:rPr lang="en-US" smtClean="0"/>
              <a:t>Example: 1.5em would be 1.5 times as high as the width of an M in the user’s default setting.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2602DF6-C445-4FB5-959F-527B25050C94}" type="slidenum">
              <a:rPr lang="en-US" b="0"/>
              <a:pPr/>
              <a:t>38</a:t>
            </a:fld>
            <a:endParaRPr lang="en-US" b="0"/>
          </a:p>
        </p:txBody>
      </p:sp>
      <p:sp>
        <p:nvSpPr>
          <p:cNvPr id="4198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1988"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1989" name="Rectangle 3"/>
          <p:cNvSpPr>
            <a:spLocks noGrp="1" noChangeArrowheads="1"/>
          </p:cNvSpPr>
          <p:nvPr>
            <p:ph type="body" idx="1"/>
          </p:nvPr>
        </p:nvSpPr>
        <p:spPr/>
        <p:txBody>
          <a:bodyPr/>
          <a:lstStyle/>
          <a:p>
            <a:pPr eaLnBrk="1" hangingPunct="1"/>
            <a:r>
              <a:rPr lang="en-US" smtClean="0"/>
              <a:t>Don’t completely fill a page with line after line of text, stretching from page border to page border.</a:t>
            </a:r>
            <a:endParaRPr lang="en-US" sz="2800" smtClean="0"/>
          </a:p>
          <a:p>
            <a:pPr lvl="1" eaLnBrk="1" hangingPunct="1"/>
            <a:r>
              <a:rPr lang="en-US" smtClean="0"/>
              <a:t>Too much text is boring.</a:t>
            </a:r>
          </a:p>
          <a:p>
            <a:pPr lvl="1" eaLnBrk="1" hangingPunct="1"/>
            <a:r>
              <a:rPr lang="en-US" smtClean="0"/>
              <a:t>Long lines of text are hard to read.</a:t>
            </a:r>
          </a:p>
          <a:p>
            <a:pPr lvl="2" eaLnBrk="1" hangingPunct="1"/>
            <a:r>
              <a:rPr lang="en-US" smtClean="0">
                <a:solidFill>
                  <a:srgbClr val="FF0000"/>
                </a:solidFill>
              </a:rPr>
              <a:t>Limit line length 350-600 pixels, tops (one of the more common student errors).</a:t>
            </a:r>
            <a:endParaRPr lang="en-US" sz="2000" smtClean="0">
              <a:solidFill>
                <a:srgbClr val="FF0000"/>
              </a:solidFill>
            </a:endParaRPr>
          </a:p>
          <a:p>
            <a:pPr eaLnBrk="1" hangingPunct="1"/>
            <a:endParaRPr lang="en-US" smtClean="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A55FC78-E2AA-4944-B9E8-0A49376848B7}" type="slidenum">
              <a:rPr lang="en-US" b="0"/>
              <a:pPr/>
              <a:t>39</a:t>
            </a:fld>
            <a:endParaRPr lang="en-US" b="0"/>
          </a:p>
        </p:txBody>
      </p:sp>
      <p:sp>
        <p:nvSpPr>
          <p:cNvPr id="4301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3012"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3013" name="Rectangle 3"/>
          <p:cNvSpPr>
            <a:spLocks noGrp="1" noChangeArrowheads="1"/>
          </p:cNvSpPr>
          <p:nvPr>
            <p:ph type="body" idx="1"/>
          </p:nvPr>
        </p:nvSpPr>
        <p:spPr>
          <a:xfrm>
            <a:off x="685800" y="1752600"/>
            <a:ext cx="7772400" cy="5105400"/>
          </a:xfrm>
        </p:spPr>
        <p:txBody>
          <a:bodyPr/>
          <a:lstStyle/>
          <a:p>
            <a:pPr eaLnBrk="1" hangingPunct="1"/>
            <a:r>
              <a:rPr lang="en-US" smtClean="0"/>
              <a:t>Do “chunk” the content; that is, put it into small sections/chunks with a header to title the chunk.</a:t>
            </a:r>
          </a:p>
          <a:p>
            <a:pPr lvl="1" eaLnBrk="1" hangingPunct="1"/>
            <a:r>
              <a:rPr lang="en-US" smtClean="0"/>
              <a:t>Web readers skim, rather than reading carefully.</a:t>
            </a:r>
          </a:p>
          <a:p>
            <a:pPr lvl="1" eaLnBrk="1" hangingPunct="1">
              <a:buFontTx/>
              <a:buNone/>
            </a:pPr>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5E46F211-E678-4143-9AAB-473323D2FA1E}" type="slidenum">
              <a:rPr lang="en-US" b="0"/>
              <a:pPr/>
              <a:t>4</a:t>
            </a:fld>
            <a:endParaRPr lang="en-US" b="0"/>
          </a:p>
        </p:txBody>
      </p:sp>
      <p:sp>
        <p:nvSpPr>
          <p:cNvPr id="717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7172" name="Rectangle 4"/>
          <p:cNvSpPr>
            <a:spLocks noGrp="1" noChangeArrowheads="1"/>
          </p:cNvSpPr>
          <p:nvPr>
            <p:ph type="title"/>
          </p:nvPr>
        </p:nvSpPr>
        <p:spPr/>
        <p:txBody>
          <a:bodyPr/>
          <a:lstStyle/>
          <a:p>
            <a:pPr eaLnBrk="1" hangingPunct="1"/>
            <a:r>
              <a:rPr lang="en-US" smtClean="0"/>
              <a:t>Why is Type Important?</a:t>
            </a:r>
          </a:p>
        </p:txBody>
      </p:sp>
      <p:sp>
        <p:nvSpPr>
          <p:cNvPr id="7173" name="Rectangle 5"/>
          <p:cNvSpPr>
            <a:spLocks noGrp="1" noChangeArrowheads="1"/>
          </p:cNvSpPr>
          <p:nvPr>
            <p:ph type="body" idx="1"/>
          </p:nvPr>
        </p:nvSpPr>
        <p:spPr/>
        <p:txBody>
          <a:bodyPr/>
          <a:lstStyle/>
          <a:p>
            <a:pPr eaLnBrk="1" hangingPunct="1"/>
            <a:r>
              <a:rPr lang="en-US" smtClean="0"/>
              <a:t>Type is your personality on paper, your image. </a:t>
            </a:r>
          </a:p>
          <a:p>
            <a:pPr lvl="1" eaLnBrk="1" hangingPunct="1"/>
            <a:r>
              <a:rPr lang="en-US" smtClean="0"/>
              <a:t>Change your typeface and you go from casual to formal, silly to serious, staid to stylish, old fashioned to modern. </a:t>
            </a:r>
          </a:p>
          <a:p>
            <a:pPr lvl="1" eaLnBrk="1" hangingPunct="1"/>
            <a:r>
              <a:rPr lang="en-US" smtClean="0"/>
              <a:t>If you use a typeface consistently enough, people will start to associate it with you/your company (think Harry Potter or Coca-Cola). </a:t>
            </a:r>
          </a:p>
          <a:p>
            <a:pPr lvl="1" eaLnBrk="1" hangingPunct="1">
              <a:buFontTx/>
              <a:buNone/>
            </a:pPr>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C5C5F0DC-8634-422B-B5CE-FBF1007AA9EC}" type="slidenum">
              <a:rPr lang="en-US" b="0"/>
              <a:pPr/>
              <a:t>40</a:t>
            </a:fld>
            <a:endParaRPr lang="en-US" b="0"/>
          </a:p>
        </p:txBody>
      </p:sp>
      <p:sp>
        <p:nvSpPr>
          <p:cNvPr id="4403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4036"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4037" name="Rectangle 3"/>
          <p:cNvSpPr>
            <a:spLocks noGrp="1" noChangeArrowheads="1"/>
          </p:cNvSpPr>
          <p:nvPr>
            <p:ph type="body" idx="1"/>
          </p:nvPr>
        </p:nvSpPr>
        <p:spPr/>
        <p:txBody>
          <a:bodyPr/>
          <a:lstStyle/>
          <a:p>
            <a:pPr eaLnBrk="1" hangingPunct="1"/>
            <a:r>
              <a:rPr lang="en-US" sz="2800" smtClean="0"/>
              <a:t>OK to use various alignment options (left, right, center) for headers and such.</a:t>
            </a:r>
          </a:p>
          <a:p>
            <a:pPr eaLnBrk="1" hangingPunct="1"/>
            <a:r>
              <a:rPr lang="en-US" sz="2800" smtClean="0"/>
              <a:t>Use </a:t>
            </a:r>
            <a:r>
              <a:rPr lang="en-US" sz="2800" i="1" smtClean="0"/>
              <a:t>only</a:t>
            </a:r>
            <a:r>
              <a:rPr lang="en-US" sz="2800" smtClean="0"/>
              <a:t> “justify left, ragged right” for paragraphs. </a:t>
            </a:r>
          </a:p>
          <a:p>
            <a:pPr lvl="1" eaLnBrk="1" hangingPunct="1"/>
            <a:r>
              <a:rPr lang="en-US" sz="2400" smtClean="0"/>
              <a:t>Centered body text is annoying, ugly, and hard to read.</a:t>
            </a:r>
          </a:p>
          <a:p>
            <a:pPr lvl="1" eaLnBrk="1" hangingPunct="1"/>
            <a:r>
              <a:rPr lang="en-US" sz="2400" smtClean="0"/>
              <a:t>Don’t center blocks of text or (horrors!) bulleted lists.</a:t>
            </a:r>
          </a:p>
          <a:p>
            <a:pPr lvl="1" eaLnBrk="1" hangingPunct="1"/>
            <a:r>
              <a:rPr lang="en-US" sz="2400" smtClean="0"/>
              <a:t>Justification on both sides cannot be done subtly in a pixel-based environment.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98EE7AF-DD11-40A3-8306-B21EE9AE362F}" type="slidenum">
              <a:rPr lang="en-US" b="0"/>
              <a:pPr/>
              <a:t>41</a:t>
            </a:fld>
            <a:endParaRPr lang="en-US" b="0"/>
          </a:p>
        </p:txBody>
      </p:sp>
      <p:sp>
        <p:nvSpPr>
          <p:cNvPr id="4505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5060"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5061" name="Rectangle 3"/>
          <p:cNvSpPr>
            <a:spLocks noGrp="1" noChangeArrowheads="1"/>
          </p:cNvSpPr>
          <p:nvPr>
            <p:ph type="body" idx="1"/>
          </p:nvPr>
        </p:nvSpPr>
        <p:spPr>
          <a:xfrm>
            <a:off x="685800" y="1752600"/>
            <a:ext cx="8077200" cy="5105400"/>
          </a:xfrm>
        </p:spPr>
        <p:txBody>
          <a:bodyPr/>
          <a:lstStyle/>
          <a:p>
            <a:pPr eaLnBrk="1" hangingPunct="1"/>
            <a:r>
              <a:rPr lang="en-US" smtClean="0"/>
              <a:t>Don’t both indent the first line of a paragraph </a:t>
            </a:r>
            <a:r>
              <a:rPr lang="en-US" i="1" smtClean="0"/>
              <a:t>and</a:t>
            </a:r>
            <a:r>
              <a:rPr lang="en-US" smtClean="0"/>
              <a:t> double space between paragraphs.  </a:t>
            </a:r>
          </a:p>
        </p:txBody>
      </p:sp>
      <p:sp>
        <p:nvSpPr>
          <p:cNvPr id="1453060" name="Text Box 4"/>
          <p:cNvSpPr txBox="1">
            <a:spLocks noChangeArrowheads="1"/>
          </p:cNvSpPr>
          <p:nvPr/>
        </p:nvSpPr>
        <p:spPr bwMode="auto">
          <a:xfrm>
            <a:off x="457200" y="4149725"/>
            <a:ext cx="2590800" cy="22352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a:spcBef>
                <a:spcPct val="50000"/>
              </a:spcBef>
              <a:spcAft>
                <a:spcPct val="50000"/>
              </a:spcAft>
            </a:pPr>
            <a:r>
              <a:rPr lang="en-US"/>
              <a:t>      Four score and seven years ago, our fathers brought forth. </a:t>
            </a:r>
          </a:p>
          <a:p>
            <a:pPr algn="l">
              <a:spcBef>
                <a:spcPct val="50000"/>
              </a:spcBef>
              <a:spcAft>
                <a:spcPct val="50000"/>
              </a:spcAft>
            </a:pPr>
            <a:r>
              <a:rPr lang="en-US"/>
              <a:t>      Four score and seven years ago, our fathers brought forth.</a:t>
            </a:r>
          </a:p>
        </p:txBody>
      </p:sp>
      <p:sp>
        <p:nvSpPr>
          <p:cNvPr id="1453061" name="Text Box 5"/>
          <p:cNvSpPr txBox="1">
            <a:spLocks noChangeArrowheads="1"/>
          </p:cNvSpPr>
          <p:nvPr/>
        </p:nvSpPr>
        <p:spPr bwMode="auto">
          <a:xfrm>
            <a:off x="6096000" y="4165600"/>
            <a:ext cx="2590800" cy="22352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a:r>
              <a:rPr lang="en-US"/>
              <a:t>Four score and seven years ago, our fathers brought forth. </a:t>
            </a:r>
          </a:p>
          <a:p>
            <a:pPr algn="l"/>
            <a:endParaRPr lang="en-US"/>
          </a:p>
          <a:p>
            <a:pPr algn="l"/>
            <a:r>
              <a:rPr lang="en-US"/>
              <a:t>Four score and seven years ago, our fathers brought forth.</a:t>
            </a:r>
          </a:p>
        </p:txBody>
      </p:sp>
      <p:sp>
        <p:nvSpPr>
          <p:cNvPr id="1453062" name="Text Box 6"/>
          <p:cNvSpPr txBox="1">
            <a:spLocks noChangeArrowheads="1"/>
          </p:cNvSpPr>
          <p:nvPr/>
        </p:nvSpPr>
        <p:spPr bwMode="auto">
          <a:xfrm>
            <a:off x="3276600" y="4165600"/>
            <a:ext cx="2590800" cy="19304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lgn="l"/>
            <a:r>
              <a:rPr lang="en-US"/>
              <a:t>      Four score and seven years ago, our fathers brought forth.</a:t>
            </a:r>
          </a:p>
          <a:p>
            <a:pPr algn="l"/>
            <a:r>
              <a:rPr lang="en-US"/>
              <a:t>       Four score and seven years ago, our fathers brought forth.</a:t>
            </a:r>
          </a:p>
        </p:txBody>
      </p:sp>
      <p:sp>
        <p:nvSpPr>
          <p:cNvPr id="1453063" name="Text Box 7"/>
          <p:cNvSpPr txBox="1">
            <a:spLocks noChangeArrowheads="1"/>
          </p:cNvSpPr>
          <p:nvPr/>
        </p:nvSpPr>
        <p:spPr bwMode="auto">
          <a:xfrm>
            <a:off x="990600" y="3581400"/>
            <a:ext cx="1219200" cy="3968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a:solidFill>
                  <a:schemeClr val="accent2"/>
                </a:solidFill>
                <a:latin typeface="Arial" charset="0"/>
              </a:rPr>
              <a:t>Bad</a:t>
            </a:r>
          </a:p>
        </p:txBody>
      </p:sp>
      <p:sp>
        <p:nvSpPr>
          <p:cNvPr id="1453064" name="Text Box 8"/>
          <p:cNvSpPr txBox="1">
            <a:spLocks noChangeArrowheads="1"/>
          </p:cNvSpPr>
          <p:nvPr/>
        </p:nvSpPr>
        <p:spPr bwMode="auto">
          <a:xfrm>
            <a:off x="4038600" y="3581400"/>
            <a:ext cx="1219200" cy="3968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a:solidFill>
                  <a:schemeClr val="accent2"/>
                </a:solidFill>
                <a:latin typeface="Arial" charset="0"/>
              </a:rPr>
              <a:t>Good</a:t>
            </a:r>
          </a:p>
        </p:txBody>
      </p:sp>
      <p:sp>
        <p:nvSpPr>
          <p:cNvPr id="1453065" name="Text Box 9"/>
          <p:cNvSpPr txBox="1">
            <a:spLocks noChangeArrowheads="1"/>
          </p:cNvSpPr>
          <p:nvPr/>
        </p:nvSpPr>
        <p:spPr bwMode="auto">
          <a:xfrm>
            <a:off x="6096000" y="3581400"/>
            <a:ext cx="2590800" cy="3968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a:solidFill>
                  <a:schemeClr val="accent2"/>
                </a:solidFill>
                <a:latin typeface="Arial" charset="0"/>
              </a:rPr>
              <a:t>Good (default)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453063"/>
                                        </p:tgtEl>
                                        <p:attrNameLst>
                                          <p:attrName>style.visibility</p:attrName>
                                        </p:attrNameLst>
                                      </p:cBhvr>
                                      <p:to>
                                        <p:strVal val="visible"/>
                                      </p:to>
                                    </p:set>
                                    <p:anim calcmode="lin" valueType="num">
                                      <p:cBhvr>
                                        <p:cTn id="7" dur="500" fill="hold"/>
                                        <p:tgtEl>
                                          <p:spTgt spid="1453063"/>
                                        </p:tgtEl>
                                        <p:attrNameLst>
                                          <p:attrName>ppt_x</p:attrName>
                                        </p:attrNameLst>
                                      </p:cBhvr>
                                      <p:tavLst>
                                        <p:tav tm="0">
                                          <p:val>
                                            <p:strVal val="#ppt_x-#ppt_w/2"/>
                                          </p:val>
                                        </p:tav>
                                        <p:tav tm="100000">
                                          <p:val>
                                            <p:strVal val="#ppt_x"/>
                                          </p:val>
                                        </p:tav>
                                      </p:tavLst>
                                    </p:anim>
                                    <p:anim calcmode="lin" valueType="num">
                                      <p:cBhvr>
                                        <p:cTn id="8" dur="500" fill="hold"/>
                                        <p:tgtEl>
                                          <p:spTgt spid="1453063"/>
                                        </p:tgtEl>
                                        <p:attrNameLst>
                                          <p:attrName>ppt_y</p:attrName>
                                        </p:attrNameLst>
                                      </p:cBhvr>
                                      <p:tavLst>
                                        <p:tav tm="0">
                                          <p:val>
                                            <p:strVal val="#ppt_y"/>
                                          </p:val>
                                        </p:tav>
                                        <p:tav tm="100000">
                                          <p:val>
                                            <p:strVal val="#ppt_y"/>
                                          </p:val>
                                        </p:tav>
                                      </p:tavLst>
                                    </p:anim>
                                    <p:anim calcmode="lin" valueType="num">
                                      <p:cBhvr>
                                        <p:cTn id="9" dur="500" fill="hold"/>
                                        <p:tgtEl>
                                          <p:spTgt spid="1453063"/>
                                        </p:tgtEl>
                                        <p:attrNameLst>
                                          <p:attrName>ppt_w</p:attrName>
                                        </p:attrNameLst>
                                      </p:cBhvr>
                                      <p:tavLst>
                                        <p:tav tm="0">
                                          <p:val>
                                            <p:fltVal val="0"/>
                                          </p:val>
                                        </p:tav>
                                        <p:tav tm="100000">
                                          <p:val>
                                            <p:strVal val="#ppt_w"/>
                                          </p:val>
                                        </p:tav>
                                      </p:tavLst>
                                    </p:anim>
                                    <p:anim calcmode="lin" valueType="num">
                                      <p:cBhvr>
                                        <p:cTn id="10" dur="500" fill="hold"/>
                                        <p:tgtEl>
                                          <p:spTgt spid="1453063"/>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453060"/>
                                        </p:tgtEl>
                                        <p:attrNameLst>
                                          <p:attrName>style.visibility</p:attrName>
                                        </p:attrNameLst>
                                      </p:cBhvr>
                                      <p:to>
                                        <p:strVal val="visible"/>
                                      </p:to>
                                    </p:set>
                                    <p:anim calcmode="lin" valueType="num">
                                      <p:cBhvr>
                                        <p:cTn id="13" dur="500" fill="hold"/>
                                        <p:tgtEl>
                                          <p:spTgt spid="1453060"/>
                                        </p:tgtEl>
                                        <p:attrNameLst>
                                          <p:attrName>ppt_x</p:attrName>
                                        </p:attrNameLst>
                                      </p:cBhvr>
                                      <p:tavLst>
                                        <p:tav tm="0">
                                          <p:val>
                                            <p:strVal val="#ppt_x-#ppt_w/2"/>
                                          </p:val>
                                        </p:tav>
                                        <p:tav tm="100000">
                                          <p:val>
                                            <p:strVal val="#ppt_x"/>
                                          </p:val>
                                        </p:tav>
                                      </p:tavLst>
                                    </p:anim>
                                    <p:anim calcmode="lin" valueType="num">
                                      <p:cBhvr>
                                        <p:cTn id="14" dur="500" fill="hold"/>
                                        <p:tgtEl>
                                          <p:spTgt spid="1453060"/>
                                        </p:tgtEl>
                                        <p:attrNameLst>
                                          <p:attrName>ppt_y</p:attrName>
                                        </p:attrNameLst>
                                      </p:cBhvr>
                                      <p:tavLst>
                                        <p:tav tm="0">
                                          <p:val>
                                            <p:strVal val="#ppt_y"/>
                                          </p:val>
                                        </p:tav>
                                        <p:tav tm="100000">
                                          <p:val>
                                            <p:strVal val="#ppt_y"/>
                                          </p:val>
                                        </p:tav>
                                      </p:tavLst>
                                    </p:anim>
                                    <p:anim calcmode="lin" valueType="num">
                                      <p:cBhvr>
                                        <p:cTn id="15" dur="500" fill="hold"/>
                                        <p:tgtEl>
                                          <p:spTgt spid="1453060"/>
                                        </p:tgtEl>
                                        <p:attrNameLst>
                                          <p:attrName>ppt_w</p:attrName>
                                        </p:attrNameLst>
                                      </p:cBhvr>
                                      <p:tavLst>
                                        <p:tav tm="0">
                                          <p:val>
                                            <p:fltVal val="0"/>
                                          </p:val>
                                        </p:tav>
                                        <p:tav tm="100000">
                                          <p:val>
                                            <p:strVal val="#ppt_w"/>
                                          </p:val>
                                        </p:tav>
                                      </p:tavLst>
                                    </p:anim>
                                    <p:anim calcmode="lin" valueType="num">
                                      <p:cBhvr>
                                        <p:cTn id="16" dur="500" fill="hold"/>
                                        <p:tgtEl>
                                          <p:spTgt spid="1453060"/>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1453064"/>
                                        </p:tgtEl>
                                        <p:attrNameLst>
                                          <p:attrName>style.visibility</p:attrName>
                                        </p:attrNameLst>
                                      </p:cBhvr>
                                      <p:to>
                                        <p:strVal val="visible"/>
                                      </p:to>
                                    </p:set>
                                    <p:anim calcmode="lin" valueType="num">
                                      <p:cBhvr>
                                        <p:cTn id="21" dur="500" fill="hold"/>
                                        <p:tgtEl>
                                          <p:spTgt spid="1453064"/>
                                        </p:tgtEl>
                                        <p:attrNameLst>
                                          <p:attrName>ppt_x</p:attrName>
                                        </p:attrNameLst>
                                      </p:cBhvr>
                                      <p:tavLst>
                                        <p:tav tm="0">
                                          <p:val>
                                            <p:strVal val="#ppt_x-#ppt_w/2"/>
                                          </p:val>
                                        </p:tav>
                                        <p:tav tm="100000">
                                          <p:val>
                                            <p:strVal val="#ppt_x"/>
                                          </p:val>
                                        </p:tav>
                                      </p:tavLst>
                                    </p:anim>
                                    <p:anim calcmode="lin" valueType="num">
                                      <p:cBhvr>
                                        <p:cTn id="22" dur="500" fill="hold"/>
                                        <p:tgtEl>
                                          <p:spTgt spid="1453064"/>
                                        </p:tgtEl>
                                        <p:attrNameLst>
                                          <p:attrName>ppt_y</p:attrName>
                                        </p:attrNameLst>
                                      </p:cBhvr>
                                      <p:tavLst>
                                        <p:tav tm="0">
                                          <p:val>
                                            <p:strVal val="#ppt_y"/>
                                          </p:val>
                                        </p:tav>
                                        <p:tav tm="100000">
                                          <p:val>
                                            <p:strVal val="#ppt_y"/>
                                          </p:val>
                                        </p:tav>
                                      </p:tavLst>
                                    </p:anim>
                                    <p:anim calcmode="lin" valueType="num">
                                      <p:cBhvr>
                                        <p:cTn id="23" dur="500" fill="hold"/>
                                        <p:tgtEl>
                                          <p:spTgt spid="1453064"/>
                                        </p:tgtEl>
                                        <p:attrNameLst>
                                          <p:attrName>ppt_w</p:attrName>
                                        </p:attrNameLst>
                                      </p:cBhvr>
                                      <p:tavLst>
                                        <p:tav tm="0">
                                          <p:val>
                                            <p:fltVal val="0"/>
                                          </p:val>
                                        </p:tav>
                                        <p:tav tm="100000">
                                          <p:val>
                                            <p:strVal val="#ppt_w"/>
                                          </p:val>
                                        </p:tav>
                                      </p:tavLst>
                                    </p:anim>
                                    <p:anim calcmode="lin" valueType="num">
                                      <p:cBhvr>
                                        <p:cTn id="24" dur="500" fill="hold"/>
                                        <p:tgtEl>
                                          <p:spTgt spid="1453064"/>
                                        </p:tgtEl>
                                        <p:attrNameLst>
                                          <p:attrName>ppt_h</p:attrName>
                                        </p:attrNameLst>
                                      </p:cBhvr>
                                      <p:tavLst>
                                        <p:tav tm="0">
                                          <p:val>
                                            <p:strVal val="#ppt_h"/>
                                          </p:val>
                                        </p:tav>
                                        <p:tav tm="100000">
                                          <p:val>
                                            <p:strVal val="#ppt_h"/>
                                          </p:val>
                                        </p:tav>
                                      </p:tavLst>
                                    </p:anim>
                                  </p:childTnLst>
                                </p:cTn>
                              </p:par>
                              <p:par>
                                <p:cTn id="25" presetID="17" presetClass="entr" presetSubtype="8" fill="hold" grpId="0" nodeType="withEffect">
                                  <p:stCondLst>
                                    <p:cond delay="0"/>
                                  </p:stCondLst>
                                  <p:childTnLst>
                                    <p:set>
                                      <p:cBhvr>
                                        <p:cTn id="26" dur="1" fill="hold">
                                          <p:stCondLst>
                                            <p:cond delay="0"/>
                                          </p:stCondLst>
                                        </p:cTn>
                                        <p:tgtEl>
                                          <p:spTgt spid="1453062"/>
                                        </p:tgtEl>
                                        <p:attrNameLst>
                                          <p:attrName>style.visibility</p:attrName>
                                        </p:attrNameLst>
                                      </p:cBhvr>
                                      <p:to>
                                        <p:strVal val="visible"/>
                                      </p:to>
                                    </p:set>
                                    <p:anim calcmode="lin" valueType="num">
                                      <p:cBhvr>
                                        <p:cTn id="27" dur="500" fill="hold"/>
                                        <p:tgtEl>
                                          <p:spTgt spid="1453062"/>
                                        </p:tgtEl>
                                        <p:attrNameLst>
                                          <p:attrName>ppt_x</p:attrName>
                                        </p:attrNameLst>
                                      </p:cBhvr>
                                      <p:tavLst>
                                        <p:tav tm="0">
                                          <p:val>
                                            <p:strVal val="#ppt_x-#ppt_w/2"/>
                                          </p:val>
                                        </p:tav>
                                        <p:tav tm="100000">
                                          <p:val>
                                            <p:strVal val="#ppt_x"/>
                                          </p:val>
                                        </p:tav>
                                      </p:tavLst>
                                    </p:anim>
                                    <p:anim calcmode="lin" valueType="num">
                                      <p:cBhvr>
                                        <p:cTn id="28" dur="500" fill="hold"/>
                                        <p:tgtEl>
                                          <p:spTgt spid="1453062"/>
                                        </p:tgtEl>
                                        <p:attrNameLst>
                                          <p:attrName>ppt_y</p:attrName>
                                        </p:attrNameLst>
                                      </p:cBhvr>
                                      <p:tavLst>
                                        <p:tav tm="0">
                                          <p:val>
                                            <p:strVal val="#ppt_y"/>
                                          </p:val>
                                        </p:tav>
                                        <p:tav tm="100000">
                                          <p:val>
                                            <p:strVal val="#ppt_y"/>
                                          </p:val>
                                        </p:tav>
                                      </p:tavLst>
                                    </p:anim>
                                    <p:anim calcmode="lin" valueType="num">
                                      <p:cBhvr>
                                        <p:cTn id="29" dur="500" fill="hold"/>
                                        <p:tgtEl>
                                          <p:spTgt spid="1453062"/>
                                        </p:tgtEl>
                                        <p:attrNameLst>
                                          <p:attrName>ppt_w</p:attrName>
                                        </p:attrNameLst>
                                      </p:cBhvr>
                                      <p:tavLst>
                                        <p:tav tm="0">
                                          <p:val>
                                            <p:fltVal val="0"/>
                                          </p:val>
                                        </p:tav>
                                        <p:tav tm="100000">
                                          <p:val>
                                            <p:strVal val="#ppt_w"/>
                                          </p:val>
                                        </p:tav>
                                      </p:tavLst>
                                    </p:anim>
                                    <p:anim calcmode="lin" valueType="num">
                                      <p:cBhvr>
                                        <p:cTn id="30" dur="500" fill="hold"/>
                                        <p:tgtEl>
                                          <p:spTgt spid="1453062"/>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1453065"/>
                                        </p:tgtEl>
                                        <p:attrNameLst>
                                          <p:attrName>style.visibility</p:attrName>
                                        </p:attrNameLst>
                                      </p:cBhvr>
                                      <p:to>
                                        <p:strVal val="visible"/>
                                      </p:to>
                                    </p:set>
                                    <p:anim calcmode="lin" valueType="num">
                                      <p:cBhvr>
                                        <p:cTn id="35" dur="500" fill="hold"/>
                                        <p:tgtEl>
                                          <p:spTgt spid="1453065"/>
                                        </p:tgtEl>
                                        <p:attrNameLst>
                                          <p:attrName>ppt_x</p:attrName>
                                        </p:attrNameLst>
                                      </p:cBhvr>
                                      <p:tavLst>
                                        <p:tav tm="0">
                                          <p:val>
                                            <p:strVal val="#ppt_x-#ppt_w/2"/>
                                          </p:val>
                                        </p:tav>
                                        <p:tav tm="100000">
                                          <p:val>
                                            <p:strVal val="#ppt_x"/>
                                          </p:val>
                                        </p:tav>
                                      </p:tavLst>
                                    </p:anim>
                                    <p:anim calcmode="lin" valueType="num">
                                      <p:cBhvr>
                                        <p:cTn id="36" dur="500" fill="hold"/>
                                        <p:tgtEl>
                                          <p:spTgt spid="1453065"/>
                                        </p:tgtEl>
                                        <p:attrNameLst>
                                          <p:attrName>ppt_y</p:attrName>
                                        </p:attrNameLst>
                                      </p:cBhvr>
                                      <p:tavLst>
                                        <p:tav tm="0">
                                          <p:val>
                                            <p:strVal val="#ppt_y"/>
                                          </p:val>
                                        </p:tav>
                                        <p:tav tm="100000">
                                          <p:val>
                                            <p:strVal val="#ppt_y"/>
                                          </p:val>
                                        </p:tav>
                                      </p:tavLst>
                                    </p:anim>
                                    <p:anim calcmode="lin" valueType="num">
                                      <p:cBhvr>
                                        <p:cTn id="37" dur="500" fill="hold"/>
                                        <p:tgtEl>
                                          <p:spTgt spid="1453065"/>
                                        </p:tgtEl>
                                        <p:attrNameLst>
                                          <p:attrName>ppt_w</p:attrName>
                                        </p:attrNameLst>
                                      </p:cBhvr>
                                      <p:tavLst>
                                        <p:tav tm="0">
                                          <p:val>
                                            <p:fltVal val="0"/>
                                          </p:val>
                                        </p:tav>
                                        <p:tav tm="100000">
                                          <p:val>
                                            <p:strVal val="#ppt_w"/>
                                          </p:val>
                                        </p:tav>
                                      </p:tavLst>
                                    </p:anim>
                                    <p:anim calcmode="lin" valueType="num">
                                      <p:cBhvr>
                                        <p:cTn id="38" dur="500" fill="hold"/>
                                        <p:tgtEl>
                                          <p:spTgt spid="1453065"/>
                                        </p:tgtEl>
                                        <p:attrNameLst>
                                          <p:attrName>ppt_h</p:attrName>
                                        </p:attrNameLst>
                                      </p:cBhvr>
                                      <p:tavLst>
                                        <p:tav tm="0">
                                          <p:val>
                                            <p:strVal val="#ppt_h"/>
                                          </p:val>
                                        </p:tav>
                                        <p:tav tm="100000">
                                          <p:val>
                                            <p:strVal val="#ppt_h"/>
                                          </p:val>
                                        </p:tav>
                                      </p:tavLst>
                                    </p:anim>
                                  </p:childTnLst>
                                </p:cTn>
                              </p:par>
                              <p:par>
                                <p:cTn id="39" presetID="17" presetClass="entr" presetSubtype="8" fill="hold" grpId="0" nodeType="withEffect">
                                  <p:stCondLst>
                                    <p:cond delay="0"/>
                                  </p:stCondLst>
                                  <p:childTnLst>
                                    <p:set>
                                      <p:cBhvr>
                                        <p:cTn id="40" dur="1" fill="hold">
                                          <p:stCondLst>
                                            <p:cond delay="0"/>
                                          </p:stCondLst>
                                        </p:cTn>
                                        <p:tgtEl>
                                          <p:spTgt spid="1453061"/>
                                        </p:tgtEl>
                                        <p:attrNameLst>
                                          <p:attrName>style.visibility</p:attrName>
                                        </p:attrNameLst>
                                      </p:cBhvr>
                                      <p:to>
                                        <p:strVal val="visible"/>
                                      </p:to>
                                    </p:set>
                                    <p:anim calcmode="lin" valueType="num">
                                      <p:cBhvr>
                                        <p:cTn id="41" dur="500" fill="hold"/>
                                        <p:tgtEl>
                                          <p:spTgt spid="1453061"/>
                                        </p:tgtEl>
                                        <p:attrNameLst>
                                          <p:attrName>ppt_x</p:attrName>
                                        </p:attrNameLst>
                                      </p:cBhvr>
                                      <p:tavLst>
                                        <p:tav tm="0">
                                          <p:val>
                                            <p:strVal val="#ppt_x-#ppt_w/2"/>
                                          </p:val>
                                        </p:tav>
                                        <p:tav tm="100000">
                                          <p:val>
                                            <p:strVal val="#ppt_x"/>
                                          </p:val>
                                        </p:tav>
                                      </p:tavLst>
                                    </p:anim>
                                    <p:anim calcmode="lin" valueType="num">
                                      <p:cBhvr>
                                        <p:cTn id="42" dur="500" fill="hold"/>
                                        <p:tgtEl>
                                          <p:spTgt spid="1453061"/>
                                        </p:tgtEl>
                                        <p:attrNameLst>
                                          <p:attrName>ppt_y</p:attrName>
                                        </p:attrNameLst>
                                      </p:cBhvr>
                                      <p:tavLst>
                                        <p:tav tm="0">
                                          <p:val>
                                            <p:strVal val="#ppt_y"/>
                                          </p:val>
                                        </p:tav>
                                        <p:tav tm="100000">
                                          <p:val>
                                            <p:strVal val="#ppt_y"/>
                                          </p:val>
                                        </p:tav>
                                      </p:tavLst>
                                    </p:anim>
                                    <p:anim calcmode="lin" valueType="num">
                                      <p:cBhvr>
                                        <p:cTn id="43" dur="500" fill="hold"/>
                                        <p:tgtEl>
                                          <p:spTgt spid="1453061"/>
                                        </p:tgtEl>
                                        <p:attrNameLst>
                                          <p:attrName>ppt_w</p:attrName>
                                        </p:attrNameLst>
                                      </p:cBhvr>
                                      <p:tavLst>
                                        <p:tav tm="0">
                                          <p:val>
                                            <p:fltVal val="0"/>
                                          </p:val>
                                        </p:tav>
                                        <p:tav tm="100000">
                                          <p:val>
                                            <p:strVal val="#ppt_w"/>
                                          </p:val>
                                        </p:tav>
                                      </p:tavLst>
                                    </p:anim>
                                    <p:anim calcmode="lin" valueType="num">
                                      <p:cBhvr>
                                        <p:cTn id="44" dur="500" fill="hold"/>
                                        <p:tgtEl>
                                          <p:spTgt spid="145306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3060" grpId="0" animBg="1"/>
      <p:bldP spid="1453061" grpId="0" animBg="1"/>
      <p:bldP spid="1453062" grpId="0" animBg="1"/>
      <p:bldP spid="1453063" grpId="0"/>
      <p:bldP spid="1453064" grpId="0"/>
      <p:bldP spid="145306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BCE7637D-5581-4F4B-9B60-CDF36A21391E}" type="slidenum">
              <a:rPr lang="en-US" b="0"/>
              <a:pPr/>
              <a:t>42</a:t>
            </a:fld>
            <a:endParaRPr lang="en-US" b="0"/>
          </a:p>
        </p:txBody>
      </p:sp>
      <p:sp>
        <p:nvSpPr>
          <p:cNvPr id="4608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6084"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6085" name="Rectangle 3"/>
          <p:cNvSpPr>
            <a:spLocks noGrp="1" noChangeArrowheads="1"/>
          </p:cNvSpPr>
          <p:nvPr>
            <p:ph type="body" idx="1"/>
          </p:nvPr>
        </p:nvSpPr>
        <p:spPr>
          <a:xfrm>
            <a:off x="685800" y="1752600"/>
            <a:ext cx="8077200" cy="5105400"/>
          </a:xfrm>
        </p:spPr>
        <p:txBody>
          <a:bodyPr/>
          <a:lstStyle/>
          <a:p>
            <a:pPr eaLnBrk="1" hangingPunct="1"/>
            <a:r>
              <a:rPr lang="en-US" smtClean="0"/>
              <a:t>Leave extra space </a:t>
            </a:r>
            <a:r>
              <a:rPr lang="en-US" i="1" smtClean="0"/>
              <a:t>before</a:t>
            </a:r>
            <a:r>
              <a:rPr lang="en-US" smtClean="0"/>
              <a:t> headings and subheadings (the default with </a:t>
            </a:r>
            <a:r>
              <a:rPr lang="en-US" smtClean="0">
                <a:solidFill>
                  <a:srgbClr val="99FF99"/>
                </a:solidFill>
              </a:rPr>
              <a:t>&lt;h&gt;</a:t>
            </a:r>
            <a:r>
              <a:rPr lang="en-US" smtClean="0"/>
              <a:t> tags).</a:t>
            </a:r>
          </a:p>
          <a:p>
            <a:pPr eaLnBrk="1" hangingPunct="1"/>
            <a:r>
              <a:rPr lang="en-US" smtClean="0"/>
              <a:t>Avoid indenting or leaving a blank line for the first paragraph </a:t>
            </a:r>
            <a:r>
              <a:rPr lang="en-US" i="1" smtClean="0"/>
              <a:t>after</a:t>
            </a:r>
            <a:r>
              <a:rPr lang="en-US" smtClean="0"/>
              <a:t> a header. </a:t>
            </a:r>
          </a:p>
          <a:p>
            <a:pPr lvl="1" eaLnBrk="1" hangingPunct="1"/>
            <a:r>
              <a:rPr lang="en-US" smtClean="0"/>
              <a:t>Will have to use CSS to specify single spacing in this case.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3F4E2E2-A7C5-480E-B61E-A2106843718C}" type="slidenum">
              <a:rPr lang="en-US" b="0"/>
              <a:pPr/>
              <a:t>43</a:t>
            </a:fld>
            <a:endParaRPr lang="en-US" b="0"/>
          </a:p>
        </p:txBody>
      </p:sp>
      <p:sp>
        <p:nvSpPr>
          <p:cNvPr id="4710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7108" name="Rectangle 2"/>
          <p:cNvSpPr>
            <a:spLocks noGrp="1" noChangeArrowheads="1"/>
          </p:cNvSpPr>
          <p:nvPr>
            <p:ph type="title"/>
          </p:nvPr>
        </p:nvSpPr>
        <p:spPr/>
        <p:txBody>
          <a:bodyPr/>
          <a:lstStyle/>
          <a:p>
            <a:pPr eaLnBrk="1" hangingPunct="1"/>
            <a:r>
              <a:rPr lang="en-US" smtClean="0"/>
              <a:t>HTML Text:</a:t>
            </a:r>
            <a:br>
              <a:rPr lang="en-US" smtClean="0"/>
            </a:br>
            <a:r>
              <a:rPr lang="en-US" smtClean="0"/>
              <a:t>Layout</a:t>
            </a:r>
          </a:p>
        </p:txBody>
      </p:sp>
      <p:sp>
        <p:nvSpPr>
          <p:cNvPr id="47109" name="Rectangle 3"/>
          <p:cNvSpPr>
            <a:spLocks noGrp="1" noChangeArrowheads="1"/>
          </p:cNvSpPr>
          <p:nvPr>
            <p:ph type="body" idx="1"/>
          </p:nvPr>
        </p:nvSpPr>
        <p:spPr/>
        <p:txBody>
          <a:bodyPr/>
          <a:lstStyle/>
          <a:p>
            <a:pPr eaLnBrk="1" hangingPunct="1"/>
            <a:r>
              <a:rPr lang="en-US" smtClean="0"/>
              <a:t>Use pull quotes (a quote pulled off to the side or inserted in the middle, in emphasized type) to give readers and idea of what it in the content. </a:t>
            </a:r>
          </a:p>
          <a:p>
            <a:pPr lvl="1" eaLnBrk="1" hangingPunct="1"/>
            <a:endParaRPr lang="en-US" smtClean="0"/>
          </a:p>
        </p:txBody>
      </p:sp>
      <p:pic>
        <p:nvPicPr>
          <p:cNvPr id="1454084" name="Picture 4" descr="pullQuo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962400"/>
            <a:ext cx="3295650"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4085" name="AutoShape 5"/>
          <p:cNvSpPr>
            <a:spLocks noChangeArrowheads="1"/>
          </p:cNvSpPr>
          <p:nvPr/>
        </p:nvSpPr>
        <p:spPr bwMode="auto">
          <a:xfrm>
            <a:off x="1905000" y="5029200"/>
            <a:ext cx="1600200" cy="457200"/>
          </a:xfrm>
          <a:prstGeom prst="rightArrow">
            <a:avLst>
              <a:gd name="adj1" fmla="val 50000"/>
              <a:gd name="adj2" fmla="val 875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nodeType="clickEffect">
                                  <p:stCondLst>
                                    <p:cond delay="0"/>
                                  </p:stCondLst>
                                  <p:childTnLst>
                                    <p:set>
                                      <p:cBhvr>
                                        <p:cTn id="6" dur="1" fill="hold">
                                          <p:stCondLst>
                                            <p:cond delay="0"/>
                                          </p:stCondLst>
                                        </p:cTn>
                                        <p:tgtEl>
                                          <p:spTgt spid="1454084"/>
                                        </p:tgtEl>
                                        <p:attrNameLst>
                                          <p:attrName>style.visibility</p:attrName>
                                        </p:attrNameLst>
                                      </p:cBhvr>
                                      <p:to>
                                        <p:strVal val="visible"/>
                                      </p:to>
                                    </p:set>
                                    <p:anim calcmode="lin" valueType="num">
                                      <p:cBhvr>
                                        <p:cTn id="7" dur="500" fill="hold"/>
                                        <p:tgtEl>
                                          <p:spTgt spid="1454084"/>
                                        </p:tgtEl>
                                        <p:attrNameLst>
                                          <p:attrName>ppt_x</p:attrName>
                                        </p:attrNameLst>
                                      </p:cBhvr>
                                      <p:tavLst>
                                        <p:tav tm="0">
                                          <p:val>
                                            <p:strVal val="#ppt_x-#ppt_w/2"/>
                                          </p:val>
                                        </p:tav>
                                        <p:tav tm="100000">
                                          <p:val>
                                            <p:strVal val="#ppt_x"/>
                                          </p:val>
                                        </p:tav>
                                      </p:tavLst>
                                    </p:anim>
                                    <p:anim calcmode="lin" valueType="num">
                                      <p:cBhvr>
                                        <p:cTn id="8" dur="500" fill="hold"/>
                                        <p:tgtEl>
                                          <p:spTgt spid="1454084"/>
                                        </p:tgtEl>
                                        <p:attrNameLst>
                                          <p:attrName>ppt_y</p:attrName>
                                        </p:attrNameLst>
                                      </p:cBhvr>
                                      <p:tavLst>
                                        <p:tav tm="0">
                                          <p:val>
                                            <p:strVal val="#ppt_y"/>
                                          </p:val>
                                        </p:tav>
                                        <p:tav tm="100000">
                                          <p:val>
                                            <p:strVal val="#ppt_y"/>
                                          </p:val>
                                        </p:tav>
                                      </p:tavLst>
                                    </p:anim>
                                    <p:anim calcmode="lin" valueType="num">
                                      <p:cBhvr>
                                        <p:cTn id="9" dur="500" fill="hold"/>
                                        <p:tgtEl>
                                          <p:spTgt spid="1454084"/>
                                        </p:tgtEl>
                                        <p:attrNameLst>
                                          <p:attrName>ppt_w</p:attrName>
                                        </p:attrNameLst>
                                      </p:cBhvr>
                                      <p:tavLst>
                                        <p:tav tm="0">
                                          <p:val>
                                            <p:fltVal val="0"/>
                                          </p:val>
                                        </p:tav>
                                        <p:tav tm="100000">
                                          <p:val>
                                            <p:strVal val="#ppt_w"/>
                                          </p:val>
                                        </p:tav>
                                      </p:tavLst>
                                    </p:anim>
                                    <p:anim calcmode="lin" valueType="num">
                                      <p:cBhvr>
                                        <p:cTn id="10" dur="500" fill="hold"/>
                                        <p:tgtEl>
                                          <p:spTgt spid="1454084"/>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7" presetClass="entr" presetSubtype="8" fill="hold" grpId="0" nodeType="afterEffect">
                                  <p:stCondLst>
                                    <p:cond delay="0"/>
                                  </p:stCondLst>
                                  <p:childTnLst>
                                    <p:set>
                                      <p:cBhvr>
                                        <p:cTn id="13" dur="1" fill="hold">
                                          <p:stCondLst>
                                            <p:cond delay="0"/>
                                          </p:stCondLst>
                                        </p:cTn>
                                        <p:tgtEl>
                                          <p:spTgt spid="1454085"/>
                                        </p:tgtEl>
                                        <p:attrNameLst>
                                          <p:attrName>style.visibility</p:attrName>
                                        </p:attrNameLst>
                                      </p:cBhvr>
                                      <p:to>
                                        <p:strVal val="visible"/>
                                      </p:to>
                                    </p:set>
                                    <p:anim calcmode="lin" valueType="num">
                                      <p:cBhvr>
                                        <p:cTn id="14" dur="500" fill="hold"/>
                                        <p:tgtEl>
                                          <p:spTgt spid="1454085"/>
                                        </p:tgtEl>
                                        <p:attrNameLst>
                                          <p:attrName>ppt_x</p:attrName>
                                        </p:attrNameLst>
                                      </p:cBhvr>
                                      <p:tavLst>
                                        <p:tav tm="0">
                                          <p:val>
                                            <p:strVal val="#ppt_x-#ppt_w/2"/>
                                          </p:val>
                                        </p:tav>
                                        <p:tav tm="100000">
                                          <p:val>
                                            <p:strVal val="#ppt_x"/>
                                          </p:val>
                                        </p:tav>
                                      </p:tavLst>
                                    </p:anim>
                                    <p:anim calcmode="lin" valueType="num">
                                      <p:cBhvr>
                                        <p:cTn id="15" dur="500" fill="hold"/>
                                        <p:tgtEl>
                                          <p:spTgt spid="1454085"/>
                                        </p:tgtEl>
                                        <p:attrNameLst>
                                          <p:attrName>ppt_y</p:attrName>
                                        </p:attrNameLst>
                                      </p:cBhvr>
                                      <p:tavLst>
                                        <p:tav tm="0">
                                          <p:val>
                                            <p:strVal val="#ppt_y"/>
                                          </p:val>
                                        </p:tav>
                                        <p:tav tm="100000">
                                          <p:val>
                                            <p:strVal val="#ppt_y"/>
                                          </p:val>
                                        </p:tav>
                                      </p:tavLst>
                                    </p:anim>
                                    <p:anim calcmode="lin" valueType="num">
                                      <p:cBhvr>
                                        <p:cTn id="16" dur="500" fill="hold"/>
                                        <p:tgtEl>
                                          <p:spTgt spid="1454085"/>
                                        </p:tgtEl>
                                        <p:attrNameLst>
                                          <p:attrName>ppt_w</p:attrName>
                                        </p:attrNameLst>
                                      </p:cBhvr>
                                      <p:tavLst>
                                        <p:tav tm="0">
                                          <p:val>
                                            <p:fltVal val="0"/>
                                          </p:val>
                                        </p:tav>
                                        <p:tav tm="100000">
                                          <p:val>
                                            <p:strVal val="#ppt_w"/>
                                          </p:val>
                                        </p:tav>
                                      </p:tavLst>
                                    </p:anim>
                                    <p:anim calcmode="lin" valueType="num">
                                      <p:cBhvr>
                                        <p:cTn id="17" dur="500" fill="hold"/>
                                        <p:tgtEl>
                                          <p:spTgt spid="14540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08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2607773-215B-4969-8AAB-55C02AF9FA95}" type="slidenum">
              <a:rPr lang="en-US" b="0"/>
              <a:pPr/>
              <a:t>44</a:t>
            </a:fld>
            <a:endParaRPr lang="en-US" b="0"/>
          </a:p>
        </p:txBody>
      </p:sp>
      <p:sp>
        <p:nvSpPr>
          <p:cNvPr id="4813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8132" name="Rectangle 2"/>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
        <p:nvSpPr>
          <p:cNvPr id="48133" name="Rectangle 3"/>
          <p:cNvSpPr>
            <a:spLocks noGrp="1" noChangeArrowheads="1"/>
          </p:cNvSpPr>
          <p:nvPr>
            <p:ph type="body" idx="1"/>
          </p:nvPr>
        </p:nvSpPr>
        <p:spPr/>
        <p:txBody>
          <a:bodyPr/>
          <a:lstStyle/>
          <a:p>
            <a:pPr eaLnBrk="1" hangingPunct="1"/>
            <a:r>
              <a:rPr lang="en-US" smtClean="0"/>
              <a:t>For emphasizing words, use either </a:t>
            </a:r>
            <a:r>
              <a:rPr lang="en-US" b="1" smtClean="0"/>
              <a:t>bold</a:t>
            </a:r>
            <a:r>
              <a:rPr lang="en-US" smtClean="0"/>
              <a:t> or </a:t>
            </a:r>
            <a:r>
              <a:rPr lang="en-US" i="1" smtClean="0"/>
              <a:t>italic</a:t>
            </a:r>
            <a:r>
              <a:rPr lang="en-US" smtClean="0"/>
              <a:t>. </a:t>
            </a:r>
          </a:p>
          <a:p>
            <a:pPr eaLnBrk="1" hangingPunct="1"/>
            <a:r>
              <a:rPr lang="en-US" smtClean="0"/>
              <a:t>Several books say that bold shows up better on monitors than italic, but it often depends on the typeface. </a:t>
            </a:r>
          </a:p>
          <a:p>
            <a:pPr eaLnBrk="1" hangingPunct="1"/>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1C324C5-362A-478A-87F3-3282616F1276}" type="slidenum">
              <a:rPr lang="en-US" b="0"/>
              <a:pPr/>
              <a:t>45</a:t>
            </a:fld>
            <a:endParaRPr lang="en-US" b="0"/>
          </a:p>
        </p:txBody>
      </p:sp>
      <p:sp>
        <p:nvSpPr>
          <p:cNvPr id="4915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49156" name="Rectangle 2"/>
          <p:cNvSpPr>
            <a:spLocks noGrp="1" noChangeArrowheads="1"/>
          </p:cNvSpPr>
          <p:nvPr>
            <p:ph type="title"/>
          </p:nvPr>
        </p:nvSpPr>
        <p:spPr/>
        <p:txBody>
          <a:bodyPr/>
          <a:lstStyle/>
          <a:p>
            <a:pPr eaLnBrk="1" hangingPunct="1"/>
            <a:r>
              <a:rPr lang="en-US" smtClean="0"/>
              <a:t>HTML Text:</a:t>
            </a:r>
            <a:br>
              <a:rPr lang="en-US" smtClean="0"/>
            </a:br>
            <a:r>
              <a:rPr lang="en-US" smtClean="0"/>
              <a:t> Content</a:t>
            </a:r>
          </a:p>
        </p:txBody>
      </p:sp>
      <p:sp>
        <p:nvSpPr>
          <p:cNvPr id="49157" name="Rectangle 3"/>
          <p:cNvSpPr>
            <a:spLocks noGrp="1" noChangeArrowheads="1"/>
          </p:cNvSpPr>
          <p:nvPr>
            <p:ph type="body" idx="1"/>
          </p:nvPr>
        </p:nvSpPr>
        <p:spPr/>
        <p:txBody>
          <a:bodyPr/>
          <a:lstStyle/>
          <a:p>
            <a:pPr eaLnBrk="1" hangingPunct="1">
              <a:lnSpc>
                <a:spcPct val="90000"/>
              </a:lnSpc>
            </a:pPr>
            <a:r>
              <a:rPr lang="en-US" smtClean="0"/>
              <a:t>Use </a:t>
            </a:r>
            <a:r>
              <a:rPr lang="en-US" u="sng" smtClean="0"/>
              <a:t>underlining</a:t>
            </a:r>
            <a:r>
              <a:rPr lang="en-US" smtClean="0"/>
              <a:t> only for links.</a:t>
            </a:r>
          </a:p>
          <a:p>
            <a:pPr lvl="1" eaLnBrk="1" hangingPunct="1">
              <a:lnSpc>
                <a:spcPct val="90000"/>
              </a:lnSpc>
            </a:pPr>
            <a:r>
              <a:rPr lang="en-US" smtClean="0"/>
              <a:t>Underlining for emphasis is an amateurish throwback to the days of typewriters, when that was one of our few alternatives for emphasizing text.</a:t>
            </a:r>
          </a:p>
          <a:p>
            <a:pPr eaLnBrk="1" hangingPunct="1">
              <a:lnSpc>
                <a:spcPct val="90000"/>
              </a:lnSpc>
            </a:pPr>
            <a:r>
              <a:rPr lang="en-US" smtClean="0"/>
              <a:t>Don’t use strikethrough unless you are attempting to display edited versions of documents such as legal contracts.</a:t>
            </a:r>
          </a:p>
          <a:p>
            <a:pPr eaLnBrk="1" hangingPunct="1">
              <a:lnSpc>
                <a:spcPct val="90000"/>
              </a:lnSpc>
            </a:pPr>
            <a:r>
              <a:rPr lang="en-US" smtClean="0"/>
              <a:t>Don’t use blinking text – another mark of an amateur.</a:t>
            </a:r>
          </a:p>
          <a:p>
            <a:pPr eaLnBrk="1" hangingPunct="1">
              <a:lnSpc>
                <a:spcPct val="90000"/>
              </a:lnSpc>
              <a:buFontTx/>
              <a:buNone/>
            </a:pPr>
            <a:endParaRPr lang="en-US" smtClean="0"/>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E621F19-1BB6-4270-82A7-F056837CAF44}" type="slidenum">
              <a:rPr lang="en-US" b="0"/>
              <a:pPr/>
              <a:t>46</a:t>
            </a:fld>
            <a:endParaRPr lang="en-US" b="0"/>
          </a:p>
        </p:txBody>
      </p:sp>
      <p:sp>
        <p:nvSpPr>
          <p:cNvPr id="5017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0180" name="Rectangle 2"/>
          <p:cNvSpPr>
            <a:spLocks noGrp="1" noChangeArrowheads="1"/>
          </p:cNvSpPr>
          <p:nvPr>
            <p:ph type="title"/>
          </p:nvPr>
        </p:nvSpPr>
        <p:spPr/>
        <p:txBody>
          <a:bodyPr/>
          <a:lstStyle/>
          <a:p>
            <a:pPr eaLnBrk="1" hangingPunct="1"/>
            <a:r>
              <a:rPr lang="en-US" smtClean="0"/>
              <a:t>HTML Text:</a:t>
            </a:r>
            <a:br>
              <a:rPr lang="en-US" smtClean="0"/>
            </a:br>
            <a:r>
              <a:rPr lang="en-US" smtClean="0"/>
              <a:t> Content</a:t>
            </a:r>
          </a:p>
        </p:txBody>
      </p:sp>
      <p:sp>
        <p:nvSpPr>
          <p:cNvPr id="50181" name="Rectangle 3"/>
          <p:cNvSpPr>
            <a:spLocks noGrp="1" noChangeArrowheads="1"/>
          </p:cNvSpPr>
          <p:nvPr>
            <p:ph type="body" idx="1"/>
          </p:nvPr>
        </p:nvSpPr>
        <p:spPr>
          <a:xfrm>
            <a:off x="685800" y="1752600"/>
            <a:ext cx="7772400" cy="4724400"/>
          </a:xfrm>
        </p:spPr>
        <p:txBody>
          <a:bodyPr/>
          <a:lstStyle/>
          <a:p>
            <a:pPr eaLnBrk="1" hangingPunct="1"/>
            <a:r>
              <a:rPr lang="en-US" smtClean="0"/>
              <a:t>Avoid using ALL CAPS in body text, although it can be acceptable in headings.</a:t>
            </a:r>
          </a:p>
          <a:p>
            <a:pPr lvl="1" eaLnBrk="1" hangingPunct="1"/>
            <a:r>
              <a:rPr lang="en-US" smtClean="0"/>
              <a:t>Fewer caps are easier to read.</a:t>
            </a:r>
          </a:p>
          <a:p>
            <a:pPr lvl="1" eaLnBrk="1" hangingPunct="1"/>
            <a:r>
              <a:rPr lang="en-US" smtClean="0"/>
              <a:t>Another amateurish throwback to the days of typewriters.</a:t>
            </a:r>
          </a:p>
          <a:p>
            <a:pPr eaLnBrk="1" hangingPunct="1"/>
            <a:r>
              <a:rPr lang="en-US" smtClean="0"/>
              <a:t>Do use CSS to set special characteristics for the first letter or first line (drop cap, all small caps, italics, etc.)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2C8C6A8-1156-40AA-B49B-309BAFA0F019}" type="slidenum">
              <a:rPr lang="en-US" b="0"/>
              <a:pPr/>
              <a:t>47</a:t>
            </a:fld>
            <a:endParaRPr lang="en-US" b="0"/>
          </a:p>
        </p:txBody>
      </p:sp>
      <p:sp>
        <p:nvSpPr>
          <p:cNvPr id="5120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1204" name="Rectangle 2"/>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
        <p:nvSpPr>
          <p:cNvPr id="1369091" name="Rectangle 3"/>
          <p:cNvSpPr>
            <a:spLocks noGrp="1" noChangeArrowheads="1"/>
          </p:cNvSpPr>
          <p:nvPr>
            <p:ph type="body" idx="1"/>
          </p:nvPr>
        </p:nvSpPr>
        <p:spPr/>
        <p:txBody>
          <a:bodyPr/>
          <a:lstStyle/>
          <a:p>
            <a:pPr eaLnBrk="1" hangingPunct="1"/>
            <a:r>
              <a:rPr lang="en-US" smtClean="0"/>
              <a:t>Spell chek!!!</a:t>
            </a:r>
          </a:p>
          <a:p>
            <a:pPr eaLnBrk="1" hangingPunct="1"/>
            <a:r>
              <a:rPr lang="en-US" smtClean="0"/>
              <a:t>Eliminate tpyos!!!</a:t>
            </a:r>
          </a:p>
          <a:p>
            <a:pPr eaLnBrk="1" hangingPunct="1"/>
            <a:r>
              <a:rPr lang="en-US" smtClean="0"/>
              <a:t>Don’t use a bazillion exclamation points in text! (Just look at this page!!!)</a:t>
            </a:r>
          </a:p>
          <a:p>
            <a:pPr lvl="1" eaLnBrk="1" hangingPunct="1"/>
            <a:r>
              <a:rPr lang="en-US" smtClean="0"/>
              <a:t>It’s distracting and the equivalent of yelling “wolf” over and over!!!</a:t>
            </a:r>
          </a:p>
          <a:p>
            <a:pPr eaLnBrk="1" hangingPunct="1"/>
            <a:r>
              <a:rPr lang="en-US" smtClean="0"/>
              <a:t>Use only one space, not two, at the end of sentences (newer standard), which HTML is going to enforce anyway.</a:t>
            </a:r>
          </a:p>
          <a:p>
            <a:pPr eaLnBrk="1" hangingPunct="1">
              <a:buFontTx/>
              <a:buNone/>
            </a:pPr>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69091">
                                            <p:txEl>
                                              <p:pRg st="0" end="0"/>
                                            </p:txEl>
                                          </p:spTgt>
                                        </p:tgtEl>
                                        <p:attrNameLst>
                                          <p:attrName>style.visibility</p:attrName>
                                        </p:attrNameLst>
                                      </p:cBhvr>
                                      <p:to>
                                        <p:strVal val="visible"/>
                                      </p:to>
                                    </p:set>
                                    <p:anim calcmode="lin" valueType="num">
                                      <p:cBhvr>
                                        <p:cTn id="7" dur="500" fill="hold"/>
                                        <p:tgtEl>
                                          <p:spTgt spid="1369091">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6909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69091">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6909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69091">
                                            <p:txEl>
                                              <p:pRg st="1" end="1"/>
                                            </p:txEl>
                                          </p:spTgt>
                                        </p:tgtEl>
                                        <p:attrNameLst>
                                          <p:attrName>style.visibility</p:attrName>
                                        </p:attrNameLst>
                                      </p:cBhvr>
                                      <p:to>
                                        <p:strVal val="visible"/>
                                      </p:to>
                                    </p:set>
                                    <p:anim calcmode="lin" valueType="num">
                                      <p:cBhvr>
                                        <p:cTn id="15" dur="500" fill="hold"/>
                                        <p:tgtEl>
                                          <p:spTgt spid="1369091">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69091">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69091">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69091">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1369091">
                                            <p:txEl>
                                              <p:pRg st="2" end="2"/>
                                            </p:txEl>
                                          </p:spTgt>
                                        </p:tgtEl>
                                        <p:attrNameLst>
                                          <p:attrName>style.visibility</p:attrName>
                                        </p:attrNameLst>
                                      </p:cBhvr>
                                      <p:to>
                                        <p:strVal val="visible"/>
                                      </p:to>
                                    </p:set>
                                    <p:anim calcmode="lin" valueType="num">
                                      <p:cBhvr>
                                        <p:cTn id="23" dur="500" fill="hold"/>
                                        <p:tgtEl>
                                          <p:spTgt spid="1369091">
                                            <p:txEl>
                                              <p:pRg st="2" end="2"/>
                                            </p:txEl>
                                          </p:spTgt>
                                        </p:tgtEl>
                                        <p:attrNameLst>
                                          <p:attrName>ppt_x</p:attrName>
                                        </p:attrNameLst>
                                      </p:cBhvr>
                                      <p:tavLst>
                                        <p:tav tm="0">
                                          <p:val>
                                            <p:strVal val="#ppt_x-#ppt_w/2"/>
                                          </p:val>
                                        </p:tav>
                                        <p:tav tm="100000">
                                          <p:val>
                                            <p:strVal val="#ppt_x"/>
                                          </p:val>
                                        </p:tav>
                                      </p:tavLst>
                                    </p:anim>
                                    <p:anim calcmode="lin" valueType="num">
                                      <p:cBhvr>
                                        <p:cTn id="24" dur="500" fill="hold"/>
                                        <p:tgtEl>
                                          <p:spTgt spid="1369091">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136909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6909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8" fill="hold" grpId="0" nodeType="clickEffect">
                                  <p:stCondLst>
                                    <p:cond delay="0"/>
                                  </p:stCondLst>
                                  <p:childTnLst>
                                    <p:set>
                                      <p:cBhvr>
                                        <p:cTn id="30" dur="1" fill="hold">
                                          <p:stCondLst>
                                            <p:cond delay="0"/>
                                          </p:stCondLst>
                                        </p:cTn>
                                        <p:tgtEl>
                                          <p:spTgt spid="1369091">
                                            <p:txEl>
                                              <p:pRg st="3" end="3"/>
                                            </p:txEl>
                                          </p:spTgt>
                                        </p:tgtEl>
                                        <p:attrNameLst>
                                          <p:attrName>style.visibility</p:attrName>
                                        </p:attrNameLst>
                                      </p:cBhvr>
                                      <p:to>
                                        <p:strVal val="visible"/>
                                      </p:to>
                                    </p:set>
                                    <p:anim calcmode="lin" valueType="num">
                                      <p:cBhvr>
                                        <p:cTn id="31" dur="500" fill="hold"/>
                                        <p:tgtEl>
                                          <p:spTgt spid="1369091">
                                            <p:txEl>
                                              <p:pRg st="3" end="3"/>
                                            </p:txEl>
                                          </p:spTgt>
                                        </p:tgtEl>
                                        <p:attrNameLst>
                                          <p:attrName>ppt_x</p:attrName>
                                        </p:attrNameLst>
                                      </p:cBhvr>
                                      <p:tavLst>
                                        <p:tav tm="0">
                                          <p:val>
                                            <p:strVal val="#ppt_x-#ppt_w/2"/>
                                          </p:val>
                                        </p:tav>
                                        <p:tav tm="100000">
                                          <p:val>
                                            <p:strVal val="#ppt_x"/>
                                          </p:val>
                                        </p:tav>
                                      </p:tavLst>
                                    </p:anim>
                                    <p:anim calcmode="lin" valueType="num">
                                      <p:cBhvr>
                                        <p:cTn id="32" dur="500" fill="hold"/>
                                        <p:tgtEl>
                                          <p:spTgt spid="1369091">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1369091">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369091">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8" fill="hold" grpId="0" nodeType="clickEffect">
                                  <p:stCondLst>
                                    <p:cond delay="0"/>
                                  </p:stCondLst>
                                  <p:childTnLst>
                                    <p:set>
                                      <p:cBhvr>
                                        <p:cTn id="38" dur="1" fill="hold">
                                          <p:stCondLst>
                                            <p:cond delay="0"/>
                                          </p:stCondLst>
                                        </p:cTn>
                                        <p:tgtEl>
                                          <p:spTgt spid="1369091">
                                            <p:txEl>
                                              <p:pRg st="4" end="4"/>
                                            </p:txEl>
                                          </p:spTgt>
                                        </p:tgtEl>
                                        <p:attrNameLst>
                                          <p:attrName>style.visibility</p:attrName>
                                        </p:attrNameLst>
                                      </p:cBhvr>
                                      <p:to>
                                        <p:strVal val="visible"/>
                                      </p:to>
                                    </p:set>
                                    <p:anim calcmode="lin" valueType="num">
                                      <p:cBhvr>
                                        <p:cTn id="39" dur="500" fill="hold"/>
                                        <p:tgtEl>
                                          <p:spTgt spid="1369091">
                                            <p:txEl>
                                              <p:pRg st="4" end="4"/>
                                            </p:txEl>
                                          </p:spTgt>
                                        </p:tgtEl>
                                        <p:attrNameLst>
                                          <p:attrName>ppt_x</p:attrName>
                                        </p:attrNameLst>
                                      </p:cBhvr>
                                      <p:tavLst>
                                        <p:tav tm="0">
                                          <p:val>
                                            <p:strVal val="#ppt_x-#ppt_w/2"/>
                                          </p:val>
                                        </p:tav>
                                        <p:tav tm="100000">
                                          <p:val>
                                            <p:strVal val="#ppt_x"/>
                                          </p:val>
                                        </p:tav>
                                      </p:tavLst>
                                    </p:anim>
                                    <p:anim calcmode="lin" valueType="num">
                                      <p:cBhvr>
                                        <p:cTn id="40" dur="500" fill="hold"/>
                                        <p:tgtEl>
                                          <p:spTgt spid="1369091">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1369091">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369091">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9091" grpId="0" build="p" bldLvl="5"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16880E1-195B-49B2-B5EF-31F4410A6C81}" type="slidenum">
              <a:rPr lang="en-US" b="0"/>
              <a:pPr/>
              <a:t>48</a:t>
            </a:fld>
            <a:endParaRPr lang="en-US" b="0"/>
          </a:p>
        </p:txBody>
      </p:sp>
      <p:sp>
        <p:nvSpPr>
          <p:cNvPr id="5222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372162" name="Rectangle 2"/>
          <p:cNvSpPr>
            <a:spLocks noGrp="1" noChangeArrowheads="1"/>
          </p:cNvSpPr>
          <p:nvPr>
            <p:ph type="body" idx="1"/>
          </p:nvPr>
        </p:nvSpPr>
        <p:spPr/>
        <p:txBody>
          <a:bodyPr/>
          <a:lstStyle/>
          <a:p>
            <a:pPr eaLnBrk="1" hangingPunct="1"/>
            <a:r>
              <a:rPr lang="en-US" smtClean="0"/>
              <a:t>Use </a:t>
            </a:r>
            <a:r>
              <a:rPr lang="en-US" i="1" smtClean="0">
                <a:solidFill>
                  <a:schemeClr val="accent1"/>
                </a:solidFill>
              </a:rPr>
              <a:t>en dashes</a:t>
            </a:r>
            <a:r>
              <a:rPr lang="en-US" smtClean="0"/>
              <a:t> (a hyphen the width of the letter N, like this </a:t>
            </a:r>
            <a:r>
              <a:rPr lang="en-US" smtClean="0">
                <a:solidFill>
                  <a:srgbClr val="33CC33"/>
                </a:solidFill>
              </a:rPr>
              <a:t>-</a:t>
            </a:r>
            <a:r>
              <a:rPr lang="en-US" smtClean="0"/>
              <a:t>) to separate joined words, and </a:t>
            </a:r>
            <a:r>
              <a:rPr lang="en-US" i="1" smtClean="0">
                <a:solidFill>
                  <a:schemeClr val="accent1"/>
                </a:solidFill>
              </a:rPr>
              <a:t>em dashes</a:t>
            </a:r>
            <a:r>
              <a:rPr lang="en-US" smtClean="0"/>
              <a:t> (longer, the width of the letter M, like this </a:t>
            </a:r>
            <a:r>
              <a:rPr lang="en-US" smtClean="0">
                <a:solidFill>
                  <a:srgbClr val="33CC33"/>
                </a:solidFill>
              </a:rPr>
              <a:t>–</a:t>
            </a:r>
            <a:r>
              <a:rPr lang="en-US" smtClean="0"/>
              <a:t> ) to separate sentence clauses.</a:t>
            </a:r>
          </a:p>
          <a:p>
            <a:pPr lvl="1" eaLnBrk="1" hangingPunct="1"/>
            <a:r>
              <a:rPr lang="en-US" smtClean="0"/>
              <a:t>E</a:t>
            </a:r>
            <a:r>
              <a:rPr lang="en-US" b="1" smtClean="0">
                <a:solidFill>
                  <a:srgbClr val="33CC33"/>
                </a:solidFill>
              </a:rPr>
              <a:t>-</a:t>
            </a:r>
            <a:r>
              <a:rPr lang="en-US" smtClean="0"/>
              <a:t>mail</a:t>
            </a:r>
            <a:r>
              <a:rPr lang="en-US" b="1" smtClean="0">
                <a:solidFill>
                  <a:srgbClr val="33CC33"/>
                </a:solidFill>
              </a:rPr>
              <a:t>–</a:t>
            </a:r>
            <a:r>
              <a:rPr lang="en-US" smtClean="0"/>
              <a:t>like snail mail</a:t>
            </a:r>
            <a:r>
              <a:rPr lang="en-US" b="1" smtClean="0">
                <a:solidFill>
                  <a:srgbClr val="33CC33"/>
                </a:solidFill>
              </a:rPr>
              <a:t>–</a:t>
            </a:r>
            <a:r>
              <a:rPr lang="en-US" smtClean="0"/>
              <a:t>gets the job done.  </a:t>
            </a:r>
          </a:p>
          <a:p>
            <a:pPr eaLnBrk="1" hangingPunct="1"/>
            <a:endParaRPr lang="en-US" smtClean="0"/>
          </a:p>
        </p:txBody>
      </p:sp>
      <p:sp>
        <p:nvSpPr>
          <p:cNvPr id="52229" name="Rectangle 3"/>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
        <p:nvSpPr>
          <p:cNvPr id="1372164" name="AutoShape 4"/>
          <p:cNvSpPr>
            <a:spLocks noChangeArrowheads="1"/>
          </p:cNvSpPr>
          <p:nvPr/>
        </p:nvSpPr>
        <p:spPr bwMode="auto">
          <a:xfrm>
            <a:off x="1219200" y="5638800"/>
            <a:ext cx="1752600" cy="762000"/>
          </a:xfrm>
          <a:prstGeom prst="wedgeRoundRectCallout">
            <a:avLst>
              <a:gd name="adj1" fmla="val -16306"/>
              <a:gd name="adj2" fmla="val -1775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400" b="0">
                <a:solidFill>
                  <a:schemeClr val="bg1"/>
                </a:solidFill>
              </a:rPr>
              <a:t>En dash</a:t>
            </a:r>
          </a:p>
        </p:txBody>
      </p:sp>
      <p:grpSp>
        <p:nvGrpSpPr>
          <p:cNvPr id="1372165" name="Group 5"/>
          <p:cNvGrpSpPr>
            <a:grpSpLocks/>
          </p:cNvGrpSpPr>
          <p:nvPr/>
        </p:nvGrpSpPr>
        <p:grpSpPr bwMode="auto">
          <a:xfrm>
            <a:off x="3505200" y="5638800"/>
            <a:ext cx="1752600" cy="762000"/>
            <a:chOff x="2208" y="3552"/>
            <a:chExt cx="1104" cy="480"/>
          </a:xfrm>
        </p:grpSpPr>
        <p:sp>
          <p:nvSpPr>
            <p:cNvPr id="52232" name="AutoShape 6"/>
            <p:cNvSpPr>
              <a:spLocks noChangeArrowheads="1"/>
            </p:cNvSpPr>
            <p:nvPr/>
          </p:nvSpPr>
          <p:spPr bwMode="auto">
            <a:xfrm>
              <a:off x="2208" y="3552"/>
              <a:ext cx="1104" cy="480"/>
            </a:xfrm>
            <a:prstGeom prst="wedgeRoundRectCallout">
              <a:avLst>
                <a:gd name="adj1" fmla="val 32606"/>
                <a:gd name="adj2" fmla="val -1775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2400" b="0">
                <a:solidFill>
                  <a:schemeClr val="bg1"/>
                </a:solidFill>
              </a:endParaRPr>
            </a:p>
          </p:txBody>
        </p:sp>
        <p:sp>
          <p:nvSpPr>
            <p:cNvPr id="52233" name="AutoShape 7"/>
            <p:cNvSpPr>
              <a:spLocks noChangeArrowheads="1"/>
            </p:cNvSpPr>
            <p:nvPr/>
          </p:nvSpPr>
          <p:spPr bwMode="auto">
            <a:xfrm>
              <a:off x="2208" y="3552"/>
              <a:ext cx="1104" cy="480"/>
            </a:xfrm>
            <a:prstGeom prst="wedgeRoundRectCallout">
              <a:avLst>
                <a:gd name="adj1" fmla="val -100000"/>
                <a:gd name="adj2" fmla="val -185000"/>
                <a:gd name="adj3" fmla="val 16667"/>
              </a:avLst>
            </a:prstGeom>
            <a:solidFill>
              <a:schemeClr val="tx1"/>
            </a:solidFill>
            <a:ln w="285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400" b="0">
                  <a:solidFill>
                    <a:schemeClr val="bg1"/>
                  </a:solidFill>
                </a:rPr>
                <a:t>Em dashes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372162">
                                            <p:txEl>
                                              <p:pRg st="0" end="0"/>
                                            </p:txEl>
                                          </p:spTgt>
                                        </p:tgtEl>
                                        <p:attrNameLst>
                                          <p:attrName>style.visibility</p:attrName>
                                        </p:attrNameLst>
                                      </p:cBhvr>
                                      <p:to>
                                        <p:strVal val="visible"/>
                                      </p:to>
                                    </p:set>
                                    <p:anim calcmode="lin" valueType="num">
                                      <p:cBhvr>
                                        <p:cTn id="7" dur="500" fill="hold"/>
                                        <p:tgtEl>
                                          <p:spTgt spid="1372162">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137216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372162">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137216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1372162">
                                            <p:txEl>
                                              <p:pRg st="1" end="1"/>
                                            </p:txEl>
                                          </p:spTgt>
                                        </p:tgtEl>
                                        <p:attrNameLst>
                                          <p:attrName>style.visibility</p:attrName>
                                        </p:attrNameLst>
                                      </p:cBhvr>
                                      <p:to>
                                        <p:strVal val="visible"/>
                                      </p:to>
                                    </p:set>
                                    <p:anim calcmode="lin" valueType="num">
                                      <p:cBhvr>
                                        <p:cTn id="15" dur="500" fill="hold"/>
                                        <p:tgtEl>
                                          <p:spTgt spid="1372162">
                                            <p:txEl>
                                              <p:pRg st="1" end="1"/>
                                            </p:txEl>
                                          </p:spTgt>
                                        </p:tgtEl>
                                        <p:attrNameLst>
                                          <p:attrName>ppt_x</p:attrName>
                                        </p:attrNameLst>
                                      </p:cBhvr>
                                      <p:tavLst>
                                        <p:tav tm="0">
                                          <p:val>
                                            <p:strVal val="#ppt_x-#ppt_w/2"/>
                                          </p:val>
                                        </p:tav>
                                        <p:tav tm="100000">
                                          <p:val>
                                            <p:strVal val="#ppt_x"/>
                                          </p:val>
                                        </p:tav>
                                      </p:tavLst>
                                    </p:anim>
                                    <p:anim calcmode="lin" valueType="num">
                                      <p:cBhvr>
                                        <p:cTn id="16" dur="500" fill="hold"/>
                                        <p:tgtEl>
                                          <p:spTgt spid="1372162">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137216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72162">
                                            <p:txEl>
                                              <p:pRg st="1" end="1"/>
                                            </p:txEl>
                                          </p:spTgt>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500"/>
                            </p:stCondLst>
                            <p:childTnLst>
                              <p:par>
                                <p:cTn id="20" presetID="3" presetClass="entr" presetSubtype="5" fill="hold" grpId="0" nodeType="afterEffect">
                                  <p:stCondLst>
                                    <p:cond delay="0"/>
                                  </p:stCondLst>
                                  <p:childTnLst>
                                    <p:set>
                                      <p:cBhvr>
                                        <p:cTn id="21" dur="1" fill="hold">
                                          <p:stCondLst>
                                            <p:cond delay="0"/>
                                          </p:stCondLst>
                                        </p:cTn>
                                        <p:tgtEl>
                                          <p:spTgt spid="1372164"/>
                                        </p:tgtEl>
                                        <p:attrNameLst>
                                          <p:attrName>style.visibility</p:attrName>
                                        </p:attrNameLst>
                                      </p:cBhvr>
                                      <p:to>
                                        <p:strVal val="visible"/>
                                      </p:to>
                                    </p:set>
                                    <p:animEffect transition="in" filter="blinds(vertical)">
                                      <p:cBhvr>
                                        <p:cTn id="22" dur="500"/>
                                        <p:tgtEl>
                                          <p:spTgt spid="1372164"/>
                                        </p:tgtEl>
                                      </p:cBhvr>
                                    </p:animEffect>
                                  </p:childTnLst>
                                </p:cTn>
                              </p:par>
                            </p:childTnLst>
                          </p:cTn>
                        </p:par>
                        <p:par>
                          <p:cTn id="23" fill="hold" nodeType="afterGroup">
                            <p:stCondLst>
                              <p:cond delay="1000"/>
                            </p:stCondLst>
                            <p:childTnLst>
                              <p:par>
                                <p:cTn id="24" presetID="3" presetClass="entr" presetSubtype="5" fill="hold" nodeType="afterEffect">
                                  <p:stCondLst>
                                    <p:cond delay="0"/>
                                  </p:stCondLst>
                                  <p:childTnLst>
                                    <p:set>
                                      <p:cBhvr>
                                        <p:cTn id="25" dur="1" fill="hold">
                                          <p:stCondLst>
                                            <p:cond delay="0"/>
                                          </p:stCondLst>
                                        </p:cTn>
                                        <p:tgtEl>
                                          <p:spTgt spid="1372165"/>
                                        </p:tgtEl>
                                        <p:attrNameLst>
                                          <p:attrName>style.visibility</p:attrName>
                                        </p:attrNameLst>
                                      </p:cBhvr>
                                      <p:to>
                                        <p:strVal val="visible"/>
                                      </p:to>
                                    </p:set>
                                    <p:animEffect transition="in" filter="blinds(vertical)">
                                      <p:cBhvr>
                                        <p:cTn id="26" dur="500"/>
                                        <p:tgtEl>
                                          <p:spTgt spid="1372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62" grpId="0" build="p" bldLvl="5" autoUpdateAnimBg="0"/>
      <p:bldP spid="1372164"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980C9808-010C-4F51-842A-765BE5E25AF8}" type="slidenum">
              <a:rPr lang="en-US" b="0"/>
              <a:pPr/>
              <a:t>49</a:t>
            </a:fld>
            <a:endParaRPr lang="en-US" b="0"/>
          </a:p>
        </p:txBody>
      </p:sp>
      <p:sp>
        <p:nvSpPr>
          <p:cNvPr id="5325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3252" name="Rectangle 2"/>
          <p:cNvSpPr>
            <a:spLocks noGrp="1" noChangeArrowheads="1"/>
          </p:cNvSpPr>
          <p:nvPr>
            <p:ph type="body" idx="1"/>
          </p:nvPr>
        </p:nvSpPr>
        <p:spPr>
          <a:xfrm>
            <a:off x="685800" y="1752600"/>
            <a:ext cx="8458200" cy="5867400"/>
          </a:xfrm>
        </p:spPr>
        <p:txBody>
          <a:bodyPr/>
          <a:lstStyle/>
          <a:p>
            <a:pPr lvl="1" eaLnBrk="1" hangingPunct="1"/>
            <a:r>
              <a:rPr lang="en-US" smtClean="0"/>
              <a:t>Escape sequences: </a:t>
            </a:r>
          </a:p>
          <a:p>
            <a:pPr lvl="2" eaLnBrk="1" hangingPunct="1"/>
            <a:r>
              <a:rPr lang="en-US" smtClean="0"/>
              <a:t>En dash: </a:t>
            </a:r>
            <a:r>
              <a:rPr lang="en-US" smtClean="0">
                <a:solidFill>
                  <a:srgbClr val="00CC00"/>
                </a:solidFill>
              </a:rPr>
              <a:t>&amp;ndash;</a:t>
            </a:r>
            <a:r>
              <a:rPr lang="en-US" smtClean="0"/>
              <a:t>  or  </a:t>
            </a:r>
            <a:r>
              <a:rPr lang="en-US" smtClean="0">
                <a:solidFill>
                  <a:srgbClr val="00CC00"/>
                </a:solidFill>
              </a:rPr>
              <a:t>&amp;#8211;</a:t>
            </a:r>
          </a:p>
          <a:p>
            <a:pPr lvl="2" eaLnBrk="1" hangingPunct="1"/>
            <a:r>
              <a:rPr lang="en-US" smtClean="0"/>
              <a:t>Em dash: </a:t>
            </a:r>
            <a:r>
              <a:rPr lang="en-US" smtClean="0">
                <a:solidFill>
                  <a:srgbClr val="00CC00"/>
                </a:solidFill>
              </a:rPr>
              <a:t>&amp;mdash;</a:t>
            </a:r>
            <a:r>
              <a:rPr lang="en-US" smtClean="0"/>
              <a:t>  or  </a:t>
            </a:r>
            <a:r>
              <a:rPr lang="en-US" smtClean="0">
                <a:solidFill>
                  <a:srgbClr val="00CC00"/>
                </a:solidFill>
              </a:rPr>
              <a:t>&amp;#8212;</a:t>
            </a:r>
          </a:p>
          <a:p>
            <a:pPr eaLnBrk="1" hangingPunct="1"/>
            <a:r>
              <a:rPr lang="en-US" smtClean="0"/>
              <a:t>Use “proper” quotes:</a:t>
            </a:r>
          </a:p>
          <a:p>
            <a:pPr lvl="1" eaLnBrk="1" hangingPunct="1"/>
            <a:r>
              <a:rPr lang="en-US" b="1" smtClean="0">
                <a:latin typeface="Georgia" pitchFamily="18" charset="0"/>
              </a:rPr>
              <a:t>“</a:t>
            </a:r>
            <a:r>
              <a:rPr lang="en-US" smtClean="0"/>
              <a:t> … </a:t>
            </a:r>
            <a:r>
              <a:rPr lang="en-US" b="1" smtClean="0">
                <a:latin typeface="Georgia" pitchFamily="18" charset="0"/>
              </a:rPr>
              <a:t>”</a:t>
            </a:r>
            <a:r>
              <a:rPr lang="en-US" b="1" smtClean="0"/>
              <a:t> </a:t>
            </a:r>
            <a:r>
              <a:rPr lang="en-US" smtClean="0"/>
              <a:t> versus </a:t>
            </a:r>
            <a:r>
              <a:rPr lang="en-US" b="1" smtClean="0">
                <a:cs typeface="Tahoma" charset="0"/>
              </a:rPr>
              <a:t>"</a:t>
            </a:r>
            <a:r>
              <a:rPr lang="en-US" smtClean="0">
                <a:cs typeface="Tahoma" charset="0"/>
              </a:rPr>
              <a:t> … </a:t>
            </a:r>
            <a:r>
              <a:rPr lang="en-US" b="1" smtClean="0">
                <a:cs typeface="Tahoma" charset="0"/>
              </a:rPr>
              <a:t>"</a:t>
            </a:r>
            <a:r>
              <a:rPr lang="en-US" smtClean="0">
                <a:cs typeface="Tahoma" charset="0"/>
              </a:rPr>
              <a:t> </a:t>
            </a:r>
          </a:p>
          <a:p>
            <a:pPr lvl="1" eaLnBrk="1" hangingPunct="1"/>
            <a:r>
              <a:rPr lang="en-US" smtClean="0"/>
              <a:t>Escape sequences: </a:t>
            </a:r>
          </a:p>
          <a:p>
            <a:pPr lvl="2" eaLnBrk="1" hangingPunct="1"/>
            <a:r>
              <a:rPr lang="en-US" smtClean="0">
                <a:cs typeface="Tahoma" charset="0"/>
              </a:rPr>
              <a:t>Curly left double quote:  </a:t>
            </a:r>
            <a:r>
              <a:rPr lang="en-US" smtClean="0">
                <a:solidFill>
                  <a:srgbClr val="00CC00"/>
                </a:solidFill>
              </a:rPr>
              <a:t>&amp;ldquo;</a:t>
            </a:r>
            <a:r>
              <a:rPr lang="en-US" smtClean="0">
                <a:cs typeface="Tahoma" charset="0"/>
              </a:rPr>
              <a:t>  or  </a:t>
            </a:r>
            <a:r>
              <a:rPr lang="en-US" smtClean="0">
                <a:solidFill>
                  <a:srgbClr val="00CC00"/>
                </a:solidFill>
              </a:rPr>
              <a:t>&amp;#8220;</a:t>
            </a:r>
          </a:p>
          <a:p>
            <a:pPr lvl="2" eaLnBrk="1" hangingPunct="1"/>
            <a:r>
              <a:rPr lang="en-US" smtClean="0">
                <a:cs typeface="Tahoma" charset="0"/>
              </a:rPr>
              <a:t>Curly right double quote:  </a:t>
            </a:r>
            <a:r>
              <a:rPr lang="en-US" smtClean="0">
                <a:solidFill>
                  <a:srgbClr val="00CC00"/>
                </a:solidFill>
              </a:rPr>
              <a:t>&amp;rdquo;</a:t>
            </a:r>
            <a:r>
              <a:rPr lang="en-US" smtClean="0">
                <a:cs typeface="Tahoma" charset="0"/>
              </a:rPr>
              <a:t>  or  </a:t>
            </a:r>
            <a:r>
              <a:rPr lang="en-US" smtClean="0">
                <a:solidFill>
                  <a:srgbClr val="00CC00"/>
                </a:solidFill>
              </a:rPr>
              <a:t>&amp;#8221;</a:t>
            </a:r>
          </a:p>
          <a:p>
            <a:pPr lvl="2" eaLnBrk="1" hangingPunct="1"/>
            <a:r>
              <a:rPr lang="en-US" smtClean="0">
                <a:cs typeface="Tahoma" charset="0"/>
              </a:rPr>
              <a:t>Curly left single quote:  </a:t>
            </a:r>
            <a:r>
              <a:rPr lang="en-US" smtClean="0">
                <a:solidFill>
                  <a:srgbClr val="00CC00"/>
                </a:solidFill>
              </a:rPr>
              <a:t>&amp;lsquo;</a:t>
            </a:r>
            <a:r>
              <a:rPr lang="en-US" smtClean="0">
                <a:cs typeface="Tahoma" charset="0"/>
              </a:rPr>
              <a:t>  or  </a:t>
            </a:r>
            <a:r>
              <a:rPr lang="en-US" smtClean="0">
                <a:solidFill>
                  <a:srgbClr val="00CC00"/>
                </a:solidFill>
              </a:rPr>
              <a:t>&amp;#8216;</a:t>
            </a:r>
          </a:p>
          <a:p>
            <a:pPr lvl="2" eaLnBrk="1" hangingPunct="1"/>
            <a:r>
              <a:rPr lang="en-US" smtClean="0">
                <a:cs typeface="Tahoma" charset="0"/>
              </a:rPr>
              <a:t>Curly right single quote:  </a:t>
            </a:r>
            <a:r>
              <a:rPr lang="en-US" smtClean="0">
                <a:solidFill>
                  <a:srgbClr val="00CC00"/>
                </a:solidFill>
              </a:rPr>
              <a:t>&amp;rsquo;</a:t>
            </a:r>
            <a:r>
              <a:rPr lang="en-US" smtClean="0">
                <a:cs typeface="Tahoma" charset="0"/>
              </a:rPr>
              <a:t>  or  </a:t>
            </a:r>
            <a:r>
              <a:rPr lang="en-US" smtClean="0">
                <a:solidFill>
                  <a:srgbClr val="00CC00"/>
                </a:solidFill>
              </a:rPr>
              <a:t>&amp;#8217;</a:t>
            </a:r>
          </a:p>
          <a:p>
            <a:pPr lvl="2" eaLnBrk="1" hangingPunct="1"/>
            <a:endParaRPr lang="en-US" smtClean="0">
              <a:cs typeface="Tahoma" charset="0"/>
            </a:endParaRPr>
          </a:p>
          <a:p>
            <a:pPr lvl="1" eaLnBrk="1" hangingPunct="1"/>
            <a:endParaRPr lang="en-US" smtClean="0"/>
          </a:p>
          <a:p>
            <a:pPr eaLnBrk="1" hangingPunct="1"/>
            <a:endParaRPr lang="en-US" smtClean="0"/>
          </a:p>
        </p:txBody>
      </p:sp>
      <p:sp>
        <p:nvSpPr>
          <p:cNvPr id="53253" name="Rectangle 3"/>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23BB5EC-2D5A-45FE-B9A7-F7B55E680B5F}" type="slidenum">
              <a:rPr lang="en-US" b="0"/>
              <a:pPr/>
              <a:t>5</a:t>
            </a:fld>
            <a:endParaRPr lang="en-US" b="0"/>
          </a:p>
        </p:txBody>
      </p:sp>
      <p:sp>
        <p:nvSpPr>
          <p:cNvPr id="819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8196" name="Rectangle 4"/>
          <p:cNvSpPr>
            <a:spLocks noGrp="1" noChangeArrowheads="1"/>
          </p:cNvSpPr>
          <p:nvPr>
            <p:ph type="title"/>
          </p:nvPr>
        </p:nvSpPr>
        <p:spPr/>
        <p:txBody>
          <a:bodyPr/>
          <a:lstStyle/>
          <a:p>
            <a:pPr eaLnBrk="1" hangingPunct="1"/>
            <a:r>
              <a:rPr lang="en-US" smtClean="0"/>
              <a:t>Why is Type Important?</a:t>
            </a:r>
          </a:p>
        </p:txBody>
      </p:sp>
      <p:sp>
        <p:nvSpPr>
          <p:cNvPr id="8197" name="Rectangle 5"/>
          <p:cNvSpPr>
            <a:spLocks noGrp="1" noChangeArrowheads="1"/>
          </p:cNvSpPr>
          <p:nvPr>
            <p:ph type="body" idx="1"/>
          </p:nvPr>
        </p:nvSpPr>
        <p:spPr>
          <a:xfrm>
            <a:off x="685800" y="1752600"/>
            <a:ext cx="7772400" cy="5105400"/>
          </a:xfrm>
        </p:spPr>
        <p:txBody>
          <a:bodyPr/>
          <a:lstStyle/>
          <a:p>
            <a:pPr eaLnBrk="1" hangingPunct="1"/>
            <a:r>
              <a:rPr lang="en-US" smtClean="0"/>
              <a:t>Type is emotional on a subliminal level because of its connotations.</a:t>
            </a:r>
          </a:p>
          <a:p>
            <a:pPr lvl="1" eaLnBrk="1" hangingPunct="1"/>
            <a:r>
              <a:rPr lang="en-US" smtClean="0"/>
              <a:t>Example: </a:t>
            </a:r>
          </a:p>
          <a:p>
            <a:pPr lvl="2" eaLnBrk="1" hangingPunct="1"/>
            <a:r>
              <a:rPr lang="en-US" smtClean="0"/>
              <a:t>Helvetica is used on IRS forms. </a:t>
            </a:r>
          </a:p>
          <a:p>
            <a:pPr lvl="2" eaLnBrk="1" hangingPunct="1"/>
            <a:r>
              <a:rPr lang="en-US" smtClean="0"/>
              <a:t>Now, how do you think you're going to feel when you read something set in Helvetica? </a:t>
            </a:r>
          </a:p>
          <a:p>
            <a:pPr lvl="2" eaLnBrk="1" hangingPunct="1"/>
            <a:r>
              <a:rPr lang="en-US" smtClean="0"/>
              <a:t>You probably won’t </a:t>
            </a:r>
            <a:r>
              <a:rPr lang="en-US" i="1" smtClean="0"/>
              <a:t>consciously</a:t>
            </a:r>
            <a:r>
              <a:rPr lang="en-US" smtClean="0"/>
              <a:t> realize that it's the same typeface the IRS uses, but it could still color your emotional reaction.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F849930C-6AE3-4B35-995B-5ACF6DA152B7}" type="slidenum">
              <a:rPr lang="en-US" b="0"/>
              <a:pPr/>
              <a:t>50</a:t>
            </a:fld>
            <a:endParaRPr lang="en-US" b="0"/>
          </a:p>
        </p:txBody>
      </p:sp>
      <p:sp>
        <p:nvSpPr>
          <p:cNvPr id="5427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4276" name="Rectangle 2"/>
          <p:cNvSpPr>
            <a:spLocks noGrp="1" noChangeArrowheads="1"/>
          </p:cNvSpPr>
          <p:nvPr>
            <p:ph type="body" idx="1"/>
          </p:nvPr>
        </p:nvSpPr>
        <p:spPr>
          <a:xfrm>
            <a:off x="685800" y="1752600"/>
            <a:ext cx="8458200" cy="4876800"/>
          </a:xfrm>
        </p:spPr>
        <p:txBody>
          <a:bodyPr/>
          <a:lstStyle/>
          <a:p>
            <a:pPr eaLnBrk="1" hangingPunct="1"/>
            <a:r>
              <a:rPr lang="en-US" smtClean="0"/>
              <a:t>Other special characters:</a:t>
            </a:r>
          </a:p>
          <a:p>
            <a:pPr lvl="1" eaLnBrk="1" hangingPunct="1"/>
            <a:r>
              <a:rPr lang="en-US" smtClean="0"/>
              <a:t>True ellipse </a:t>
            </a:r>
            <a:r>
              <a:rPr lang="en-US" smtClean="0">
                <a:cs typeface="Tahoma" charset="0"/>
              </a:rPr>
              <a:t>… </a:t>
            </a:r>
            <a:r>
              <a:rPr lang="en-US" smtClean="0">
                <a:solidFill>
                  <a:srgbClr val="00CC00"/>
                </a:solidFill>
              </a:rPr>
              <a:t>&amp;hellip;</a:t>
            </a:r>
            <a:r>
              <a:rPr lang="en-US" smtClean="0"/>
              <a:t>  or  </a:t>
            </a:r>
            <a:r>
              <a:rPr lang="en-US" smtClean="0">
                <a:solidFill>
                  <a:srgbClr val="00CC00"/>
                </a:solidFill>
              </a:rPr>
              <a:t>&amp;#8230;</a:t>
            </a:r>
          </a:p>
          <a:p>
            <a:pPr eaLnBrk="1" hangingPunct="1"/>
            <a:r>
              <a:rPr lang="en-US" smtClean="0"/>
              <a:t>Tables of special characters:</a:t>
            </a:r>
          </a:p>
          <a:p>
            <a:pPr lvl="1" eaLnBrk="1" hangingPunct="1"/>
            <a:r>
              <a:rPr lang="en-US" u="sng" smtClean="0"/>
              <a:t>http://www.meadhra.com/cnet/040901/table-1.html</a:t>
            </a:r>
          </a:p>
          <a:p>
            <a:pPr lvl="1" eaLnBrk="1" hangingPunct="1"/>
            <a:r>
              <a:rPr lang="en-US" u="sng" smtClean="0"/>
              <a:t>http://www.meadhra.com/cnet/040901/table-2.html</a:t>
            </a:r>
          </a:p>
          <a:p>
            <a:pPr eaLnBrk="1" hangingPunct="1">
              <a:buFontTx/>
              <a:buNone/>
            </a:pPr>
            <a:endParaRPr lang="en-US" smtClean="0"/>
          </a:p>
          <a:p>
            <a:pPr eaLnBrk="1" hangingPunct="1"/>
            <a:endParaRPr lang="en-US" smtClean="0"/>
          </a:p>
        </p:txBody>
      </p:sp>
      <p:sp>
        <p:nvSpPr>
          <p:cNvPr id="54277" name="Rectangle 3"/>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759CBC2E-F9FD-4E2B-A96A-D75F483DC805}" type="slidenum">
              <a:rPr lang="en-US" b="0"/>
              <a:pPr/>
              <a:t>51</a:t>
            </a:fld>
            <a:endParaRPr lang="en-US" b="0"/>
          </a:p>
        </p:txBody>
      </p:sp>
      <p:sp>
        <p:nvSpPr>
          <p:cNvPr id="5529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5300" name="Rectangle 2"/>
          <p:cNvSpPr>
            <a:spLocks noGrp="1" noChangeArrowheads="1"/>
          </p:cNvSpPr>
          <p:nvPr>
            <p:ph type="body" idx="1"/>
          </p:nvPr>
        </p:nvSpPr>
        <p:spPr>
          <a:xfrm>
            <a:off x="685800" y="1752600"/>
            <a:ext cx="8458200" cy="4876800"/>
          </a:xfrm>
        </p:spPr>
        <p:txBody>
          <a:bodyPr/>
          <a:lstStyle/>
          <a:p>
            <a:pPr eaLnBrk="1" hangingPunct="1"/>
            <a:r>
              <a:rPr lang="en-US" sz="2800" smtClean="0"/>
              <a:t>“Upper case numerals” (all the same size) versus “lower case numerals” (uses ascenders and descenders):</a:t>
            </a:r>
          </a:p>
          <a:p>
            <a:pPr lvl="1" eaLnBrk="1" hangingPunct="1">
              <a:buFontTx/>
              <a:buNone/>
            </a:pPr>
            <a:r>
              <a:rPr lang="en-US" sz="2400" smtClean="0"/>
              <a:t>  UPPER-CASE 123456789 LETTERS &amp; NUMBERS (good)</a:t>
            </a:r>
          </a:p>
          <a:p>
            <a:pPr lvl="1" eaLnBrk="1" hangingPunct="1">
              <a:buFontTx/>
              <a:buNone/>
            </a:pPr>
            <a:r>
              <a:rPr lang="en-US" sz="2400" smtClean="0"/>
              <a:t>  Lower-case </a:t>
            </a:r>
            <a:r>
              <a:rPr lang="en-US" sz="2400" smtClean="0">
                <a:latin typeface="Georgia" pitchFamily="18" charset="0"/>
              </a:rPr>
              <a:t>123456789</a:t>
            </a:r>
            <a:r>
              <a:rPr lang="en-US" sz="2400" smtClean="0"/>
              <a:t> letters &amp; numbers (good)</a:t>
            </a:r>
          </a:p>
          <a:p>
            <a:pPr lvl="1" eaLnBrk="1" hangingPunct="1">
              <a:buFontTx/>
              <a:buNone/>
            </a:pPr>
            <a:r>
              <a:rPr lang="en-US" sz="2400" smtClean="0"/>
              <a:t>  MIXED-CASE </a:t>
            </a:r>
            <a:r>
              <a:rPr lang="en-US" sz="2400" smtClean="0">
                <a:latin typeface="Georgia" pitchFamily="18" charset="0"/>
              </a:rPr>
              <a:t>123456789 LETTERS &amp; NUMBERS  (</a:t>
            </a:r>
            <a:r>
              <a:rPr lang="en-US" sz="2400" smtClean="0"/>
              <a:t>bad).</a:t>
            </a:r>
          </a:p>
          <a:p>
            <a:pPr lvl="1" eaLnBrk="1" hangingPunct="1">
              <a:buFontTx/>
              <a:buNone/>
            </a:pPr>
            <a:r>
              <a:rPr lang="en-US" sz="2400" smtClean="0"/>
              <a:t>  Mixed-case 123456789 letters &amp; </a:t>
            </a:r>
            <a:r>
              <a:rPr lang="en-US" sz="2400" smtClean="0">
                <a:latin typeface="Georgia" pitchFamily="18" charset="0"/>
              </a:rPr>
              <a:t>numbers  (</a:t>
            </a:r>
            <a:r>
              <a:rPr lang="en-US" sz="2400" smtClean="0"/>
              <a:t>bad).</a:t>
            </a:r>
          </a:p>
          <a:p>
            <a:pPr lvl="1" eaLnBrk="1" hangingPunct="1"/>
            <a:endParaRPr lang="en-US" sz="2400" smtClean="0">
              <a:latin typeface="Georgia" pitchFamily="18" charset="0"/>
            </a:endParaRPr>
          </a:p>
          <a:p>
            <a:pPr lvl="1" eaLnBrk="1" hangingPunct="1"/>
            <a:r>
              <a:rPr lang="en-US" sz="2400" smtClean="0"/>
              <a:t>Most typefaces have only one version, so you usually  have to change fonts to fix.</a:t>
            </a:r>
          </a:p>
          <a:p>
            <a:pPr eaLnBrk="1" hangingPunct="1">
              <a:buClr>
                <a:schemeClr val="hlink"/>
              </a:buClr>
              <a:buFontTx/>
              <a:buChar char="–"/>
            </a:pPr>
            <a:endParaRPr lang="en-US" sz="2400" smtClean="0"/>
          </a:p>
        </p:txBody>
      </p:sp>
      <p:sp>
        <p:nvSpPr>
          <p:cNvPr id="55301" name="Rectangle 3"/>
          <p:cNvSpPr>
            <a:spLocks noGrp="1" noChangeArrowheads="1"/>
          </p:cNvSpPr>
          <p:nvPr>
            <p:ph type="title"/>
          </p:nvPr>
        </p:nvSpPr>
        <p:spPr/>
        <p:txBody>
          <a:bodyPr/>
          <a:lstStyle/>
          <a:p>
            <a:pPr eaLnBrk="1" hangingPunct="1"/>
            <a:r>
              <a:rPr lang="en-US" smtClean="0"/>
              <a:t>HTML Text:</a:t>
            </a:r>
            <a:br>
              <a:rPr lang="en-US" smtClean="0"/>
            </a:br>
            <a:r>
              <a:rPr lang="en-US" smtClean="0"/>
              <a:t>Content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4CCB2FAF-BDE0-43C4-A05E-65A7656A5DE6}" type="slidenum">
              <a:rPr lang="en-US" b="0"/>
              <a:pPr/>
              <a:t>52</a:t>
            </a:fld>
            <a:endParaRPr lang="en-US" b="0"/>
          </a:p>
        </p:txBody>
      </p:sp>
      <p:sp>
        <p:nvSpPr>
          <p:cNvPr id="5632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6324" name="Rectangle 2"/>
          <p:cNvSpPr>
            <a:spLocks noGrp="1" noChangeArrowheads="1"/>
          </p:cNvSpPr>
          <p:nvPr>
            <p:ph type="title"/>
          </p:nvPr>
        </p:nvSpPr>
        <p:spPr/>
        <p:txBody>
          <a:bodyPr/>
          <a:lstStyle/>
          <a:p>
            <a:pPr eaLnBrk="1" hangingPunct="1"/>
            <a:r>
              <a:rPr lang="en-US" smtClean="0"/>
              <a:t>HTML Text:</a:t>
            </a:r>
            <a:br>
              <a:rPr lang="en-US" smtClean="0"/>
            </a:br>
            <a:r>
              <a:rPr lang="en-US" smtClean="0"/>
              <a:t>Printing</a:t>
            </a:r>
          </a:p>
        </p:txBody>
      </p:sp>
      <p:sp>
        <p:nvSpPr>
          <p:cNvPr id="56325" name="Rectangle 3"/>
          <p:cNvSpPr>
            <a:spLocks noGrp="1" noChangeArrowheads="1"/>
          </p:cNvSpPr>
          <p:nvPr>
            <p:ph type="body" idx="1"/>
          </p:nvPr>
        </p:nvSpPr>
        <p:spPr/>
        <p:txBody>
          <a:bodyPr/>
          <a:lstStyle/>
          <a:p>
            <a:pPr eaLnBrk="1" hangingPunct="1"/>
            <a:r>
              <a:rPr lang="en-US" smtClean="0"/>
              <a:t>If your visitors might want to print the page, you will need to test it on both a color printer and black and white. </a:t>
            </a:r>
          </a:p>
          <a:p>
            <a:pPr eaLnBrk="1" hangingPunct="1"/>
            <a:r>
              <a:rPr lang="en-US" smtClean="0"/>
              <a:t>For instance, light text on a dark page background might not print, depending upon the visitor’s browser and the way it is configured.</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F098757E-50F0-44DC-A464-2B214C86329D}" type="slidenum">
              <a:rPr lang="en-US" b="0"/>
              <a:pPr/>
              <a:t>53</a:t>
            </a:fld>
            <a:endParaRPr lang="en-US" b="0"/>
          </a:p>
        </p:txBody>
      </p:sp>
      <p:sp>
        <p:nvSpPr>
          <p:cNvPr id="5734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7348" name="Rectangle 2"/>
          <p:cNvSpPr>
            <a:spLocks noGrp="1" noChangeArrowheads="1"/>
          </p:cNvSpPr>
          <p:nvPr>
            <p:ph type="body" idx="1"/>
          </p:nvPr>
        </p:nvSpPr>
        <p:spPr>
          <a:xfrm>
            <a:off x="685800" y="1752600"/>
            <a:ext cx="8229600" cy="6172200"/>
          </a:xfrm>
        </p:spPr>
        <p:txBody>
          <a:bodyPr/>
          <a:lstStyle/>
          <a:p>
            <a:pPr eaLnBrk="1" hangingPunct="1"/>
            <a:r>
              <a:rPr lang="en-US" smtClean="0"/>
              <a:t>Alternatives</a:t>
            </a:r>
          </a:p>
          <a:p>
            <a:pPr lvl="1" eaLnBrk="1" hangingPunct="1"/>
            <a:r>
              <a:rPr lang="en-US" smtClean="0"/>
              <a:t>Link to a second, printable version of the page: black text, white background, no tables or frames, simple layout.  </a:t>
            </a:r>
          </a:p>
          <a:p>
            <a:pPr lvl="2" eaLnBrk="1" hangingPunct="1"/>
            <a:r>
              <a:rPr lang="en-US" smtClean="0"/>
              <a:t>But maintaining two versions of each page is an error-prone pain.</a:t>
            </a:r>
          </a:p>
          <a:p>
            <a:pPr lvl="2" eaLnBrk="1" hangingPunct="1"/>
            <a:endParaRPr lang="en-US" smtClean="0"/>
          </a:p>
        </p:txBody>
      </p:sp>
      <p:sp>
        <p:nvSpPr>
          <p:cNvPr id="57349" name="Rectangle 3"/>
          <p:cNvSpPr>
            <a:spLocks noGrp="1" noChangeArrowheads="1"/>
          </p:cNvSpPr>
          <p:nvPr>
            <p:ph type="title"/>
          </p:nvPr>
        </p:nvSpPr>
        <p:spPr/>
        <p:txBody>
          <a:bodyPr/>
          <a:lstStyle/>
          <a:p>
            <a:pPr eaLnBrk="1" hangingPunct="1"/>
            <a:r>
              <a:rPr lang="en-US" smtClean="0"/>
              <a:t>HTML Text:</a:t>
            </a:r>
            <a:br>
              <a:rPr lang="en-US" smtClean="0"/>
            </a:br>
            <a:r>
              <a:rPr lang="en-US" smtClean="0"/>
              <a:t>Printing</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5FCA45ED-40DA-47E0-95DE-39922144DC8D}" type="slidenum">
              <a:rPr lang="en-US" b="0"/>
              <a:pPr/>
              <a:t>54</a:t>
            </a:fld>
            <a:endParaRPr lang="en-US" b="0"/>
          </a:p>
        </p:txBody>
      </p:sp>
      <p:sp>
        <p:nvSpPr>
          <p:cNvPr id="5837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8372" name="Rectangle 2"/>
          <p:cNvSpPr>
            <a:spLocks noGrp="1" noChangeArrowheads="1"/>
          </p:cNvSpPr>
          <p:nvPr>
            <p:ph type="body" idx="1"/>
          </p:nvPr>
        </p:nvSpPr>
        <p:spPr>
          <a:xfrm>
            <a:off x="685800" y="1752600"/>
            <a:ext cx="8229600" cy="6172200"/>
          </a:xfrm>
        </p:spPr>
        <p:txBody>
          <a:bodyPr/>
          <a:lstStyle/>
          <a:p>
            <a:pPr lvl="1" eaLnBrk="1" hangingPunct="1"/>
            <a:r>
              <a:rPr lang="en-US" smtClean="0"/>
              <a:t>Better: Use different CSS rules for different media. Examples:</a:t>
            </a:r>
          </a:p>
          <a:p>
            <a:pPr lvl="3" eaLnBrk="1" hangingPunct="1">
              <a:buFontTx/>
              <a:buNone/>
            </a:pPr>
            <a:r>
              <a:rPr lang="en-US" sz="2400" smtClean="0">
                <a:solidFill>
                  <a:srgbClr val="99FF99"/>
                </a:solidFill>
              </a:rPr>
              <a:t>&lt;link rel=stylesheet type=“text/css” href=“myPrint.css” </a:t>
            </a:r>
            <a:r>
              <a:rPr lang="en-US" sz="2400" smtClean="0">
                <a:solidFill>
                  <a:srgbClr val="00FF00"/>
                </a:solidFill>
              </a:rPr>
              <a:t>media=“print”</a:t>
            </a:r>
            <a:r>
              <a:rPr lang="en-US" sz="2400" smtClean="0">
                <a:solidFill>
                  <a:srgbClr val="99FF99"/>
                </a:solidFill>
              </a:rPr>
              <a:t> /&gt;</a:t>
            </a:r>
          </a:p>
          <a:p>
            <a:pPr lvl="3" eaLnBrk="1" hangingPunct="1">
              <a:buFontTx/>
              <a:buNone/>
            </a:pPr>
            <a:r>
              <a:rPr lang="en-US" sz="2400" smtClean="0">
                <a:solidFill>
                  <a:srgbClr val="99FF99"/>
                </a:solidFill>
              </a:rPr>
              <a:t>&lt;link rel=stylesheet type=“text/css” href=“myDisplay.css” </a:t>
            </a:r>
            <a:r>
              <a:rPr lang="en-US" sz="2400" smtClean="0">
                <a:solidFill>
                  <a:srgbClr val="00FF00"/>
                </a:solidFill>
              </a:rPr>
              <a:t>media=“screen”</a:t>
            </a:r>
            <a:r>
              <a:rPr lang="en-US" sz="2400" smtClean="0">
                <a:solidFill>
                  <a:srgbClr val="99FF99"/>
                </a:solidFill>
              </a:rPr>
              <a:t> /&gt;</a:t>
            </a:r>
          </a:p>
          <a:p>
            <a:pPr lvl="2" eaLnBrk="1" hangingPunct="1"/>
            <a:endParaRPr lang="en-US" smtClean="0"/>
          </a:p>
        </p:txBody>
      </p:sp>
      <p:sp>
        <p:nvSpPr>
          <p:cNvPr id="58373" name="Rectangle 3"/>
          <p:cNvSpPr>
            <a:spLocks noGrp="1" noChangeArrowheads="1"/>
          </p:cNvSpPr>
          <p:nvPr>
            <p:ph type="title"/>
          </p:nvPr>
        </p:nvSpPr>
        <p:spPr/>
        <p:txBody>
          <a:bodyPr/>
          <a:lstStyle/>
          <a:p>
            <a:pPr eaLnBrk="1" hangingPunct="1"/>
            <a:r>
              <a:rPr lang="en-US" smtClean="0"/>
              <a:t>HTML Text:</a:t>
            </a:r>
            <a:br>
              <a:rPr lang="en-US" smtClean="0"/>
            </a:br>
            <a:r>
              <a:rPr lang="en-US" smtClean="0"/>
              <a:t>Printing</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1B4D534-033E-4878-91CE-D7EC8EE1A520}" type="slidenum">
              <a:rPr lang="en-US" b="0"/>
              <a:pPr/>
              <a:t>55</a:t>
            </a:fld>
            <a:endParaRPr lang="en-US" b="0"/>
          </a:p>
        </p:txBody>
      </p:sp>
      <p:sp>
        <p:nvSpPr>
          <p:cNvPr id="5939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59396" name="Rectangle 2"/>
          <p:cNvSpPr>
            <a:spLocks noGrp="1" noChangeArrowheads="1"/>
          </p:cNvSpPr>
          <p:nvPr>
            <p:ph type="body" idx="1"/>
          </p:nvPr>
        </p:nvSpPr>
        <p:spPr>
          <a:xfrm>
            <a:off x="685800" y="1752600"/>
            <a:ext cx="7772400" cy="4495800"/>
          </a:xfrm>
        </p:spPr>
        <p:txBody>
          <a:bodyPr/>
          <a:lstStyle/>
          <a:p>
            <a:pPr lvl="1" eaLnBrk="1" hangingPunct="1"/>
            <a:r>
              <a:rPr lang="en-US" smtClean="0"/>
              <a:t>Set up the page as a .pdf file, for a print version.</a:t>
            </a:r>
          </a:p>
          <a:p>
            <a:pPr lvl="2" eaLnBrk="1" hangingPunct="1"/>
            <a:r>
              <a:rPr lang="en-US" smtClean="0"/>
              <a:t>Must have a .pdf authoring program installed (cutePDF is a free download), then you print a document to the pdf option on the print menu.</a:t>
            </a:r>
          </a:p>
          <a:p>
            <a:pPr lvl="1" eaLnBrk="1" hangingPunct="1"/>
            <a:r>
              <a:rPr lang="en-US" smtClean="0"/>
              <a:t>Page as .doc file, dependent upon user having Microsoft Word.</a:t>
            </a:r>
          </a:p>
        </p:txBody>
      </p:sp>
      <p:sp>
        <p:nvSpPr>
          <p:cNvPr id="59397" name="Rectangle 3"/>
          <p:cNvSpPr>
            <a:spLocks noGrp="1" noChangeArrowheads="1"/>
          </p:cNvSpPr>
          <p:nvPr>
            <p:ph type="title"/>
          </p:nvPr>
        </p:nvSpPr>
        <p:spPr/>
        <p:txBody>
          <a:bodyPr/>
          <a:lstStyle/>
          <a:p>
            <a:pPr eaLnBrk="1" hangingPunct="1"/>
            <a:r>
              <a:rPr lang="en-US" smtClean="0"/>
              <a:t>HTML Text:</a:t>
            </a:r>
            <a:br>
              <a:rPr lang="en-US" smtClean="0"/>
            </a:br>
            <a:r>
              <a:rPr lang="en-US" smtClean="0"/>
              <a:t>Printing</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1B6B4F3-BBDA-4FCA-9532-F3407FA2C41C}" type="slidenum">
              <a:rPr lang="en-US" b="0"/>
              <a:pPr/>
              <a:t>56</a:t>
            </a:fld>
            <a:endParaRPr lang="en-US" b="0"/>
          </a:p>
        </p:txBody>
      </p:sp>
      <p:sp>
        <p:nvSpPr>
          <p:cNvPr id="6041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0420" name="Rectangle 2"/>
          <p:cNvSpPr>
            <a:spLocks noGrp="1" noChangeArrowheads="1"/>
          </p:cNvSpPr>
          <p:nvPr>
            <p:ph type="title"/>
          </p:nvPr>
        </p:nvSpPr>
        <p:spPr/>
        <p:txBody>
          <a:bodyPr/>
          <a:lstStyle/>
          <a:p>
            <a:pPr eaLnBrk="1" hangingPunct="1"/>
            <a:r>
              <a:rPr lang="en-US" smtClean="0"/>
              <a:t>Graphic Text</a:t>
            </a:r>
          </a:p>
        </p:txBody>
      </p:sp>
      <p:sp>
        <p:nvSpPr>
          <p:cNvPr id="60421" name="Rectangle 3"/>
          <p:cNvSpPr>
            <a:spLocks noGrp="1" noChangeArrowheads="1"/>
          </p:cNvSpPr>
          <p:nvPr>
            <p:ph type="body" idx="1"/>
          </p:nvPr>
        </p:nvSpPr>
        <p:spPr/>
        <p:txBody>
          <a:bodyPr/>
          <a:lstStyle/>
          <a:p>
            <a:pPr eaLnBrk="1" hangingPunct="1"/>
            <a:r>
              <a:rPr lang="en-US" i="1" smtClean="0">
                <a:solidFill>
                  <a:schemeClr val="accent1"/>
                </a:solidFill>
              </a:rPr>
              <a:t>Graphic text:</a:t>
            </a:r>
            <a:r>
              <a:rPr lang="en-US" smtClean="0"/>
              <a:t> Text created in an imaging program and saved as an image, then embedded using </a:t>
            </a:r>
            <a:r>
              <a:rPr lang="en-US" smtClean="0">
                <a:solidFill>
                  <a:srgbClr val="99FF99"/>
                </a:solidFill>
              </a:rPr>
              <a:t>&lt;img&gt;</a:t>
            </a:r>
            <a:r>
              <a:rPr lang="en-US" smtClean="0"/>
              <a:t> tags. </a:t>
            </a:r>
          </a:p>
          <a:p>
            <a:pPr lvl="1" eaLnBrk="1" hangingPunct="1"/>
            <a:r>
              <a:rPr lang="en-US" smtClean="0"/>
              <a:t>Should </a:t>
            </a:r>
            <a:r>
              <a:rPr lang="en-US" i="1" smtClean="0"/>
              <a:t>never</a:t>
            </a:r>
            <a:r>
              <a:rPr lang="en-US" smtClean="0"/>
              <a:t> be used for body copy – a huge download hit and the mark of an amateur.</a:t>
            </a:r>
          </a:p>
          <a:p>
            <a:pPr eaLnBrk="1" hangingPunct="1"/>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C667EE2C-8A5D-4DFE-84F1-9B6934D0EE1A}" type="slidenum">
              <a:rPr lang="en-US" b="0"/>
              <a:pPr/>
              <a:t>57</a:t>
            </a:fld>
            <a:endParaRPr lang="en-US" b="0"/>
          </a:p>
        </p:txBody>
      </p:sp>
      <p:sp>
        <p:nvSpPr>
          <p:cNvPr id="6144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1444" name="Rectangle 2"/>
          <p:cNvSpPr>
            <a:spLocks noGrp="1" noChangeArrowheads="1"/>
          </p:cNvSpPr>
          <p:nvPr>
            <p:ph type="title"/>
          </p:nvPr>
        </p:nvSpPr>
        <p:spPr/>
        <p:txBody>
          <a:bodyPr/>
          <a:lstStyle/>
          <a:p>
            <a:pPr eaLnBrk="1" hangingPunct="1"/>
            <a:r>
              <a:rPr lang="en-US" smtClean="0"/>
              <a:t>Graphic Text</a:t>
            </a:r>
          </a:p>
        </p:txBody>
      </p:sp>
      <p:sp>
        <p:nvSpPr>
          <p:cNvPr id="61445" name="Rectangle 3"/>
          <p:cNvSpPr>
            <a:spLocks noGrp="1" noChangeArrowheads="1"/>
          </p:cNvSpPr>
          <p:nvPr>
            <p:ph type="body" idx="1"/>
          </p:nvPr>
        </p:nvSpPr>
        <p:spPr>
          <a:xfrm>
            <a:off x="685800" y="1752600"/>
            <a:ext cx="8077200" cy="4876800"/>
          </a:xfrm>
        </p:spPr>
        <p:txBody>
          <a:bodyPr/>
          <a:lstStyle/>
          <a:p>
            <a:pPr eaLnBrk="1" hangingPunct="1"/>
            <a:r>
              <a:rPr lang="en-US" smtClean="0"/>
              <a:t>Disadvantages:</a:t>
            </a:r>
          </a:p>
          <a:p>
            <a:pPr lvl="1" eaLnBrk="1" hangingPunct="1"/>
            <a:r>
              <a:rPr lang="en-US" smtClean="0"/>
              <a:t>Worth repeating: download hit!</a:t>
            </a:r>
          </a:p>
          <a:p>
            <a:pPr lvl="1" eaLnBrk="1" hangingPunct="1"/>
            <a:r>
              <a:rPr lang="en-US" smtClean="0"/>
              <a:t>Not searchable and it’s invisible to screen readers (both partially offset by appropriate use of the </a:t>
            </a:r>
            <a:r>
              <a:rPr lang="en-US" smtClean="0">
                <a:solidFill>
                  <a:srgbClr val="99FF99"/>
                </a:solidFill>
              </a:rPr>
              <a:t>alt</a:t>
            </a:r>
            <a:r>
              <a:rPr lang="en-US" smtClean="0"/>
              <a:t> attribute).</a:t>
            </a:r>
          </a:p>
          <a:p>
            <a:pPr lvl="1" eaLnBrk="1" hangingPunct="1"/>
            <a:r>
              <a:rPr lang="en-US" smtClean="0"/>
              <a:t>Unavailable if visitor or visitor’s system can’t see graphics for some reason.</a:t>
            </a:r>
          </a:p>
          <a:p>
            <a:pPr lvl="1" eaLnBrk="1" hangingPunct="1"/>
            <a:r>
              <a:rPr lang="en-US" smtClean="0"/>
              <a:t>Hard to update.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D272CCDF-6F7E-4267-8AA3-A4C755DB5307}" type="slidenum">
              <a:rPr lang="en-US" b="0"/>
              <a:pPr/>
              <a:t>58</a:t>
            </a:fld>
            <a:endParaRPr lang="en-US" b="0"/>
          </a:p>
        </p:txBody>
      </p:sp>
      <p:sp>
        <p:nvSpPr>
          <p:cNvPr id="6246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2468" name="Rectangle 2"/>
          <p:cNvSpPr>
            <a:spLocks noGrp="1" noChangeArrowheads="1"/>
          </p:cNvSpPr>
          <p:nvPr>
            <p:ph type="title"/>
          </p:nvPr>
        </p:nvSpPr>
        <p:spPr/>
        <p:txBody>
          <a:bodyPr/>
          <a:lstStyle/>
          <a:p>
            <a:pPr eaLnBrk="1" hangingPunct="1"/>
            <a:r>
              <a:rPr lang="en-US" smtClean="0"/>
              <a:t>Graphic Text</a:t>
            </a:r>
          </a:p>
        </p:txBody>
      </p:sp>
      <p:sp>
        <p:nvSpPr>
          <p:cNvPr id="62469" name="Rectangle 3"/>
          <p:cNvSpPr>
            <a:spLocks noGrp="1" noChangeArrowheads="1"/>
          </p:cNvSpPr>
          <p:nvPr>
            <p:ph type="body" idx="1"/>
          </p:nvPr>
        </p:nvSpPr>
        <p:spPr>
          <a:xfrm>
            <a:off x="685800" y="1752600"/>
            <a:ext cx="7848600" cy="4572000"/>
          </a:xfrm>
        </p:spPr>
        <p:txBody>
          <a:bodyPr/>
          <a:lstStyle/>
          <a:p>
            <a:pPr eaLnBrk="1" hangingPunct="1"/>
            <a:r>
              <a:rPr lang="en-US" smtClean="0"/>
              <a:t>Fonts for graphic text:</a:t>
            </a:r>
          </a:p>
          <a:p>
            <a:pPr lvl="1" eaLnBrk="1" hangingPunct="1">
              <a:buClr>
                <a:schemeClr val="accent1"/>
              </a:buClr>
              <a:buFontTx/>
              <a:buChar char="•"/>
            </a:pPr>
            <a:r>
              <a:rPr lang="en-US" smtClean="0"/>
              <a:t>A vast selection of text fonts in various categories, such as script, display, old-English, experimental, decorative, etc.</a:t>
            </a:r>
          </a:p>
          <a:p>
            <a:pPr lvl="1" eaLnBrk="1" hangingPunct="1">
              <a:buClr>
                <a:schemeClr val="accent1"/>
              </a:buClr>
              <a:buFontTx/>
              <a:buChar char="•"/>
            </a:pPr>
            <a:r>
              <a:rPr lang="en-US" smtClean="0"/>
              <a:t>Also special character fonts, such as dingbats, arrows, architectural symbols, web icons,  geometric shapes, etc. </a:t>
            </a:r>
            <a:endParaRPr lang="en-US" sz="24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C28D2342-F005-41CD-B95E-872220892337}" type="slidenum">
              <a:rPr lang="en-US" b="0"/>
              <a:pPr/>
              <a:t>59</a:t>
            </a:fld>
            <a:endParaRPr lang="en-US" b="0"/>
          </a:p>
        </p:txBody>
      </p:sp>
      <p:sp>
        <p:nvSpPr>
          <p:cNvPr id="6349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3492" name="Rectangle 2"/>
          <p:cNvSpPr>
            <a:spLocks noGrp="1" noChangeArrowheads="1"/>
          </p:cNvSpPr>
          <p:nvPr>
            <p:ph type="title"/>
          </p:nvPr>
        </p:nvSpPr>
        <p:spPr/>
        <p:txBody>
          <a:bodyPr/>
          <a:lstStyle/>
          <a:p>
            <a:pPr eaLnBrk="1" hangingPunct="1"/>
            <a:r>
              <a:rPr lang="en-US" smtClean="0"/>
              <a:t>Graphic Text</a:t>
            </a:r>
          </a:p>
        </p:txBody>
      </p:sp>
      <p:sp>
        <p:nvSpPr>
          <p:cNvPr id="63493" name="Rectangle 3"/>
          <p:cNvSpPr>
            <a:spLocks noGrp="1" noChangeArrowheads="1"/>
          </p:cNvSpPr>
          <p:nvPr>
            <p:ph type="body" idx="1"/>
          </p:nvPr>
        </p:nvSpPr>
        <p:spPr>
          <a:xfrm>
            <a:off x="685800" y="1752600"/>
            <a:ext cx="6019800" cy="2133600"/>
          </a:xfrm>
        </p:spPr>
        <p:txBody>
          <a:bodyPr/>
          <a:lstStyle/>
          <a:p>
            <a:pPr eaLnBrk="1" hangingPunct="1"/>
            <a:r>
              <a:rPr lang="en-US" smtClean="0"/>
              <a:t>Can use very tiny face, like Silkscreen (8 pixels) and Sevenet (7 pixels high), both free. </a:t>
            </a:r>
          </a:p>
          <a:p>
            <a:pPr lvl="1" eaLnBrk="1" hangingPunct="1"/>
            <a:endParaRPr lang="en-US" smtClean="0"/>
          </a:p>
        </p:txBody>
      </p:sp>
      <p:sp>
        <p:nvSpPr>
          <p:cNvPr id="1336325" name="Rectangle 5"/>
          <p:cNvSpPr>
            <a:spLocks noChangeArrowheads="1"/>
          </p:cNvSpPr>
          <p:nvPr/>
        </p:nvSpPr>
        <p:spPr bwMode="auto">
          <a:xfrm>
            <a:off x="685800" y="3886200"/>
            <a:ext cx="7848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lgn="l" eaLnBrk="1" hangingPunct="1">
              <a:spcBef>
                <a:spcPct val="20000"/>
              </a:spcBef>
              <a:buClr>
                <a:schemeClr val="hlink"/>
              </a:buClr>
              <a:buFontTx/>
              <a:buChar char="–"/>
            </a:pPr>
            <a:r>
              <a:rPr lang="en-US" sz="2800" b="0">
                <a:latin typeface="Tahoma" charset="0"/>
              </a:rPr>
              <a:t>Bitmapped to a particular size – will not expand well, don’t anti-alias.</a:t>
            </a:r>
          </a:p>
          <a:p>
            <a:pPr marL="742950" lvl="1" indent="-285750" algn="l" eaLnBrk="1" hangingPunct="1">
              <a:spcBef>
                <a:spcPct val="20000"/>
              </a:spcBef>
              <a:buClr>
                <a:schemeClr val="hlink"/>
              </a:buClr>
              <a:buFontTx/>
              <a:buChar char="–"/>
            </a:pPr>
            <a:r>
              <a:rPr lang="en-US" sz="2800" b="0">
                <a:latin typeface="Tahoma" charset="0"/>
              </a:rPr>
              <a:t>Use only on graphic text, not for HTML text because, once again, the user probably won’t have these fonts. </a:t>
            </a:r>
          </a:p>
        </p:txBody>
      </p:sp>
      <p:pic>
        <p:nvPicPr>
          <p:cNvPr id="1336332"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905000"/>
            <a:ext cx="2413000" cy="9334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63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7" presetClass="entr" presetSubtype="8" fill="hold" grpId="0" nodeType="clickEffect">
                                  <p:stCondLst>
                                    <p:cond delay="0"/>
                                  </p:stCondLst>
                                  <p:childTnLst>
                                    <p:set>
                                      <p:cBhvr>
                                        <p:cTn id="10" dur="1" fill="hold">
                                          <p:stCondLst>
                                            <p:cond delay="0"/>
                                          </p:stCondLst>
                                        </p:cTn>
                                        <p:tgtEl>
                                          <p:spTgt spid="1336325">
                                            <p:txEl>
                                              <p:pRg st="0" end="0"/>
                                            </p:txEl>
                                          </p:spTgt>
                                        </p:tgtEl>
                                        <p:attrNameLst>
                                          <p:attrName>style.visibility</p:attrName>
                                        </p:attrNameLst>
                                      </p:cBhvr>
                                      <p:to>
                                        <p:strVal val="visible"/>
                                      </p:to>
                                    </p:set>
                                    <p:anim calcmode="lin" valueType="num">
                                      <p:cBhvr>
                                        <p:cTn id="11" dur="500" fill="hold"/>
                                        <p:tgtEl>
                                          <p:spTgt spid="1336325">
                                            <p:txEl>
                                              <p:pRg st="0" end="0"/>
                                            </p:txEl>
                                          </p:spTgt>
                                        </p:tgtEl>
                                        <p:attrNameLst>
                                          <p:attrName>ppt_x</p:attrName>
                                        </p:attrNameLst>
                                      </p:cBhvr>
                                      <p:tavLst>
                                        <p:tav tm="0">
                                          <p:val>
                                            <p:strVal val="#ppt_x-#ppt_w/2"/>
                                          </p:val>
                                        </p:tav>
                                        <p:tav tm="100000">
                                          <p:val>
                                            <p:strVal val="#ppt_x"/>
                                          </p:val>
                                        </p:tav>
                                      </p:tavLst>
                                    </p:anim>
                                    <p:anim calcmode="lin" valueType="num">
                                      <p:cBhvr>
                                        <p:cTn id="12" dur="500" fill="hold"/>
                                        <p:tgtEl>
                                          <p:spTgt spid="1336325">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133632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3632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8" fill="hold" grpId="0" nodeType="clickEffect">
                                  <p:stCondLst>
                                    <p:cond delay="0"/>
                                  </p:stCondLst>
                                  <p:childTnLst>
                                    <p:set>
                                      <p:cBhvr>
                                        <p:cTn id="18" dur="1" fill="hold">
                                          <p:stCondLst>
                                            <p:cond delay="0"/>
                                          </p:stCondLst>
                                        </p:cTn>
                                        <p:tgtEl>
                                          <p:spTgt spid="1336325">
                                            <p:txEl>
                                              <p:pRg st="1" end="1"/>
                                            </p:txEl>
                                          </p:spTgt>
                                        </p:tgtEl>
                                        <p:attrNameLst>
                                          <p:attrName>style.visibility</p:attrName>
                                        </p:attrNameLst>
                                      </p:cBhvr>
                                      <p:to>
                                        <p:strVal val="visible"/>
                                      </p:to>
                                    </p:set>
                                    <p:anim calcmode="lin" valueType="num">
                                      <p:cBhvr>
                                        <p:cTn id="19" dur="500" fill="hold"/>
                                        <p:tgtEl>
                                          <p:spTgt spid="1336325">
                                            <p:txEl>
                                              <p:pRg st="1" end="1"/>
                                            </p:txEl>
                                          </p:spTgt>
                                        </p:tgtEl>
                                        <p:attrNameLst>
                                          <p:attrName>ppt_x</p:attrName>
                                        </p:attrNameLst>
                                      </p:cBhvr>
                                      <p:tavLst>
                                        <p:tav tm="0">
                                          <p:val>
                                            <p:strVal val="#ppt_x-#ppt_w/2"/>
                                          </p:val>
                                        </p:tav>
                                        <p:tav tm="100000">
                                          <p:val>
                                            <p:strVal val="#ppt_x"/>
                                          </p:val>
                                        </p:tav>
                                      </p:tavLst>
                                    </p:anim>
                                    <p:anim calcmode="lin" valueType="num">
                                      <p:cBhvr>
                                        <p:cTn id="20" dur="500" fill="hold"/>
                                        <p:tgtEl>
                                          <p:spTgt spid="1336325">
                                            <p:txEl>
                                              <p:pRg st="1" end="1"/>
                                            </p:txEl>
                                          </p:spTgt>
                                        </p:tgtEl>
                                        <p:attrNameLst>
                                          <p:attrName>ppt_y</p:attrName>
                                        </p:attrNameLst>
                                      </p:cBhvr>
                                      <p:tavLst>
                                        <p:tav tm="0">
                                          <p:val>
                                            <p:strVal val="#ppt_y"/>
                                          </p:val>
                                        </p:tav>
                                        <p:tav tm="100000">
                                          <p:val>
                                            <p:strVal val="#ppt_y"/>
                                          </p:val>
                                        </p:tav>
                                      </p:tavLst>
                                    </p:anim>
                                    <p:anim calcmode="lin" valueType="num">
                                      <p:cBhvr>
                                        <p:cTn id="21" dur="500" fill="hold"/>
                                        <p:tgtEl>
                                          <p:spTgt spid="133632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1336325">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6325"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EB64FA08-14A7-4F41-B7BC-F477DA1E1DB2}" type="slidenum">
              <a:rPr lang="en-US" b="0"/>
              <a:pPr/>
              <a:t>6</a:t>
            </a:fld>
            <a:endParaRPr lang="en-US" b="0"/>
          </a:p>
        </p:txBody>
      </p:sp>
      <p:sp>
        <p:nvSpPr>
          <p:cNvPr id="921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9220" name="Rectangle 2"/>
          <p:cNvSpPr>
            <a:spLocks noGrp="1" noChangeArrowheads="1"/>
          </p:cNvSpPr>
          <p:nvPr>
            <p:ph type="title"/>
          </p:nvPr>
        </p:nvSpPr>
        <p:spPr/>
        <p:txBody>
          <a:bodyPr/>
          <a:lstStyle/>
          <a:p>
            <a:pPr eaLnBrk="1" hangingPunct="1"/>
            <a:r>
              <a:rPr lang="en-US" smtClean="0"/>
              <a:t>Why is Type Important?</a:t>
            </a:r>
          </a:p>
        </p:txBody>
      </p:sp>
      <p:sp>
        <p:nvSpPr>
          <p:cNvPr id="9221" name="Rectangle 3"/>
          <p:cNvSpPr>
            <a:spLocks noGrp="1" noChangeArrowheads="1"/>
          </p:cNvSpPr>
          <p:nvPr>
            <p:ph type="body" idx="1"/>
          </p:nvPr>
        </p:nvSpPr>
        <p:spPr/>
        <p:txBody>
          <a:bodyPr/>
          <a:lstStyle/>
          <a:p>
            <a:pPr eaLnBrk="1" hangingPunct="1"/>
            <a:r>
              <a:rPr lang="en-US" smtClean="0"/>
              <a:t>Type should be appropriate.</a:t>
            </a:r>
          </a:p>
          <a:p>
            <a:pPr lvl="1" eaLnBrk="1" hangingPunct="1"/>
            <a:r>
              <a:rPr lang="en-US" smtClean="0"/>
              <a:t>Don't choose a whimsical typeface such as Curly for a banking site, or you'll lose credibility. </a:t>
            </a:r>
          </a:p>
          <a:p>
            <a:pPr lvl="1" eaLnBrk="1" hangingPunct="1"/>
            <a:r>
              <a:rPr lang="en-US" smtClean="0"/>
              <a:t>If you have a fun business, such as a party service, don't use a serious typeface such as Helvetica or you'll come across as boring.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F46DB062-90D2-4CE5-B24E-9069E0AA9BB1}" type="slidenum">
              <a:rPr lang="en-US" b="0"/>
              <a:pPr/>
              <a:t>60</a:t>
            </a:fld>
            <a:endParaRPr lang="en-US" b="0"/>
          </a:p>
        </p:txBody>
      </p:sp>
      <p:sp>
        <p:nvSpPr>
          <p:cNvPr id="6451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4516" name="Rectangle 2"/>
          <p:cNvSpPr>
            <a:spLocks noGrp="1" noChangeArrowheads="1"/>
          </p:cNvSpPr>
          <p:nvPr>
            <p:ph type="title"/>
          </p:nvPr>
        </p:nvSpPr>
        <p:spPr/>
        <p:txBody>
          <a:bodyPr/>
          <a:lstStyle/>
          <a:p>
            <a:pPr eaLnBrk="1" hangingPunct="1"/>
            <a:r>
              <a:rPr lang="en-US" smtClean="0"/>
              <a:t>Graphic Text</a:t>
            </a:r>
          </a:p>
        </p:txBody>
      </p:sp>
      <p:sp>
        <p:nvSpPr>
          <p:cNvPr id="64517" name="Rectangle 3"/>
          <p:cNvSpPr>
            <a:spLocks noGrp="1" noChangeArrowheads="1"/>
          </p:cNvSpPr>
          <p:nvPr>
            <p:ph type="body" idx="1"/>
          </p:nvPr>
        </p:nvSpPr>
        <p:spPr>
          <a:xfrm>
            <a:off x="685800" y="1752600"/>
            <a:ext cx="7848600" cy="4572000"/>
          </a:xfrm>
        </p:spPr>
        <p:txBody>
          <a:bodyPr/>
          <a:lstStyle/>
          <a:p>
            <a:pPr eaLnBrk="1" hangingPunct="1"/>
            <a:r>
              <a:rPr lang="en-US" smtClean="0"/>
              <a:t>Anti-aliasing text</a:t>
            </a:r>
          </a:p>
          <a:p>
            <a:pPr lvl="1" eaLnBrk="1" hangingPunct="1"/>
            <a:r>
              <a:rPr lang="en-US" smtClean="0"/>
              <a:t>Don’t anti-alias extremely small-sized fonts;  they get mushy and hard to read.</a:t>
            </a:r>
          </a:p>
          <a:p>
            <a:pPr lvl="1" eaLnBrk="1" hangingPunct="1"/>
            <a:r>
              <a:rPr lang="en-US" smtClean="0"/>
              <a:t>Several Adobe settings:</a:t>
            </a:r>
          </a:p>
          <a:p>
            <a:pPr lvl="2" eaLnBrk="1" hangingPunct="1"/>
            <a:r>
              <a:rPr lang="en-US" i="1" smtClean="0"/>
              <a:t>None</a:t>
            </a:r>
            <a:r>
              <a:rPr lang="en-US" smtClean="0"/>
              <a:t> – no anti-aliasing is done.</a:t>
            </a:r>
          </a:p>
          <a:p>
            <a:pPr lvl="2" eaLnBrk="1" hangingPunct="1"/>
            <a:r>
              <a:rPr lang="en-US" i="1" smtClean="0"/>
              <a:t>Crisp</a:t>
            </a:r>
            <a:r>
              <a:rPr lang="en-US" smtClean="0"/>
              <a:t> – Type appears sharp, uses less bandwidth than other settings because the anti-aliasing margin is small. Usually the default.</a:t>
            </a:r>
          </a:p>
          <a:p>
            <a:pPr lvl="2" eaLnBrk="1" hangingPunct="1"/>
            <a:r>
              <a:rPr lang="en-US" i="1" smtClean="0"/>
              <a:t>Strong</a:t>
            </a:r>
            <a:r>
              <a:rPr lang="en-US" smtClean="0"/>
              <a:t> – Type appears heavier. Can get mushy.</a:t>
            </a:r>
          </a:p>
          <a:p>
            <a:pPr lvl="2" eaLnBrk="1" hangingPunct="1"/>
            <a:r>
              <a:rPr lang="en-US" i="1" smtClean="0"/>
              <a:t>Smooth</a:t>
            </a:r>
            <a:r>
              <a:rPr lang="en-US" smtClean="0"/>
              <a:t> – As it sounds. Can get mushy.</a:t>
            </a:r>
          </a:p>
          <a:p>
            <a:pPr lvl="1" eaLnBrk="1" hangingPunct="1">
              <a:buFontTx/>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CA2A817-E56D-44DE-96BB-B0CCF8637BCB}" type="slidenum">
              <a:rPr lang="en-US" b="0"/>
              <a:pPr/>
              <a:t>61</a:t>
            </a:fld>
            <a:endParaRPr lang="en-US" b="0"/>
          </a:p>
        </p:txBody>
      </p:sp>
      <p:sp>
        <p:nvSpPr>
          <p:cNvPr id="6553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5540" name="Rectangle 2"/>
          <p:cNvSpPr>
            <a:spLocks noGrp="1" noChangeArrowheads="1"/>
          </p:cNvSpPr>
          <p:nvPr>
            <p:ph type="title"/>
          </p:nvPr>
        </p:nvSpPr>
        <p:spPr/>
        <p:txBody>
          <a:bodyPr/>
          <a:lstStyle/>
          <a:p>
            <a:pPr eaLnBrk="1" hangingPunct="1"/>
            <a:r>
              <a:rPr lang="en-US" smtClean="0"/>
              <a:t>Graphic Text</a:t>
            </a:r>
          </a:p>
        </p:txBody>
      </p:sp>
      <p:sp>
        <p:nvSpPr>
          <p:cNvPr id="65541" name="Rectangle 3"/>
          <p:cNvSpPr>
            <a:spLocks noGrp="1" noChangeArrowheads="1"/>
          </p:cNvSpPr>
          <p:nvPr>
            <p:ph type="body" idx="1"/>
          </p:nvPr>
        </p:nvSpPr>
        <p:spPr>
          <a:xfrm>
            <a:off x="685800" y="1752600"/>
            <a:ext cx="7848600" cy="4572000"/>
          </a:xfrm>
        </p:spPr>
        <p:txBody>
          <a:bodyPr/>
          <a:lstStyle/>
          <a:p>
            <a:pPr lvl="1" eaLnBrk="1" hangingPunct="1"/>
            <a:r>
              <a:rPr lang="en-US" smtClean="0"/>
              <a:t>A trick to improve legibility on very thin, anti-aliased type:</a:t>
            </a:r>
          </a:p>
          <a:p>
            <a:pPr lvl="2" eaLnBrk="1" hangingPunct="1"/>
            <a:r>
              <a:rPr lang="en-US" smtClean="0"/>
              <a:t>Place a second copy of the anti-aliased type directly on top of the first copy.</a:t>
            </a:r>
          </a:p>
          <a:p>
            <a:pPr lvl="2" eaLnBrk="1" hangingPunct="1"/>
            <a:r>
              <a:rPr lang="en-US" smtClean="0"/>
              <a:t>Makes the type stronger.</a:t>
            </a:r>
          </a:p>
          <a:p>
            <a:pPr lvl="2" eaLnBrk="1" hangingPunct="1"/>
            <a:r>
              <a:rPr lang="en-US" smtClean="0"/>
              <a:t>Careful, though – may have to space the letters further apart to keep them from running together. </a:t>
            </a:r>
          </a:p>
          <a:p>
            <a:pPr lvl="1" eaLnBrk="1" hangingPunct="1">
              <a:buFontTx/>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55BCFCC-E846-4182-98FE-64D93654C9E4}" type="slidenum">
              <a:rPr lang="en-US" b="0"/>
              <a:pPr/>
              <a:t>62</a:t>
            </a:fld>
            <a:endParaRPr lang="en-US" b="0"/>
          </a:p>
        </p:txBody>
      </p:sp>
      <p:sp>
        <p:nvSpPr>
          <p:cNvPr id="6656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6564" name="Rectangle 2"/>
          <p:cNvSpPr>
            <a:spLocks noGrp="1" noChangeArrowheads="1"/>
          </p:cNvSpPr>
          <p:nvPr>
            <p:ph type="title"/>
          </p:nvPr>
        </p:nvSpPr>
        <p:spPr/>
        <p:txBody>
          <a:bodyPr/>
          <a:lstStyle/>
          <a:p>
            <a:pPr eaLnBrk="1" hangingPunct="1"/>
            <a:r>
              <a:rPr lang="en-US" smtClean="0"/>
              <a:t>Graphic Text</a:t>
            </a:r>
          </a:p>
        </p:txBody>
      </p:sp>
      <p:sp>
        <p:nvSpPr>
          <p:cNvPr id="66565" name="Rectangle 3"/>
          <p:cNvSpPr>
            <a:spLocks noGrp="1" noChangeArrowheads="1"/>
          </p:cNvSpPr>
          <p:nvPr>
            <p:ph type="body" idx="1"/>
          </p:nvPr>
        </p:nvSpPr>
        <p:spPr>
          <a:xfrm>
            <a:off x="685800" y="1752600"/>
            <a:ext cx="7848600" cy="3505200"/>
          </a:xfrm>
        </p:spPr>
        <p:txBody>
          <a:bodyPr/>
          <a:lstStyle/>
          <a:p>
            <a:pPr eaLnBrk="1" hangingPunct="1"/>
            <a:r>
              <a:rPr lang="en-US" i="1" smtClean="0">
                <a:solidFill>
                  <a:schemeClr val="accent1"/>
                </a:solidFill>
              </a:rPr>
              <a:t>Kerning:</a:t>
            </a:r>
            <a:r>
              <a:rPr lang="en-US" smtClean="0"/>
              <a:t> adjusting the space between adjacent letters that can nestle closer together.</a:t>
            </a:r>
          </a:p>
          <a:p>
            <a:pPr lvl="1" eaLnBrk="1" hangingPunct="1">
              <a:buFontTx/>
              <a:buNone/>
            </a:pPr>
            <a:r>
              <a:rPr lang="en-US" sz="6000" b="1" smtClean="0">
                <a:latin typeface="Times New Roman" pitchFamily="18" charset="0"/>
              </a:rPr>
              <a:t>W</a:t>
            </a:r>
            <a:r>
              <a:rPr lang="en-US" sz="800" b="1" smtClean="0">
                <a:latin typeface="Times New Roman" pitchFamily="18" charset="0"/>
              </a:rPr>
              <a:t> </a:t>
            </a:r>
            <a:r>
              <a:rPr lang="en-US" sz="6000" b="1" smtClean="0">
                <a:latin typeface="Times New Roman" pitchFamily="18" charset="0"/>
              </a:rPr>
              <a:t>A</a:t>
            </a:r>
            <a:r>
              <a:rPr lang="en-US" sz="800" b="1" smtClean="0">
                <a:latin typeface="Times New Roman" pitchFamily="18" charset="0"/>
              </a:rPr>
              <a:t> </a:t>
            </a:r>
            <a:r>
              <a:rPr lang="en-US" sz="6000" b="1" smtClean="0">
                <a:latin typeface="Times New Roman" pitchFamily="18" charset="0"/>
              </a:rPr>
              <a:t>VE</a:t>
            </a:r>
            <a:r>
              <a:rPr lang="en-US" sz="6000" b="1" smtClean="0"/>
              <a:t> </a:t>
            </a:r>
            <a:r>
              <a:rPr lang="en-US" sz="3200" smtClean="0"/>
              <a:t>  versus</a:t>
            </a:r>
          </a:p>
        </p:txBody>
      </p:sp>
      <p:grpSp>
        <p:nvGrpSpPr>
          <p:cNvPr id="1384452" name="Group 4"/>
          <p:cNvGrpSpPr>
            <a:grpSpLocks/>
          </p:cNvGrpSpPr>
          <p:nvPr/>
        </p:nvGrpSpPr>
        <p:grpSpPr bwMode="auto">
          <a:xfrm>
            <a:off x="5638800" y="3413125"/>
            <a:ext cx="2438400" cy="1006475"/>
            <a:chOff x="3552" y="1862"/>
            <a:chExt cx="1536" cy="634"/>
          </a:xfrm>
        </p:grpSpPr>
        <p:sp>
          <p:nvSpPr>
            <p:cNvPr id="66568" name="Text Box 5"/>
            <p:cNvSpPr txBox="1">
              <a:spLocks noChangeArrowheads="1"/>
            </p:cNvSpPr>
            <p:nvPr/>
          </p:nvSpPr>
          <p:spPr bwMode="auto">
            <a:xfrm>
              <a:off x="3552" y="1862"/>
              <a:ext cx="432" cy="634"/>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sz="6000"/>
                <a:t>W</a:t>
              </a:r>
            </a:p>
          </p:txBody>
        </p:sp>
        <p:sp>
          <p:nvSpPr>
            <p:cNvPr id="66569" name="Text Box 6"/>
            <p:cNvSpPr txBox="1">
              <a:spLocks noChangeArrowheads="1"/>
            </p:cNvSpPr>
            <p:nvPr/>
          </p:nvSpPr>
          <p:spPr bwMode="auto">
            <a:xfrm>
              <a:off x="3984" y="1862"/>
              <a:ext cx="432" cy="634"/>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sz="6000"/>
                <a:t>A</a:t>
              </a:r>
            </a:p>
          </p:txBody>
        </p:sp>
        <p:sp>
          <p:nvSpPr>
            <p:cNvPr id="66570" name="Text Box 7"/>
            <p:cNvSpPr txBox="1">
              <a:spLocks noChangeArrowheads="1"/>
            </p:cNvSpPr>
            <p:nvPr/>
          </p:nvSpPr>
          <p:spPr bwMode="auto">
            <a:xfrm>
              <a:off x="4272" y="1862"/>
              <a:ext cx="432" cy="634"/>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sz="6000"/>
                <a:t>V</a:t>
              </a:r>
            </a:p>
          </p:txBody>
        </p:sp>
        <p:sp>
          <p:nvSpPr>
            <p:cNvPr id="66571" name="Text Box 8"/>
            <p:cNvSpPr txBox="1">
              <a:spLocks noChangeArrowheads="1"/>
            </p:cNvSpPr>
            <p:nvPr/>
          </p:nvSpPr>
          <p:spPr bwMode="auto">
            <a:xfrm>
              <a:off x="4656" y="1862"/>
              <a:ext cx="432" cy="634"/>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pPr>
                <a:spcBef>
                  <a:spcPct val="50000"/>
                </a:spcBef>
              </a:pPr>
              <a:r>
                <a:rPr lang="en-US" sz="6000"/>
                <a:t>E</a:t>
              </a:r>
            </a:p>
          </p:txBody>
        </p:sp>
      </p:grpSp>
      <p:sp>
        <p:nvSpPr>
          <p:cNvPr id="1384457" name="Rectangle 9"/>
          <p:cNvSpPr>
            <a:spLocks noChangeArrowheads="1"/>
          </p:cNvSpPr>
          <p:nvPr/>
        </p:nvSpPr>
        <p:spPr bwMode="auto">
          <a:xfrm>
            <a:off x="685800" y="4572000"/>
            <a:ext cx="78486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eaLnBrk="1" hangingPunct="1">
              <a:lnSpc>
                <a:spcPct val="90000"/>
              </a:lnSpc>
              <a:spcBef>
                <a:spcPct val="20000"/>
              </a:spcBef>
              <a:buClr>
                <a:schemeClr val="accent1"/>
              </a:buClr>
              <a:buFontTx/>
              <a:buChar char="•"/>
            </a:pPr>
            <a:r>
              <a:rPr lang="en-US" sz="3200" b="0">
                <a:latin typeface="Tahoma" charset="0"/>
              </a:rPr>
              <a:t>Some of this is built into fonts, but real typographers would want to do it manually on larger type like logos.</a:t>
            </a:r>
            <a:endParaRPr lang="en-US" sz="2800" b="0">
              <a:latin typeface="Tahoma"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38445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7" presetClass="entr" presetSubtype="8" fill="hold" grpId="0" nodeType="clickEffect">
                                  <p:stCondLst>
                                    <p:cond delay="0"/>
                                  </p:stCondLst>
                                  <p:childTnLst>
                                    <p:set>
                                      <p:cBhvr>
                                        <p:cTn id="10" dur="1" fill="hold">
                                          <p:stCondLst>
                                            <p:cond delay="0"/>
                                          </p:stCondLst>
                                        </p:cTn>
                                        <p:tgtEl>
                                          <p:spTgt spid="1384457"/>
                                        </p:tgtEl>
                                        <p:attrNameLst>
                                          <p:attrName>style.visibility</p:attrName>
                                        </p:attrNameLst>
                                      </p:cBhvr>
                                      <p:to>
                                        <p:strVal val="visible"/>
                                      </p:to>
                                    </p:set>
                                    <p:anim calcmode="lin" valueType="num">
                                      <p:cBhvr>
                                        <p:cTn id="11" dur="500" fill="hold"/>
                                        <p:tgtEl>
                                          <p:spTgt spid="1384457"/>
                                        </p:tgtEl>
                                        <p:attrNameLst>
                                          <p:attrName>ppt_x</p:attrName>
                                        </p:attrNameLst>
                                      </p:cBhvr>
                                      <p:tavLst>
                                        <p:tav tm="0">
                                          <p:val>
                                            <p:strVal val="#ppt_x-#ppt_w/2"/>
                                          </p:val>
                                        </p:tav>
                                        <p:tav tm="100000">
                                          <p:val>
                                            <p:strVal val="#ppt_x"/>
                                          </p:val>
                                        </p:tav>
                                      </p:tavLst>
                                    </p:anim>
                                    <p:anim calcmode="lin" valueType="num">
                                      <p:cBhvr>
                                        <p:cTn id="12" dur="500" fill="hold"/>
                                        <p:tgtEl>
                                          <p:spTgt spid="1384457"/>
                                        </p:tgtEl>
                                        <p:attrNameLst>
                                          <p:attrName>ppt_y</p:attrName>
                                        </p:attrNameLst>
                                      </p:cBhvr>
                                      <p:tavLst>
                                        <p:tav tm="0">
                                          <p:val>
                                            <p:strVal val="#ppt_y"/>
                                          </p:val>
                                        </p:tav>
                                        <p:tav tm="100000">
                                          <p:val>
                                            <p:strVal val="#ppt_y"/>
                                          </p:val>
                                        </p:tav>
                                      </p:tavLst>
                                    </p:anim>
                                    <p:anim calcmode="lin" valueType="num">
                                      <p:cBhvr>
                                        <p:cTn id="13" dur="500" fill="hold"/>
                                        <p:tgtEl>
                                          <p:spTgt spid="1384457"/>
                                        </p:tgtEl>
                                        <p:attrNameLst>
                                          <p:attrName>ppt_w</p:attrName>
                                        </p:attrNameLst>
                                      </p:cBhvr>
                                      <p:tavLst>
                                        <p:tav tm="0">
                                          <p:val>
                                            <p:fltVal val="0"/>
                                          </p:val>
                                        </p:tav>
                                        <p:tav tm="100000">
                                          <p:val>
                                            <p:strVal val="#ppt_w"/>
                                          </p:val>
                                        </p:tav>
                                      </p:tavLst>
                                    </p:anim>
                                    <p:anim calcmode="lin" valueType="num">
                                      <p:cBhvr>
                                        <p:cTn id="14" dur="500" fill="hold"/>
                                        <p:tgtEl>
                                          <p:spTgt spid="138445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4457"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068C36CB-7AB9-41F2-AC85-491FB574F498}" type="slidenum">
              <a:rPr lang="en-US" b="0"/>
              <a:pPr/>
              <a:t>63</a:t>
            </a:fld>
            <a:endParaRPr lang="en-US" b="0"/>
          </a:p>
        </p:txBody>
      </p:sp>
      <p:sp>
        <p:nvSpPr>
          <p:cNvPr id="6758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7588" name="Rectangle 2"/>
          <p:cNvSpPr>
            <a:spLocks noGrp="1" noChangeArrowheads="1"/>
          </p:cNvSpPr>
          <p:nvPr>
            <p:ph type="title"/>
          </p:nvPr>
        </p:nvSpPr>
        <p:spPr/>
        <p:txBody>
          <a:bodyPr/>
          <a:lstStyle/>
          <a:p>
            <a:pPr eaLnBrk="1" hangingPunct="1"/>
            <a:r>
              <a:rPr lang="en-US" smtClean="0"/>
              <a:t>Graphic Text</a:t>
            </a:r>
          </a:p>
        </p:txBody>
      </p:sp>
      <p:sp>
        <p:nvSpPr>
          <p:cNvPr id="67589" name="Rectangle 3"/>
          <p:cNvSpPr>
            <a:spLocks noGrp="1" noChangeArrowheads="1"/>
          </p:cNvSpPr>
          <p:nvPr>
            <p:ph type="body" idx="1"/>
          </p:nvPr>
        </p:nvSpPr>
        <p:spPr>
          <a:xfrm>
            <a:off x="685800" y="1752600"/>
            <a:ext cx="7848600" cy="4572000"/>
          </a:xfrm>
        </p:spPr>
        <p:txBody>
          <a:bodyPr/>
          <a:lstStyle/>
          <a:p>
            <a:pPr eaLnBrk="1" hangingPunct="1"/>
            <a:r>
              <a:rPr lang="en-US" smtClean="0"/>
              <a:t>Text effects:</a:t>
            </a:r>
          </a:p>
          <a:p>
            <a:pPr lvl="1" eaLnBrk="1" hangingPunct="1">
              <a:buClr>
                <a:schemeClr val="accent1"/>
              </a:buClr>
              <a:buFontTx/>
              <a:buChar char="•"/>
            </a:pPr>
            <a:r>
              <a:rPr lang="en-US" smtClean="0"/>
              <a:t>Can apply the same effects that you can apply to graphics, like drop shadow, blur, glow, outline, radial fill, etc.</a:t>
            </a:r>
          </a:p>
          <a:p>
            <a:pPr eaLnBrk="1" hangingPunct="1">
              <a:buFontTx/>
              <a:buNone/>
            </a:pPr>
            <a:endParaRPr lang="en-US" sz="28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325E4F46-CC91-4E09-9915-B9AF6491A9AC}" type="slidenum">
              <a:rPr lang="en-US" b="0"/>
              <a:pPr/>
              <a:t>64</a:t>
            </a:fld>
            <a:endParaRPr lang="en-US" b="0"/>
          </a:p>
        </p:txBody>
      </p:sp>
      <p:sp>
        <p:nvSpPr>
          <p:cNvPr id="6861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8612" name="Rectangle 2"/>
          <p:cNvSpPr>
            <a:spLocks noGrp="1" noChangeArrowheads="1"/>
          </p:cNvSpPr>
          <p:nvPr>
            <p:ph type="title"/>
          </p:nvPr>
        </p:nvSpPr>
        <p:spPr/>
        <p:txBody>
          <a:bodyPr/>
          <a:lstStyle/>
          <a:p>
            <a:pPr eaLnBrk="1" hangingPunct="1"/>
            <a:r>
              <a:rPr lang="en-US" smtClean="0"/>
              <a:t>Resources</a:t>
            </a:r>
          </a:p>
        </p:txBody>
      </p:sp>
      <p:sp>
        <p:nvSpPr>
          <p:cNvPr id="68613" name="Rectangle 3"/>
          <p:cNvSpPr>
            <a:spLocks noGrp="1" noChangeArrowheads="1"/>
          </p:cNvSpPr>
          <p:nvPr>
            <p:ph type="body" idx="1"/>
          </p:nvPr>
        </p:nvSpPr>
        <p:spPr/>
        <p:txBody>
          <a:bodyPr/>
          <a:lstStyle/>
          <a:p>
            <a:pPr eaLnBrk="1" hangingPunct="1"/>
            <a:r>
              <a:rPr lang="en-US" u="sng" smtClean="0">
                <a:hlinkClick r:id="rId2"/>
              </a:rPr>
              <a:t>http://kottke.org/plus/type/silkscreen/index.html</a:t>
            </a:r>
            <a:r>
              <a:rPr lang="en-US" smtClean="0">
                <a:hlinkClick r:id="rId2"/>
              </a:rPr>
              <a:t>  </a:t>
            </a:r>
            <a:r>
              <a:rPr lang="en-US" smtClean="0"/>
              <a:t>-- Silkscreen font</a:t>
            </a:r>
          </a:p>
          <a:p>
            <a:pPr eaLnBrk="1" hangingPunct="1"/>
            <a:r>
              <a:rPr lang="en-US" smtClean="0">
                <a:hlinkClick r:id="rId3"/>
              </a:rPr>
              <a:t>http://cooltext.com/Download-Font-Sevenet+7</a:t>
            </a:r>
            <a:r>
              <a:rPr lang="en-US" smtClean="0"/>
              <a:t> – Sevenet 7 font</a:t>
            </a:r>
          </a:p>
          <a:p>
            <a:pPr eaLnBrk="1" hangingPunct="1"/>
            <a:r>
              <a:rPr lang="en-US" u="sng" smtClean="0">
                <a:hlinkClick r:id="rId4"/>
              </a:rPr>
              <a:t>http://www.dsg4.com/04/extra/bitmap/index.html</a:t>
            </a:r>
            <a:endParaRPr lang="en-US" u="sng" smtClean="0"/>
          </a:p>
          <a:p>
            <a:pPr eaLnBrk="1" hangingPunct="1"/>
            <a:r>
              <a:rPr lang="en-US" u="sng" smtClean="0">
                <a:hlinkClick r:id="rId5"/>
              </a:rPr>
              <a:t>www.adobe.com/type/</a:t>
            </a:r>
            <a:endParaRPr lang="en-US" u="sng" smtClean="0"/>
          </a:p>
          <a:p>
            <a:pPr eaLnBrk="1" hangingPunct="1"/>
            <a:r>
              <a:rPr lang="en-US" u="sng" smtClean="0">
                <a:hlinkClick r:id="rId4"/>
              </a:rPr>
              <a:t>www.fonthead.com</a:t>
            </a:r>
            <a:endParaRPr lang="en-US" u="sng" smtClean="0"/>
          </a:p>
          <a:p>
            <a:pPr eaLnBrk="1" hangingPunct="1"/>
            <a:endParaRPr 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28C34E82-FEB6-4D86-B058-DED3FA7A8DC5}" type="slidenum">
              <a:rPr lang="en-US" b="0"/>
              <a:pPr/>
              <a:t>65</a:t>
            </a:fld>
            <a:endParaRPr lang="en-US" b="0"/>
          </a:p>
        </p:txBody>
      </p:sp>
      <p:sp>
        <p:nvSpPr>
          <p:cNvPr id="69635"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69636" name="Rectangle 2"/>
          <p:cNvSpPr>
            <a:spLocks noGrp="1" noChangeArrowheads="1"/>
          </p:cNvSpPr>
          <p:nvPr>
            <p:ph type="title"/>
          </p:nvPr>
        </p:nvSpPr>
        <p:spPr/>
        <p:txBody>
          <a:bodyPr/>
          <a:lstStyle/>
          <a:p>
            <a:pPr eaLnBrk="1" hangingPunct="1"/>
            <a:r>
              <a:rPr lang="en-US" smtClean="0"/>
              <a:t>Resources</a:t>
            </a:r>
          </a:p>
        </p:txBody>
      </p:sp>
      <p:sp>
        <p:nvSpPr>
          <p:cNvPr id="69637" name="Rectangle 3"/>
          <p:cNvSpPr>
            <a:spLocks noGrp="1" noChangeArrowheads="1"/>
          </p:cNvSpPr>
          <p:nvPr>
            <p:ph type="body" idx="1"/>
          </p:nvPr>
        </p:nvSpPr>
        <p:spPr/>
        <p:txBody>
          <a:bodyPr/>
          <a:lstStyle/>
          <a:p>
            <a:pPr eaLnBrk="1" hangingPunct="1">
              <a:lnSpc>
                <a:spcPct val="90000"/>
              </a:lnSpc>
            </a:pPr>
            <a:r>
              <a:rPr lang="en-US" sz="2800" u="sng" smtClean="0">
                <a:hlinkClick r:id="rId2"/>
              </a:rPr>
              <a:t>http://www.dafont.com</a:t>
            </a:r>
            <a:r>
              <a:rPr lang="en-US" sz="2800" smtClean="0"/>
              <a:t>, mostly free!</a:t>
            </a:r>
          </a:p>
          <a:p>
            <a:pPr eaLnBrk="1" hangingPunct="1">
              <a:lnSpc>
                <a:spcPct val="90000"/>
              </a:lnSpc>
            </a:pPr>
            <a:r>
              <a:rPr lang="en-US" sz="2800" u="sng" smtClean="0">
                <a:hlinkClick r:id="rId3"/>
              </a:rPr>
              <a:t>www.itcfonts.com</a:t>
            </a:r>
            <a:endParaRPr lang="en-US" sz="2800" u="sng" smtClean="0"/>
          </a:p>
          <a:p>
            <a:pPr eaLnBrk="1" hangingPunct="1">
              <a:lnSpc>
                <a:spcPct val="90000"/>
              </a:lnSpc>
            </a:pPr>
            <a:r>
              <a:rPr lang="en-US" sz="2800" u="sng" smtClean="0">
                <a:hlinkClick r:id="rId4"/>
              </a:rPr>
              <a:t>www.chank.com</a:t>
            </a:r>
            <a:endParaRPr lang="en-US" sz="2800" u="sng" smtClean="0"/>
          </a:p>
          <a:p>
            <a:pPr eaLnBrk="1" hangingPunct="1">
              <a:lnSpc>
                <a:spcPct val="90000"/>
              </a:lnSpc>
            </a:pPr>
            <a:r>
              <a:rPr lang="en-US" sz="2800" u="sng" smtClean="0">
                <a:hlinkClick r:id="rId5"/>
              </a:rPr>
              <a:t>www.fontsquirrel.com</a:t>
            </a:r>
          </a:p>
          <a:p>
            <a:pPr eaLnBrk="1" hangingPunct="1">
              <a:lnSpc>
                <a:spcPct val="90000"/>
              </a:lnSpc>
            </a:pPr>
            <a:r>
              <a:rPr lang="en-US" sz="2800" u="sng" smtClean="0">
                <a:hlinkClick r:id="rId6"/>
              </a:rPr>
              <a:t>www.typ.com</a:t>
            </a:r>
            <a:r>
              <a:rPr lang="en-US" sz="2800" smtClean="0"/>
              <a:t> both free and for a fee. Also a blog about fonts at </a:t>
            </a:r>
            <a:r>
              <a:rPr lang="en-US" sz="2800" smtClean="0">
                <a:hlinkClick r:id="rId7"/>
              </a:rPr>
              <a:t>http://blog.typ.com</a:t>
            </a:r>
            <a:r>
              <a:rPr lang="en-US" sz="2800" smtClean="0"/>
              <a:t> . </a:t>
            </a:r>
            <a:endParaRPr lang="en-US" sz="2800" u="sng" smtClean="0">
              <a:hlinkClick r:id="rId5"/>
            </a:endParaRPr>
          </a:p>
          <a:p>
            <a:pPr eaLnBrk="1" hangingPunct="1">
              <a:lnSpc>
                <a:spcPct val="90000"/>
              </a:lnSpc>
            </a:pPr>
            <a:r>
              <a:rPr lang="en-US" sz="2800" u="sng" smtClean="0">
                <a:hlinkClick r:id="rId5"/>
              </a:rPr>
              <a:t>www.will-harris.com/use-type.htm</a:t>
            </a:r>
            <a:r>
              <a:rPr lang="en-US" sz="2800" smtClean="0"/>
              <a:t> awesome site with advice about using typography.</a:t>
            </a:r>
          </a:p>
          <a:p>
            <a:pPr eaLnBrk="1" hangingPunct="1">
              <a:lnSpc>
                <a:spcPct val="90000"/>
              </a:lnSpc>
            </a:pPr>
            <a:r>
              <a:rPr lang="en-US" u="sng" smtClean="0">
                <a:hlinkClick r:id="rId8"/>
              </a:rPr>
              <a:t>http://www.lipsum.com</a:t>
            </a:r>
            <a:r>
              <a:rPr lang="en-US" sz="2800" smtClean="0">
                <a:hlinkClick r:id="rId8"/>
              </a:rPr>
              <a:t> </a:t>
            </a:r>
            <a:r>
              <a:rPr lang="en-US" sz="2800" smtClean="0"/>
              <a:t>Lorem Ipsum generator</a:t>
            </a:r>
            <a:endParaRPr lang="en-US" sz="2800" u="sng" smtClean="0"/>
          </a:p>
          <a:p>
            <a:pPr lvl="2" eaLnBrk="1" hangingPunct="1">
              <a:lnSpc>
                <a:spcPct val="90000"/>
              </a:lnSpc>
            </a:pPr>
            <a:endParaRPr lang="en-US" sz="2000" smtClean="0"/>
          </a:p>
          <a:p>
            <a:pPr lvl="2"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F48CBE26-B96A-4F82-92E6-73B9AFAF423B}" type="slidenum">
              <a:rPr lang="en-US" b="0"/>
              <a:pPr/>
              <a:t>66</a:t>
            </a:fld>
            <a:endParaRPr lang="en-US" b="0"/>
          </a:p>
        </p:txBody>
      </p:sp>
      <p:sp>
        <p:nvSpPr>
          <p:cNvPr id="70659"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70660" name="Rectangle 2"/>
          <p:cNvSpPr>
            <a:spLocks noGrp="1" noChangeArrowheads="1"/>
          </p:cNvSpPr>
          <p:nvPr>
            <p:ph type="title"/>
          </p:nvPr>
        </p:nvSpPr>
        <p:spPr/>
        <p:txBody>
          <a:bodyPr/>
          <a:lstStyle/>
          <a:p>
            <a:pPr eaLnBrk="1" hangingPunct="1"/>
            <a:r>
              <a:rPr lang="en-US" smtClean="0"/>
              <a:t>Resources</a:t>
            </a:r>
          </a:p>
        </p:txBody>
      </p:sp>
      <p:sp>
        <p:nvSpPr>
          <p:cNvPr id="70661" name="Rectangle 3"/>
          <p:cNvSpPr>
            <a:spLocks noGrp="1" noChangeArrowheads="1"/>
          </p:cNvSpPr>
          <p:nvPr>
            <p:ph type="body" idx="1"/>
          </p:nvPr>
        </p:nvSpPr>
        <p:spPr/>
        <p:txBody>
          <a:bodyPr/>
          <a:lstStyle/>
          <a:p>
            <a:pPr eaLnBrk="1" hangingPunct="1">
              <a:lnSpc>
                <a:spcPct val="90000"/>
              </a:lnSpc>
            </a:pPr>
            <a:r>
              <a:rPr lang="en-US" sz="2800" u="sng" smtClean="0">
                <a:hlinkClick r:id="rId2"/>
              </a:rPr>
              <a:t>http://www.dafont.com</a:t>
            </a:r>
            <a:r>
              <a:rPr lang="en-US" sz="2800" smtClean="0">
                <a:hlinkClick r:id="rId2"/>
              </a:rPr>
              <a:t> </a:t>
            </a:r>
            <a:r>
              <a:rPr lang="en-US" sz="2800" smtClean="0"/>
              <a:t>(mostly free!)</a:t>
            </a:r>
          </a:p>
          <a:p>
            <a:pPr eaLnBrk="1" hangingPunct="1">
              <a:lnSpc>
                <a:spcPct val="90000"/>
              </a:lnSpc>
            </a:pPr>
            <a:r>
              <a:rPr lang="en-US" sz="2800" u="sng" smtClean="0">
                <a:hlinkClick r:id="rId3"/>
              </a:rPr>
              <a:t>www.itcfonts.com</a:t>
            </a:r>
            <a:endParaRPr lang="en-US" sz="2800" u="sng" smtClean="0"/>
          </a:p>
          <a:p>
            <a:pPr eaLnBrk="1" hangingPunct="1">
              <a:lnSpc>
                <a:spcPct val="90000"/>
              </a:lnSpc>
            </a:pPr>
            <a:r>
              <a:rPr lang="en-US" sz="2800" u="sng" smtClean="0">
                <a:hlinkClick r:id="rId4"/>
              </a:rPr>
              <a:t>www.chank.com</a:t>
            </a:r>
            <a:endParaRPr lang="en-US" sz="2800" u="sng" smtClean="0"/>
          </a:p>
          <a:p>
            <a:pPr eaLnBrk="1" hangingPunct="1">
              <a:lnSpc>
                <a:spcPct val="90000"/>
              </a:lnSpc>
            </a:pPr>
            <a:r>
              <a:rPr lang="en-US" sz="2800" u="sng" smtClean="0">
                <a:hlinkClick r:id="rId5"/>
              </a:rPr>
              <a:t>www.will-harris.com/use-type.htm</a:t>
            </a:r>
            <a:r>
              <a:rPr lang="en-US" sz="2800" u="sng" smtClean="0"/>
              <a:t> </a:t>
            </a:r>
            <a:r>
              <a:rPr lang="en-US" sz="2800" smtClean="0"/>
              <a:t>(awesome site!)</a:t>
            </a:r>
          </a:p>
          <a:p>
            <a:pPr eaLnBrk="1" hangingPunct="1">
              <a:lnSpc>
                <a:spcPct val="90000"/>
              </a:lnSpc>
            </a:pPr>
            <a:r>
              <a:rPr lang="en-US" u="sng" smtClean="0">
                <a:hlinkClick r:id="rId6"/>
              </a:rPr>
              <a:t>http://www.lipsum.com</a:t>
            </a:r>
            <a:r>
              <a:rPr lang="en-US" sz="2800" smtClean="0">
                <a:hlinkClick r:id="rId6"/>
              </a:rPr>
              <a:t> </a:t>
            </a:r>
            <a:r>
              <a:rPr lang="en-US" sz="2800" smtClean="0"/>
              <a:t>Lorem Ipsum generator</a:t>
            </a:r>
            <a:endParaRPr lang="en-US" sz="2800" u="sng" smtClean="0"/>
          </a:p>
          <a:p>
            <a:pPr eaLnBrk="1" hangingPunct="1">
              <a:lnSpc>
                <a:spcPct val="90000"/>
              </a:lnSpc>
              <a:buFontTx/>
              <a:buNone/>
            </a:pPr>
            <a:endParaRPr lang="en-US" sz="2800" u="sng" smtClean="0"/>
          </a:p>
          <a:p>
            <a:pPr eaLnBrk="1" hangingPunct="1">
              <a:lnSpc>
                <a:spcPct val="90000"/>
              </a:lnSpc>
            </a:pPr>
            <a:r>
              <a:rPr lang="en-US" sz="2800" smtClean="0"/>
              <a:t>Do be careful with downloaded fonts – in theory, they can contain viruses. </a:t>
            </a:r>
          </a:p>
          <a:p>
            <a:pPr lvl="2" eaLnBrk="1" hangingPunct="1">
              <a:lnSpc>
                <a:spcPct val="90000"/>
              </a:lnSpc>
            </a:pPr>
            <a:endParaRPr lang="en-US" sz="2000" smtClean="0"/>
          </a:p>
          <a:p>
            <a:pPr lvl="2"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4C1C2B79-C4AF-4445-A601-37FC73F9E7F0}" type="slidenum">
              <a:rPr lang="en-US" b="0"/>
              <a:pPr/>
              <a:t>7</a:t>
            </a:fld>
            <a:endParaRPr lang="en-US" b="0"/>
          </a:p>
        </p:txBody>
      </p:sp>
      <p:sp>
        <p:nvSpPr>
          <p:cNvPr id="10243"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0244" name="Rectangle 2"/>
          <p:cNvSpPr>
            <a:spLocks noGrp="1" noChangeArrowheads="1"/>
          </p:cNvSpPr>
          <p:nvPr>
            <p:ph type="title"/>
          </p:nvPr>
        </p:nvSpPr>
        <p:spPr/>
        <p:txBody>
          <a:bodyPr/>
          <a:lstStyle/>
          <a:p>
            <a:pPr eaLnBrk="1" hangingPunct="1"/>
            <a:r>
              <a:rPr lang="en-US" smtClean="0"/>
              <a:t>Typography Terminology</a:t>
            </a:r>
          </a:p>
        </p:txBody>
      </p:sp>
      <p:sp>
        <p:nvSpPr>
          <p:cNvPr id="10245" name="Rectangle 3"/>
          <p:cNvSpPr>
            <a:spLocks noGrp="1" noChangeArrowheads="1"/>
          </p:cNvSpPr>
          <p:nvPr>
            <p:ph type="body" idx="1"/>
          </p:nvPr>
        </p:nvSpPr>
        <p:spPr/>
        <p:txBody>
          <a:bodyPr/>
          <a:lstStyle/>
          <a:p>
            <a:pPr eaLnBrk="1" hangingPunct="1">
              <a:lnSpc>
                <a:spcPct val="90000"/>
              </a:lnSpc>
            </a:pPr>
            <a:r>
              <a:rPr lang="en-US" i="1" smtClean="0">
                <a:solidFill>
                  <a:schemeClr val="accent1"/>
                </a:solidFill>
              </a:rPr>
              <a:t>Body copy </a:t>
            </a:r>
            <a:r>
              <a:rPr lang="en-US" smtClean="0"/>
              <a:t>or </a:t>
            </a:r>
            <a:r>
              <a:rPr lang="en-US" i="1" smtClean="0">
                <a:solidFill>
                  <a:schemeClr val="accent1"/>
                </a:solidFill>
              </a:rPr>
              <a:t>body text: </a:t>
            </a:r>
            <a:r>
              <a:rPr lang="en-US" smtClean="0"/>
              <a:t>the main content.</a:t>
            </a:r>
            <a:r>
              <a:rPr lang="en-US" i="1" smtClean="0">
                <a:solidFill>
                  <a:schemeClr val="accent1"/>
                </a:solidFill>
              </a:rPr>
              <a:t> </a:t>
            </a:r>
          </a:p>
          <a:p>
            <a:pPr lvl="1" eaLnBrk="1" hangingPunct="1">
              <a:lnSpc>
                <a:spcPct val="90000"/>
              </a:lnSpc>
            </a:pPr>
            <a:r>
              <a:rPr lang="en-US" sz="3200" smtClean="0"/>
              <a:t>Primary focus is readability.</a:t>
            </a:r>
          </a:p>
          <a:p>
            <a:pPr eaLnBrk="1" hangingPunct="1">
              <a:lnSpc>
                <a:spcPct val="90000"/>
              </a:lnSpc>
            </a:pPr>
            <a:r>
              <a:rPr lang="en-US" i="1" smtClean="0">
                <a:solidFill>
                  <a:schemeClr val="accent1"/>
                </a:solidFill>
              </a:rPr>
              <a:t>Display type, display text, </a:t>
            </a:r>
            <a:r>
              <a:rPr lang="en-US" smtClean="0"/>
              <a:t>or </a:t>
            </a:r>
            <a:r>
              <a:rPr lang="en-US" i="1" smtClean="0">
                <a:solidFill>
                  <a:schemeClr val="accent1"/>
                </a:solidFill>
              </a:rPr>
              <a:t>headline text: </a:t>
            </a:r>
            <a:r>
              <a:rPr lang="en-US" smtClean="0"/>
              <a:t>text used for structure and/or decoration, such as titles and headings.</a:t>
            </a:r>
          </a:p>
          <a:p>
            <a:pPr lvl="1" eaLnBrk="1" hangingPunct="1">
              <a:lnSpc>
                <a:spcPct val="90000"/>
              </a:lnSpc>
            </a:pPr>
            <a:r>
              <a:rPr lang="en-US" sz="3200" smtClean="0"/>
              <a:t>Primary focus to embellish and draw attention.</a:t>
            </a:r>
          </a:p>
          <a:p>
            <a:pPr lvl="1" eaLnBrk="1" hangingPunct="1">
              <a:lnSpc>
                <a:spcPct val="90000"/>
              </a:lnSpc>
            </a:pPr>
            <a:r>
              <a:rPr lang="en-US" sz="3200" smtClean="0"/>
              <a:t>Short phrases, larger text sizes, decorative fonts.</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A7DEE288-0B3A-41AC-9E3C-88A2F5BC26AB}" type="slidenum">
              <a:rPr lang="en-US" b="0"/>
              <a:pPr/>
              <a:t>8</a:t>
            </a:fld>
            <a:endParaRPr lang="en-US" b="0"/>
          </a:p>
        </p:txBody>
      </p:sp>
      <p:sp>
        <p:nvSpPr>
          <p:cNvPr id="11267"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1268" name="Rectangle 2"/>
          <p:cNvSpPr>
            <a:spLocks noGrp="1" noChangeArrowheads="1"/>
          </p:cNvSpPr>
          <p:nvPr>
            <p:ph type="title"/>
          </p:nvPr>
        </p:nvSpPr>
        <p:spPr/>
        <p:txBody>
          <a:bodyPr/>
          <a:lstStyle/>
          <a:p>
            <a:pPr eaLnBrk="1" hangingPunct="1"/>
            <a:r>
              <a:rPr lang="en-US" smtClean="0"/>
              <a:t>Typography Terminology</a:t>
            </a:r>
          </a:p>
        </p:txBody>
      </p:sp>
      <p:sp>
        <p:nvSpPr>
          <p:cNvPr id="11269" name="Rectangle 3"/>
          <p:cNvSpPr>
            <a:spLocks noGrp="1" noChangeArrowheads="1"/>
          </p:cNvSpPr>
          <p:nvPr>
            <p:ph type="body" idx="1"/>
          </p:nvPr>
        </p:nvSpPr>
        <p:spPr>
          <a:xfrm>
            <a:off x="685800" y="1752600"/>
            <a:ext cx="7772400" cy="5105400"/>
          </a:xfrm>
        </p:spPr>
        <p:txBody>
          <a:bodyPr/>
          <a:lstStyle/>
          <a:p>
            <a:pPr eaLnBrk="1" hangingPunct="1"/>
            <a:r>
              <a:rPr lang="en-US" i="1" smtClean="0">
                <a:solidFill>
                  <a:schemeClr val="accent1"/>
                </a:solidFill>
              </a:rPr>
              <a:t>Typeface:</a:t>
            </a:r>
            <a:r>
              <a:rPr lang="en-US" smtClean="0"/>
              <a:t> a particular design for characters, like Courier, Times New Roman, Ariel.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fld id="{88C5B155-483E-40C8-9F6C-697EB55973E3}" type="slidenum">
              <a:rPr lang="en-US" b="0"/>
              <a:pPr/>
              <a:t>9</a:t>
            </a:fld>
            <a:endParaRPr lang="en-US" b="0"/>
          </a:p>
        </p:txBody>
      </p:sp>
      <p:sp>
        <p:nvSpPr>
          <p:cNvPr id="12291" name="Footer Placeholder 4"/>
          <p:cNvSpPr>
            <a:spLocks noGrp="1"/>
          </p:cNvSpPr>
          <p:nvPr>
            <p:ph type="ftr" sz="quarter" idx="11"/>
          </p:nvPr>
        </p:nvSpPr>
        <p:spPr>
          <a:noFill/>
        </p:spPr>
        <p:txBody>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algn="ctr" eaLnBrk="0" fontAlgn="base" hangingPunct="0">
              <a:spcBef>
                <a:spcPct val="0"/>
              </a:spcBef>
              <a:spcAft>
                <a:spcPct val="0"/>
              </a:spcAft>
              <a:defRPr sz="2000" b="1">
                <a:solidFill>
                  <a:schemeClr val="tx1"/>
                </a:solidFill>
                <a:latin typeface="Times New Roman" pitchFamily="18" charset="0"/>
              </a:defRPr>
            </a:lvl6pPr>
            <a:lvl7pPr marL="2971800" indent="-228600" algn="ctr" eaLnBrk="0" fontAlgn="base" hangingPunct="0">
              <a:spcBef>
                <a:spcPct val="0"/>
              </a:spcBef>
              <a:spcAft>
                <a:spcPct val="0"/>
              </a:spcAft>
              <a:defRPr sz="2000" b="1">
                <a:solidFill>
                  <a:schemeClr val="tx1"/>
                </a:solidFill>
                <a:latin typeface="Times New Roman" pitchFamily="18" charset="0"/>
              </a:defRPr>
            </a:lvl7pPr>
            <a:lvl8pPr marL="3429000" indent="-228600" algn="ctr" eaLnBrk="0" fontAlgn="base" hangingPunct="0">
              <a:spcBef>
                <a:spcPct val="0"/>
              </a:spcBef>
              <a:spcAft>
                <a:spcPct val="0"/>
              </a:spcAft>
              <a:defRPr sz="2000" b="1">
                <a:solidFill>
                  <a:schemeClr val="tx1"/>
                </a:solidFill>
                <a:latin typeface="Times New Roman" pitchFamily="18" charset="0"/>
              </a:defRPr>
            </a:lvl8pPr>
            <a:lvl9pPr marL="3886200" indent="-228600" algn="ctr" eaLnBrk="0" fontAlgn="base" hangingPunct="0">
              <a:spcBef>
                <a:spcPct val="0"/>
              </a:spcBef>
              <a:spcAft>
                <a:spcPct val="0"/>
              </a:spcAft>
              <a:defRPr sz="2000" b="1">
                <a:solidFill>
                  <a:schemeClr val="tx1"/>
                </a:solidFill>
                <a:latin typeface="Times New Roman" pitchFamily="18" charset="0"/>
              </a:defRPr>
            </a:lvl9pPr>
          </a:lstStyle>
          <a:p>
            <a:r>
              <a:rPr lang="en-US" sz="1400" b="0"/>
              <a:t>copyright Penny McIntire, 2009</a:t>
            </a:r>
          </a:p>
        </p:txBody>
      </p:sp>
      <p:sp>
        <p:nvSpPr>
          <p:cNvPr id="12292" name="Rectangle 2"/>
          <p:cNvSpPr>
            <a:spLocks noGrp="1" noChangeArrowheads="1"/>
          </p:cNvSpPr>
          <p:nvPr>
            <p:ph type="title"/>
          </p:nvPr>
        </p:nvSpPr>
        <p:spPr/>
        <p:txBody>
          <a:bodyPr/>
          <a:lstStyle/>
          <a:p>
            <a:pPr eaLnBrk="1" hangingPunct="1"/>
            <a:r>
              <a:rPr lang="en-US" smtClean="0"/>
              <a:t>Typography Terminology</a:t>
            </a:r>
          </a:p>
        </p:txBody>
      </p:sp>
      <p:sp>
        <p:nvSpPr>
          <p:cNvPr id="12293" name="Rectangle 3"/>
          <p:cNvSpPr>
            <a:spLocks noGrp="1" noChangeArrowheads="1"/>
          </p:cNvSpPr>
          <p:nvPr>
            <p:ph type="body" idx="1"/>
          </p:nvPr>
        </p:nvSpPr>
        <p:spPr>
          <a:xfrm>
            <a:off x="685800" y="1752600"/>
            <a:ext cx="7772400" cy="5105400"/>
          </a:xfrm>
        </p:spPr>
        <p:txBody>
          <a:bodyPr/>
          <a:lstStyle/>
          <a:p>
            <a:pPr eaLnBrk="1" hangingPunct="1"/>
            <a:r>
              <a:rPr lang="en-US" i="1" smtClean="0">
                <a:solidFill>
                  <a:schemeClr val="accent1"/>
                </a:solidFill>
              </a:rPr>
              <a:t>Font:</a:t>
            </a:r>
            <a:r>
              <a:rPr lang="en-US" smtClean="0"/>
              <a:t> a particular typeface at a particular size in a particular style (bold, italic, etc). </a:t>
            </a:r>
          </a:p>
          <a:p>
            <a:pPr lvl="1" eaLnBrk="1" hangingPunct="1"/>
            <a:r>
              <a:rPr lang="en-US" smtClean="0"/>
              <a:t>E.g., “Arial, 16 px, bold” is a different font than “Arial, 12 px, bold.” </a:t>
            </a:r>
          </a:p>
          <a:p>
            <a:pPr lvl="1" eaLnBrk="1" hangingPunct="1"/>
            <a:r>
              <a:rPr lang="en-US" sz="3200" smtClean="0"/>
              <a:t>Thanks to Microsoft and Windows, the term “font” is commonly used to refer to what should really be called a “typeface.”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nimate title">
  <a:themeElements>
    <a:clrScheme name="animate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animate titl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nimate titl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nimate titl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nimate titl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nimate titl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nimate titl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animate titl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not animated">
  <a:themeElements>
    <a:clrScheme name="title not animated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title not animat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itle not animated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title not animated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title not animated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title not animated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title not animated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title not animated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C:\a\mso\Templates\Presentation Designs\Neon Frame.pot</Template>
  <TotalTime>13672</TotalTime>
  <Words>3445</Words>
  <Application>Microsoft Office PowerPoint</Application>
  <PresentationFormat>On-screen Show (4:3)</PresentationFormat>
  <Paragraphs>469</Paragraphs>
  <Slides>66</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66</vt:i4>
      </vt:variant>
    </vt:vector>
  </HeadingPairs>
  <TitlesOfParts>
    <vt:vector size="75" baseType="lpstr">
      <vt:lpstr>Times New Roman</vt:lpstr>
      <vt:lpstr>Arial</vt:lpstr>
      <vt:lpstr>Tahoma</vt:lpstr>
      <vt:lpstr>Courier New</vt:lpstr>
      <vt:lpstr>Georgia</vt:lpstr>
      <vt:lpstr>Verdana</vt:lpstr>
      <vt:lpstr>ArnoldBoeD</vt:lpstr>
      <vt:lpstr>animate title</vt:lpstr>
      <vt:lpstr>title not animated</vt:lpstr>
      <vt:lpstr>Typography  on the Web</vt:lpstr>
      <vt:lpstr>Why is Type Important?</vt:lpstr>
      <vt:lpstr>Why is Type Important?</vt:lpstr>
      <vt:lpstr>Why is Type Important?</vt:lpstr>
      <vt:lpstr>Why is Type Important?</vt:lpstr>
      <vt:lpstr>Why is Type Important?</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Terminology</vt:lpstr>
      <vt:lpstr>Typography Design</vt:lpstr>
      <vt:lpstr>Typography Design: Contrast</vt:lpstr>
      <vt:lpstr>Typography Design: Contrast</vt:lpstr>
      <vt:lpstr>Typography Design: Contrast</vt:lpstr>
      <vt:lpstr>Typography Design: Contrast</vt:lpstr>
      <vt:lpstr>Typography Design: Contrast</vt:lpstr>
      <vt:lpstr>Typography Design: Contrast</vt:lpstr>
      <vt:lpstr>Typography Design: Contrast</vt:lpstr>
      <vt:lpstr>Typography Design: Contrast</vt:lpstr>
      <vt:lpstr>Typography Design: Contrast</vt:lpstr>
      <vt:lpstr>HTML Text versus Graphic Text</vt:lpstr>
      <vt:lpstr>HTML Text: Fonts</vt:lpstr>
      <vt:lpstr>HTML Text: Fonts</vt:lpstr>
      <vt:lpstr>HTML Text: Fonts</vt:lpstr>
      <vt:lpstr>HTML Text: Fonts</vt:lpstr>
      <vt:lpstr>HTML Text: Fonts</vt:lpstr>
      <vt:lpstr>HTML Text: Fonts</vt:lpstr>
      <vt:lpstr>HTML Text: Fonts</vt:lpstr>
      <vt:lpstr>HTML Text: Fonts</vt:lpstr>
      <vt:lpstr>HTML Text: Layout</vt:lpstr>
      <vt:lpstr>HTML Text: Layout</vt:lpstr>
      <vt:lpstr>HTML Text: Layout</vt:lpstr>
      <vt:lpstr>HTML Text: Layout</vt:lpstr>
      <vt:lpstr>HTML Text: Layout</vt:lpstr>
      <vt:lpstr>HTML Text: Layout</vt:lpstr>
      <vt:lpstr>HTML Text: Content</vt:lpstr>
      <vt:lpstr>HTML Text:  Content</vt:lpstr>
      <vt:lpstr>HTML Text:  Content</vt:lpstr>
      <vt:lpstr>HTML Text: Content</vt:lpstr>
      <vt:lpstr>HTML Text: Content</vt:lpstr>
      <vt:lpstr>HTML Text: Content</vt:lpstr>
      <vt:lpstr>HTML Text: Content</vt:lpstr>
      <vt:lpstr>HTML Text: Content</vt:lpstr>
      <vt:lpstr>HTML Text: Printing</vt:lpstr>
      <vt:lpstr>HTML Text: Printing</vt:lpstr>
      <vt:lpstr>HTML Text: Printing</vt:lpstr>
      <vt:lpstr>HTML Text: Printing</vt:lpstr>
      <vt:lpstr>Graphic Text</vt:lpstr>
      <vt:lpstr>Graphic Text</vt:lpstr>
      <vt:lpstr>Graphic Text</vt:lpstr>
      <vt:lpstr>Graphic Text</vt:lpstr>
      <vt:lpstr>Graphic Text</vt:lpstr>
      <vt:lpstr>Graphic Text</vt:lpstr>
      <vt:lpstr>Graphic Text</vt:lpstr>
      <vt:lpstr>Graphic Text</vt:lpstr>
      <vt:lpstr>Resources</vt:lpstr>
      <vt:lpstr>Resources</vt:lpstr>
      <vt:lpstr>Resources</vt:lpstr>
    </vt:vector>
  </TitlesOfParts>
  <Company>NIU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the User Interface</dc:title>
  <dc:creator>t90pam1</dc:creator>
  <cp:lastModifiedBy>Penny</cp:lastModifiedBy>
  <cp:revision>89</cp:revision>
  <cp:lastPrinted>2001-01-02T20:39:06Z</cp:lastPrinted>
  <dcterms:created xsi:type="dcterms:W3CDTF">2001-01-22T17:15:55Z</dcterms:created>
  <dcterms:modified xsi:type="dcterms:W3CDTF">2013-08-16T17:58:35Z</dcterms:modified>
</cp:coreProperties>
</file>