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61"/>
  </p:notesMasterIdLst>
  <p:handoutMasterIdLst>
    <p:handoutMasterId r:id="rId62"/>
  </p:handoutMasterIdLst>
  <p:sldIdLst>
    <p:sldId id="1351" r:id="rId3"/>
    <p:sldId id="1253" r:id="rId4"/>
    <p:sldId id="777" r:id="rId5"/>
    <p:sldId id="1280" r:id="rId6"/>
    <p:sldId id="1281" r:id="rId7"/>
    <p:sldId id="1168" r:id="rId8"/>
    <p:sldId id="1282" r:id="rId9"/>
    <p:sldId id="1322" r:id="rId10"/>
    <p:sldId id="1104" r:id="rId11"/>
    <p:sldId id="653" r:id="rId12"/>
    <p:sldId id="1099" r:id="rId13"/>
    <p:sldId id="1288" r:id="rId14"/>
    <p:sldId id="1287" r:id="rId15"/>
    <p:sldId id="1289" r:id="rId16"/>
    <p:sldId id="1100" r:id="rId17"/>
    <p:sldId id="1024" r:id="rId18"/>
    <p:sldId id="1290" r:id="rId19"/>
    <p:sldId id="1283" r:id="rId20"/>
    <p:sldId id="1285" r:id="rId21"/>
    <p:sldId id="1292" r:id="rId22"/>
    <p:sldId id="1291" r:id="rId23"/>
    <p:sldId id="1293" r:id="rId24"/>
    <p:sldId id="1286" r:id="rId25"/>
    <p:sldId id="1294" r:id="rId26"/>
    <p:sldId id="1295" r:id="rId27"/>
    <p:sldId id="1296" r:id="rId28"/>
    <p:sldId id="617" r:id="rId29"/>
    <p:sldId id="1300" r:id="rId30"/>
    <p:sldId id="1301" r:id="rId31"/>
    <p:sldId id="1304" r:id="rId32"/>
    <p:sldId id="1302" r:id="rId33"/>
    <p:sldId id="755" r:id="rId34"/>
    <p:sldId id="669" r:id="rId35"/>
    <p:sldId id="749" r:id="rId36"/>
    <p:sldId id="1310" r:id="rId37"/>
    <p:sldId id="1125" r:id="rId38"/>
    <p:sldId id="1358" r:id="rId39"/>
    <p:sldId id="779" r:id="rId40"/>
    <p:sldId id="1353" r:id="rId41"/>
    <p:sldId id="786" r:id="rId42"/>
    <p:sldId id="662" r:id="rId43"/>
    <p:sldId id="714" r:id="rId44"/>
    <p:sldId id="1312" r:id="rId45"/>
    <p:sldId id="1314" r:id="rId46"/>
    <p:sldId id="1313" r:id="rId47"/>
    <p:sldId id="1316" r:id="rId48"/>
    <p:sldId id="1318" r:id="rId49"/>
    <p:sldId id="1317" r:id="rId50"/>
    <p:sldId id="1349" r:id="rId51"/>
    <p:sldId id="1354" r:id="rId52"/>
    <p:sldId id="1345" r:id="rId53"/>
    <p:sldId id="1347" r:id="rId54"/>
    <p:sldId id="1357" r:id="rId55"/>
    <p:sldId id="1172" r:id="rId56"/>
    <p:sldId id="1356" r:id="rId57"/>
    <p:sldId id="1165" r:id="rId58"/>
    <p:sldId id="788" r:id="rId59"/>
    <p:sldId id="1352" r:id="rId60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33"/>
    <a:srgbClr val="FF0099"/>
    <a:srgbClr val="FFCC00"/>
    <a:srgbClr val="DDDDDD"/>
    <a:srgbClr val="4D4D4D"/>
    <a:srgbClr val="77777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1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020" y="-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0.xml"/><Relationship Id="rId18" Type="http://schemas.openxmlformats.org/officeDocument/2006/relationships/slide" Target="slides/slide29.xml"/><Relationship Id="rId26" Type="http://schemas.openxmlformats.org/officeDocument/2006/relationships/slide" Target="slides/slide37.xml"/><Relationship Id="rId39" Type="http://schemas.openxmlformats.org/officeDocument/2006/relationships/slide" Target="slides/slide51.xml"/><Relationship Id="rId3" Type="http://schemas.openxmlformats.org/officeDocument/2006/relationships/slide" Target="slides/slide4.xml"/><Relationship Id="rId21" Type="http://schemas.openxmlformats.org/officeDocument/2006/relationships/slide" Target="slides/slide32.xml"/><Relationship Id="rId34" Type="http://schemas.openxmlformats.org/officeDocument/2006/relationships/slide" Target="slides/slide46.xml"/><Relationship Id="rId42" Type="http://schemas.openxmlformats.org/officeDocument/2006/relationships/slide" Target="slides/slide56.xml"/><Relationship Id="rId7" Type="http://schemas.openxmlformats.org/officeDocument/2006/relationships/slide" Target="slides/slide11.xml"/><Relationship Id="rId12" Type="http://schemas.openxmlformats.org/officeDocument/2006/relationships/slide" Target="slides/slide19.xml"/><Relationship Id="rId17" Type="http://schemas.openxmlformats.org/officeDocument/2006/relationships/slide" Target="slides/slide28.xml"/><Relationship Id="rId25" Type="http://schemas.openxmlformats.org/officeDocument/2006/relationships/slide" Target="slides/slide36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2" Type="http://schemas.openxmlformats.org/officeDocument/2006/relationships/slide" Target="slides/slide3.xml"/><Relationship Id="rId16" Type="http://schemas.openxmlformats.org/officeDocument/2006/relationships/slide" Target="slides/slide27.xml"/><Relationship Id="rId20" Type="http://schemas.openxmlformats.org/officeDocument/2006/relationships/slide" Target="slides/slide31.xml"/><Relationship Id="rId29" Type="http://schemas.openxmlformats.org/officeDocument/2006/relationships/slide" Target="slides/slide41.xml"/><Relationship Id="rId41" Type="http://schemas.openxmlformats.org/officeDocument/2006/relationships/slide" Target="slides/slide55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8.xml"/><Relationship Id="rId24" Type="http://schemas.openxmlformats.org/officeDocument/2006/relationships/slide" Target="slides/slide35.xml"/><Relationship Id="rId32" Type="http://schemas.openxmlformats.org/officeDocument/2006/relationships/slide" Target="slides/slide44.xml"/><Relationship Id="rId37" Type="http://schemas.openxmlformats.org/officeDocument/2006/relationships/slide" Target="slides/slide49.xml"/><Relationship Id="rId40" Type="http://schemas.openxmlformats.org/officeDocument/2006/relationships/slide" Target="slides/slide53.xml"/><Relationship Id="rId5" Type="http://schemas.openxmlformats.org/officeDocument/2006/relationships/slide" Target="slides/slide9.xml"/><Relationship Id="rId15" Type="http://schemas.openxmlformats.org/officeDocument/2006/relationships/slide" Target="slides/slide22.xml"/><Relationship Id="rId23" Type="http://schemas.openxmlformats.org/officeDocument/2006/relationships/slide" Target="slides/slide34.xml"/><Relationship Id="rId28" Type="http://schemas.openxmlformats.org/officeDocument/2006/relationships/slide" Target="slides/slide39.xml"/><Relationship Id="rId36" Type="http://schemas.openxmlformats.org/officeDocument/2006/relationships/slide" Target="slides/slide48.xml"/><Relationship Id="rId10" Type="http://schemas.openxmlformats.org/officeDocument/2006/relationships/slide" Target="slides/slide14.xml"/><Relationship Id="rId19" Type="http://schemas.openxmlformats.org/officeDocument/2006/relationships/slide" Target="slides/slide30.xml"/><Relationship Id="rId31" Type="http://schemas.openxmlformats.org/officeDocument/2006/relationships/slide" Target="slides/slide43.xml"/><Relationship Id="rId44" Type="http://schemas.openxmlformats.org/officeDocument/2006/relationships/slide" Target="slides/slide58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21.xml"/><Relationship Id="rId22" Type="http://schemas.openxmlformats.org/officeDocument/2006/relationships/slide" Target="slides/slide33.xml"/><Relationship Id="rId27" Type="http://schemas.openxmlformats.org/officeDocument/2006/relationships/slide" Target="slides/slide38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43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52800" y="155575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Graphics (Design)</a:t>
            </a:r>
            <a:endParaRPr lang="en-US" sz="120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55575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800" b="0">
                <a:latin typeface="Times New Roman" pitchFamily="18" charset="0"/>
              </a:defRPr>
            </a:lvl1pPr>
          </a:lstStyle>
          <a:p>
            <a:pPr>
              <a:defRPr/>
            </a:pPr>
            <a:fld id="{CF529410-CFC3-497A-B8C1-A21A12898D20}" type="datetime1">
              <a:rPr lang="en-US"/>
              <a:pPr>
                <a:defRPr/>
              </a:pPr>
              <a:t>7/28/2014</a:t>
            </a:fld>
            <a:endParaRPr lang="en-US" sz="120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graphics-DESIGN.ppt      copyright Penny McIntire, 2007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987249B-0630-411C-848D-C157B8FE2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57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Graphics (Design)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07357AD-C5E4-4785-A5D5-57EE78D298AF}" type="datetime1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9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graphics-DESIGN.ppt      copyright Penny McIntire, 2007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D3325F4-908C-48BF-888F-611F7821D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44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90999E-B408-4C34-AB87-B436EA72F364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06D8BA-2519-4F3D-9EBA-B536CE0AF9C7}" type="slidenum">
              <a:rPr lang="en-US" sz="1200" b="0" smtClean="0">
                <a:latin typeface="Times New Roman" pitchFamily="18" charset="0"/>
              </a:rPr>
              <a:pPr/>
              <a:t>10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995457-EB7F-4901-B913-DE9BD041714A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CF87F2-2447-4B1A-94EA-DC86E873C72D}" type="slidenum">
              <a:rPr lang="en-US" sz="1200" b="0" smtClean="0">
                <a:latin typeface="Times New Roman" pitchFamily="18" charset="0"/>
              </a:rPr>
              <a:pPr/>
              <a:t>11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EBAD2A-9FDC-458A-9A07-60A90FC7B129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503377-F35E-45CB-B4AF-C2E7F393A9C0}" type="slidenum">
              <a:rPr lang="en-US" sz="1200" b="0" smtClean="0">
                <a:latin typeface="Times New Roman" pitchFamily="18" charset="0"/>
              </a:rPr>
              <a:pPr/>
              <a:t>12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47F8F-F7CB-4B32-9EE4-844DF320CD67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B2C400-0CC3-4D01-8D69-6F4D8B482020}" type="slidenum">
              <a:rPr lang="en-US" sz="1200" b="0" smtClean="0">
                <a:latin typeface="Times New Roman" pitchFamily="18" charset="0"/>
              </a:rPr>
              <a:pPr/>
              <a:t>13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4B0E4B-1FF5-4043-A213-1DDB184BA160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CA1808-9932-4EB9-A7F6-C3C761A2808D}" type="slidenum">
              <a:rPr lang="en-US" sz="1200" b="0" smtClean="0">
                <a:latin typeface="Times New Roman" pitchFamily="18" charset="0"/>
              </a:rPr>
              <a:pPr/>
              <a:t>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7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 (Design)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43E0C3-ED30-41F0-A7FE-5336259E30AF}" type="datetime1">
              <a:rPr lang="en-US" sz="1200" b="0" smtClean="0">
                <a:latin typeface="Times New Roman" pitchFamily="18" charset="0"/>
              </a:rPr>
              <a:pPr/>
              <a:t>7/28/2014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smtClean="0">
                <a:latin typeface="Times New Roman" pitchFamily="18" charset="0"/>
              </a:rPr>
              <a:t>graphics-DESIGN.ppt      copyright Penny McIntire, 2007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0709F8-2B8F-481D-A714-E302F5F5EC61}" type="slidenum">
              <a:rPr lang="en-US" sz="1200" b="0" smtClean="0">
                <a:latin typeface="Times New Roman" pitchFamily="18" charset="0"/>
              </a:rPr>
              <a:pPr/>
              <a:t>15</a:t>
            </a:fld>
            <a:endParaRPr lang="en-US" sz="1200" b="0" smtClean="0">
              <a:latin typeface="Times New Roman" pitchFamily="18" charset="0"/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smtClean="0"/>
              <a:t>WPTS p.81 – directions for Photoshop.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7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427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5035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B54B-F8F5-493D-A91A-CAC48511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97689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1FD5-C950-4A40-ACB0-9DB39CCDC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302450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C0FF-0564-4FCA-8828-311110F63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397856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22CD-0D9B-4EA8-8333-32382DEB3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66356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DA41-7154-402D-8246-FD2521D0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8838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83E9-2727-45E6-A58C-E470BDAD8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324287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E047-AA65-4EF2-951C-14391407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429483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3EE6-8546-45DC-BB77-7CC96639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85871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32B3A-A7C0-41E1-BFE9-E8CC04F9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80454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2A4F-2B7A-458B-B2E1-087298CD5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00746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5914-5E6F-4B60-9E31-DB463D5E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399116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8649-38D5-4BDD-A7FA-51E44BA81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882136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E423-5325-41FE-9F7C-8C28EEAE6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98611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5502-8A16-4170-AE68-6F1230F85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7906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924D-8542-4B31-8EB5-BAE38165D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4873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B7623-9293-42EA-8CCD-AE5AA6151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49005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A431-5CFE-4D1B-87F4-6BF1CFCA0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20243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3C5B-7895-486F-8B1F-7E7EFDBA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5586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2CD8-0B59-4B3E-8C64-4334ABF9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28627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9165-0A1F-457C-8168-04E20E3E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272353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40F3-1614-4161-AEE3-76F54C75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  <p:extLst>
      <p:ext uri="{BB962C8B-B14F-4D97-AF65-F5344CB8AC3E}">
        <p14:creationId xmlns:p14="http://schemas.microsoft.com/office/powerpoint/2010/main" val="19315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102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5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11A2D22B-345A-4B8C-927F-41441443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>
            <a:off x="685800" y="16764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0" grpId="0" build="p" bldLvl="5" autoUpdateAnimBg="0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2060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067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5067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06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0D658A47-5A06-4139-83DC-8BFC55ED4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685800" y="1676400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067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copyright Penny McIntire, 2010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0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5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5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0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0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0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0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73" grpId="0" autoUpdateAnimBg="0"/>
      <p:bldP spid="1350674" grpId="0" build="p" bldLvl="5" autoUpdateAnimBg="0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06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506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ated.com/articles/css-rollover-buttons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er.com/" TargetMode="External"/><Relationship Id="rId2" Type="http://schemas.openxmlformats.org/officeDocument/2006/relationships/hyperlink" Target="http://www.istockphot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hotorogue.com/" TargetMode="External"/><Relationship Id="rId4" Type="http://schemas.openxmlformats.org/officeDocument/2006/relationships/hyperlink" Target="http://www.photodisc.com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hyperlink" Target="http://www.sxc.hu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ascriptsource.com/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foxdesigns.com/news/?p=47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ob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regate.com/pages/kongregate-labs" TargetMode="External"/><Relationship Id="rId2" Type="http://schemas.openxmlformats.org/officeDocument/2006/relationships/hyperlink" Target="http://www.adobe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jacquielawson.com/" TargetMode="External"/><Relationship Id="rId4" Type="http://schemas.openxmlformats.org/officeDocument/2006/relationships/hyperlink" Target="http://www.papervision3d.org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fc01.deviantart.com/fs13/f/2007/077/2/e/Animator_vs__Animation_by_alanbecker.sw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E1F92E-8092-49FE-80C0-843A998C2292}" type="slidenum">
              <a:rPr lang="en-US" b="0" smtClean="0">
                <a:latin typeface="Times New Roman" pitchFamily="18" charset="0"/>
              </a:rPr>
              <a:pPr/>
              <a:t>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</a:t>
            </a:r>
            <a:br>
              <a:rPr lang="en-US" smtClean="0"/>
            </a:br>
            <a:r>
              <a:rPr lang="en-US" smtClean="0"/>
              <a:t>Part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C67CE3-7F29-4AEC-9942-4A5AC7252B10}" type="slidenum">
              <a:rPr lang="en-US" b="0" smtClean="0">
                <a:latin typeface="Times New Roman" pitchFamily="18" charset="0"/>
              </a:rPr>
              <a:pPr/>
              <a:t>10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Tiled background image</a:t>
            </a:r>
            <a:r>
              <a:rPr lang="en-US" smtClean="0"/>
              <a:t>: using a small background image that tiles repeatedly to fill the entire background.</a:t>
            </a:r>
          </a:p>
          <a:p>
            <a:pPr lvl="1" eaLnBrk="1" hangingPunct="1"/>
            <a:r>
              <a:rPr lang="en-US" smtClean="0"/>
              <a:t>Good: smaller images usually download faster than a full-screen background image. </a:t>
            </a:r>
          </a:p>
          <a:p>
            <a:pPr lvl="1" eaLnBrk="1" hangingPunct="1"/>
            <a:r>
              <a:rPr lang="en-US" smtClean="0"/>
              <a:t>Still, don’t make the graphic very tiny, say 4 pixels high by one pixel wide –it takes forever for the browser to fill the screen. </a:t>
            </a:r>
          </a:p>
          <a:p>
            <a:pPr lvl="2" eaLnBrk="1" hangingPunct="1"/>
            <a:r>
              <a:rPr lang="en-US" smtClean="0"/>
              <a:t>Instead, perhaps 100 x 100 pixels.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411B17-C36D-4B34-9C7F-D8E433DA061D}" type="slidenum">
              <a:rPr lang="en-US" b="0" smtClean="0">
                <a:latin typeface="Times New Roman" pitchFamily="18" charset="0"/>
              </a:rPr>
              <a:pPr/>
              <a:t>11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Textured tiles are popular, and easy to create in Fireworks and Photoshop. </a:t>
            </a:r>
          </a:p>
          <a:p>
            <a:pPr lvl="1" eaLnBrk="1" hangingPunct="1"/>
            <a:r>
              <a:rPr lang="en-US" smtClean="0"/>
              <a:t>In Fireworks, most textures tile seamlessly at 100 x 100 pixels. </a:t>
            </a:r>
          </a:p>
        </p:txBody>
      </p:sp>
      <p:pic>
        <p:nvPicPr>
          <p:cNvPr id="1461250" name="Picture 2" descr="Fig 06-2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52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251" name="Picture 3" descr="Fig 06-2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562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1252" name="Text Box 4"/>
          <p:cNvSpPr txBox="1">
            <a:spLocks noChangeArrowheads="1"/>
          </p:cNvSpPr>
          <p:nvPr/>
        </p:nvSpPr>
        <p:spPr bwMode="auto">
          <a:xfrm>
            <a:off x="1066800" y="6172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100x100 pixels – no seams</a:t>
            </a:r>
          </a:p>
        </p:txBody>
      </p:sp>
      <p:sp>
        <p:nvSpPr>
          <p:cNvPr id="1461253" name="Text Box 5"/>
          <p:cNvSpPr txBox="1">
            <a:spLocks noChangeArrowheads="1"/>
          </p:cNvSpPr>
          <p:nvPr/>
        </p:nvSpPr>
        <p:spPr bwMode="auto">
          <a:xfrm>
            <a:off x="4876800" y="6172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25x25 pixels – seams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52" grpId="0"/>
      <p:bldP spid="1461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72F3AE-CC76-408F-A1C6-839129103AF7}" type="slidenum">
              <a:rPr lang="en-US" b="0" smtClean="0">
                <a:latin typeface="Times New Roman" pitchFamily="18" charset="0"/>
              </a:rPr>
              <a:pPr/>
              <a:t>12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Gradients are another background option (one direction only, not diagonally):</a:t>
            </a:r>
          </a:p>
        </p:txBody>
      </p:sp>
      <p:pic>
        <p:nvPicPr>
          <p:cNvPr id="1520646" name="Picture 6" descr="Fig 06-2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19475"/>
            <a:ext cx="45053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205AB1-8B1E-4434-AABF-ADAEF2B5A4B9}" type="slidenum">
              <a:rPr lang="en-US" b="0" smtClean="0">
                <a:latin typeface="Times New Roman" pitchFamily="18" charset="0"/>
              </a:rPr>
              <a:pPr/>
              <a:t>13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Subtle horizontal stripes, maybe 2-5 pixels high:</a:t>
            </a:r>
          </a:p>
        </p:txBody>
      </p:sp>
      <p:pic>
        <p:nvPicPr>
          <p:cNvPr id="1518596" name="Picture 4" descr="Fig 06-2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09950"/>
            <a:ext cx="4505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1B6B3A-E5EA-4450-8071-681866D8CF77}" type="slidenum">
              <a:rPr lang="en-US" b="0" smtClean="0">
                <a:latin typeface="Times New Roman" pitchFamily="18" charset="0"/>
              </a:rPr>
              <a:pPr/>
              <a:t>14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background that seems to section off the page: </a:t>
            </a:r>
          </a:p>
        </p:txBody>
      </p:sp>
      <p:pic>
        <p:nvPicPr>
          <p:cNvPr id="1522693" name="Picture 5" descr="Fig 06-2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505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593236-6643-40C2-BA58-59FD35ADF06E}" type="slidenum">
              <a:rPr lang="en-US" b="0" smtClean="0">
                <a:latin typeface="Times New Roman" pitchFamily="18" charset="0"/>
              </a:rPr>
              <a:pPr/>
              <a:t>15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To make your own freehand seamless tile…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A35B0D-C18A-4330-B7D5-2C9B9A4D47CD}" type="slidenum">
              <a:rPr lang="en-US" b="0" smtClean="0">
                <a:latin typeface="Times New Roman" pitchFamily="18" charset="0"/>
              </a:rPr>
              <a:pPr/>
              <a:t>16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133573" name="Text Box 5"/>
          <p:cNvSpPr txBox="1">
            <a:spLocks noChangeArrowheads="1"/>
          </p:cNvSpPr>
          <p:nvPr/>
        </p:nvSpPr>
        <p:spPr bwMode="auto">
          <a:xfrm>
            <a:off x="3276600" y="18288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AutoNum type="arabicPeriod"/>
            </a:pPr>
            <a:r>
              <a:rPr lang="en-US" sz="2400" b="0">
                <a:latin typeface="Times New Roman" pitchFamily="18" charset="0"/>
              </a:rPr>
              <a:t>Create a single image, in this case 100 by 100 pixels, then cut into quarters.</a:t>
            </a:r>
          </a:p>
        </p:txBody>
      </p:sp>
      <p:sp>
        <p:nvSpPr>
          <p:cNvPr id="1133583" name="Text Box 15"/>
          <p:cNvSpPr txBox="1">
            <a:spLocks noChangeArrowheads="1"/>
          </p:cNvSpPr>
          <p:nvPr/>
        </p:nvSpPr>
        <p:spPr bwMode="auto">
          <a:xfrm>
            <a:off x="3276600" y="32004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AutoNum type="arabicPeriod" startAt="3"/>
            </a:pPr>
            <a:r>
              <a:rPr lang="en-US" sz="2400" b="0">
                <a:latin typeface="Times New Roman" pitchFamily="18" charset="0"/>
              </a:rPr>
              <a:t>Fill the center gaps manually (black just for reference).</a:t>
            </a:r>
          </a:p>
        </p:txBody>
      </p:sp>
      <p:pic>
        <p:nvPicPr>
          <p:cNvPr id="14592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93992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304800" y="17526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14" name="Line 14"/>
          <p:cNvSpPr>
            <a:spLocks noChangeShapeType="1"/>
          </p:cNvSpPr>
          <p:nvPr/>
        </p:nvSpPr>
        <p:spPr bwMode="auto">
          <a:xfrm>
            <a:off x="1600200" y="1828800"/>
            <a:ext cx="0" cy="20574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59215" name="Line 15"/>
          <p:cNvSpPr>
            <a:spLocks noChangeShapeType="1"/>
          </p:cNvSpPr>
          <p:nvPr/>
        </p:nvSpPr>
        <p:spPr bwMode="auto">
          <a:xfrm>
            <a:off x="609600" y="2819400"/>
            <a:ext cx="19812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59216" name="Line 16"/>
          <p:cNvSpPr>
            <a:spLocks noChangeShapeType="1"/>
          </p:cNvSpPr>
          <p:nvPr/>
        </p:nvSpPr>
        <p:spPr bwMode="auto">
          <a:xfrm flipV="1">
            <a:off x="1066800" y="2362200"/>
            <a:ext cx="990600" cy="91440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59217" name="Line 17"/>
          <p:cNvSpPr>
            <a:spLocks noChangeShapeType="1"/>
          </p:cNvSpPr>
          <p:nvPr/>
        </p:nvSpPr>
        <p:spPr bwMode="auto">
          <a:xfrm flipH="1" flipV="1">
            <a:off x="1143000" y="2362200"/>
            <a:ext cx="990600" cy="91440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5921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9415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9222" name="Text Box 22"/>
          <p:cNvSpPr txBox="1">
            <a:spLocks noChangeArrowheads="1"/>
          </p:cNvSpPr>
          <p:nvPr/>
        </p:nvSpPr>
        <p:spPr bwMode="auto">
          <a:xfrm>
            <a:off x="3276600" y="2667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AutoNum type="arabicPeriod" startAt="2"/>
            </a:pPr>
            <a:r>
              <a:rPr lang="en-US" sz="2400" b="0">
                <a:latin typeface="Times New Roman" pitchFamily="18" charset="0"/>
              </a:rPr>
              <a:t>Switch the four quadrants diagonally.</a:t>
            </a:r>
          </a:p>
        </p:txBody>
      </p:sp>
      <p:pic>
        <p:nvPicPr>
          <p:cNvPr id="145922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193675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922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191000"/>
            <a:ext cx="193675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9225" name="AutoShape 25"/>
          <p:cNvSpPr>
            <a:spLocks noChangeArrowheads="1"/>
          </p:cNvSpPr>
          <p:nvPr/>
        </p:nvSpPr>
        <p:spPr bwMode="auto">
          <a:xfrm rot="5400000">
            <a:off x="1295400" y="37338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9226" name="AutoShape 26"/>
          <p:cNvSpPr>
            <a:spLocks noChangeArrowheads="1"/>
          </p:cNvSpPr>
          <p:nvPr/>
        </p:nvSpPr>
        <p:spPr bwMode="auto">
          <a:xfrm>
            <a:off x="2667000" y="48006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3" grpId="0"/>
      <p:bldP spid="1133583" grpId="0"/>
      <p:bldP spid="1459214" grpId="0" animBg="1"/>
      <p:bldP spid="1459215" grpId="0" animBg="1"/>
      <p:bldP spid="1459216" grpId="0" animBg="1"/>
      <p:bldP spid="1459217" grpId="0" animBg="1"/>
      <p:bldP spid="1459222" grpId="0"/>
      <p:bldP spid="1459225" grpId="0" animBg="1"/>
      <p:bldP spid="1459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3DB0D3-86FF-4315-A1F3-D5203CD9FE8A}" type="slidenum">
              <a:rPr lang="en-US" b="0" smtClean="0">
                <a:latin typeface="Times New Roman" pitchFamily="18" charset="0"/>
              </a:rPr>
              <a:pPr/>
              <a:t>17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Tiled</a:t>
            </a:r>
          </a:p>
        </p:txBody>
      </p:sp>
      <p:sp>
        <p:nvSpPr>
          <p:cNvPr id="1524740" name="Text Box 4"/>
          <p:cNvSpPr txBox="1">
            <a:spLocks noChangeArrowheads="1"/>
          </p:cNvSpPr>
          <p:nvPr/>
        </p:nvSpPr>
        <p:spPr bwMode="auto">
          <a:xfrm>
            <a:off x="3276600" y="18288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AutoNum type="arabicPeriod" startAt="4"/>
            </a:pPr>
            <a:r>
              <a:rPr lang="en-US" sz="2400" b="0">
                <a:latin typeface="Times New Roman" pitchFamily="18" charset="0"/>
              </a:rPr>
              <a:t>Final version of tile.</a:t>
            </a:r>
          </a:p>
        </p:txBody>
      </p:sp>
      <p:pic>
        <p:nvPicPr>
          <p:cNvPr id="15247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93675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4745" name="Text Box 9"/>
          <p:cNvSpPr txBox="1">
            <a:spLocks noChangeArrowheads="1"/>
          </p:cNvSpPr>
          <p:nvPr/>
        </p:nvSpPr>
        <p:spPr bwMode="auto">
          <a:xfrm>
            <a:off x="3276600" y="2438400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AutoNum type="arabicPeriod" startAt="5"/>
            </a:pPr>
            <a:r>
              <a:rPr lang="en-US" sz="2400" b="0">
                <a:latin typeface="Times New Roman" pitchFamily="18" charset="0"/>
              </a:rPr>
              <a:t>When tiled (black lines for reference).</a:t>
            </a:r>
          </a:p>
        </p:txBody>
      </p:sp>
      <p:grpSp>
        <p:nvGrpSpPr>
          <p:cNvPr id="1524773" name="Group 37"/>
          <p:cNvGrpSpPr>
            <a:grpSpLocks/>
          </p:cNvGrpSpPr>
          <p:nvPr/>
        </p:nvGrpSpPr>
        <p:grpSpPr bwMode="auto">
          <a:xfrm>
            <a:off x="3733800" y="3352800"/>
            <a:ext cx="3962400" cy="3200400"/>
            <a:chOff x="2352" y="2112"/>
            <a:chExt cx="2496" cy="2016"/>
          </a:xfrm>
        </p:grpSpPr>
        <p:grpSp>
          <p:nvGrpSpPr>
            <p:cNvPr id="20489" name="Group 20"/>
            <p:cNvGrpSpPr>
              <a:grpSpLocks/>
            </p:cNvGrpSpPr>
            <p:nvPr/>
          </p:nvGrpSpPr>
          <p:grpSpPr bwMode="auto">
            <a:xfrm>
              <a:off x="2352" y="2112"/>
              <a:ext cx="2496" cy="720"/>
              <a:chOff x="384" y="2496"/>
              <a:chExt cx="4992" cy="1440"/>
            </a:xfrm>
          </p:grpSpPr>
          <p:pic>
            <p:nvPicPr>
              <p:cNvPr id="20506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8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9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595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510" name="Line 15"/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1" name="Line 17"/>
              <p:cNvSpPr>
                <a:spLocks noChangeShapeType="1"/>
              </p:cNvSpPr>
              <p:nvPr/>
            </p:nvSpPr>
            <p:spPr bwMode="auto">
              <a:xfrm>
                <a:off x="2880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2" name="Line 18"/>
              <p:cNvSpPr>
                <a:spLocks noChangeShapeType="1"/>
              </p:cNvSpPr>
              <p:nvPr/>
            </p:nvSpPr>
            <p:spPr bwMode="auto">
              <a:xfrm>
                <a:off x="4128" y="2496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490" name="Group 21"/>
            <p:cNvGrpSpPr>
              <a:grpSpLocks/>
            </p:cNvGrpSpPr>
            <p:nvPr/>
          </p:nvGrpSpPr>
          <p:grpSpPr bwMode="auto">
            <a:xfrm>
              <a:off x="2352" y="2760"/>
              <a:ext cx="2496" cy="720"/>
              <a:chOff x="384" y="2496"/>
              <a:chExt cx="4992" cy="1440"/>
            </a:xfrm>
          </p:grpSpPr>
          <p:pic>
            <p:nvPicPr>
              <p:cNvPr id="20499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0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1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2" name="Picture 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595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503" name="Line 26"/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04" name="Line 27"/>
              <p:cNvSpPr>
                <a:spLocks noChangeShapeType="1"/>
              </p:cNvSpPr>
              <p:nvPr/>
            </p:nvSpPr>
            <p:spPr bwMode="auto">
              <a:xfrm>
                <a:off x="2880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05" name="Line 28"/>
              <p:cNvSpPr>
                <a:spLocks noChangeShapeType="1"/>
              </p:cNvSpPr>
              <p:nvPr/>
            </p:nvSpPr>
            <p:spPr bwMode="auto">
              <a:xfrm>
                <a:off x="4128" y="2496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491" name="Group 29"/>
            <p:cNvGrpSpPr>
              <a:grpSpLocks/>
            </p:cNvGrpSpPr>
            <p:nvPr/>
          </p:nvGrpSpPr>
          <p:grpSpPr bwMode="auto">
            <a:xfrm>
              <a:off x="2352" y="3408"/>
              <a:ext cx="2496" cy="720"/>
              <a:chOff x="384" y="2496"/>
              <a:chExt cx="4992" cy="1440"/>
            </a:xfrm>
          </p:grpSpPr>
          <p:pic>
            <p:nvPicPr>
              <p:cNvPr id="20492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493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494" name="Picture 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592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495" name="Picture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595"/>
                <a:ext cx="1220" cy="1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496" name="Line 34"/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497" name="Line 35"/>
              <p:cNvSpPr>
                <a:spLocks noChangeShapeType="1"/>
              </p:cNvSpPr>
              <p:nvPr/>
            </p:nvSpPr>
            <p:spPr bwMode="auto">
              <a:xfrm>
                <a:off x="2880" y="2544"/>
                <a:ext cx="1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498" name="Line 36"/>
              <p:cNvSpPr>
                <a:spLocks noChangeShapeType="1"/>
              </p:cNvSpPr>
              <p:nvPr/>
            </p:nvSpPr>
            <p:spPr bwMode="auto">
              <a:xfrm>
                <a:off x="4128" y="2496"/>
                <a:ext cx="0" cy="139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740" grpId="0"/>
      <p:bldP spid="15247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8D9BA7-0811-4189-AC88-A4E375BD057C}" type="slidenum">
              <a:rPr lang="en-US" b="0" smtClean="0">
                <a:latin typeface="Times New Roman" pitchFamily="18" charset="0"/>
              </a:rPr>
              <a:pPr/>
              <a:t>18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Full Screen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full-screen image can be huge and delivers the worst download hit.</a:t>
            </a:r>
          </a:p>
          <a:p>
            <a:pPr eaLnBrk="1" hangingPunct="1"/>
            <a:r>
              <a:rPr lang="en-US" smtClean="0"/>
              <a:t>Also, you don’t know just how big a visitor’s screen might be -- very hard to make an image that doesn’t tile in an ugly way on a big screen while not looking truncated on a small screen.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2CC86B-9206-410C-836A-B0D3C7092C89}" type="slidenum">
              <a:rPr lang="en-US" b="0" smtClean="0">
                <a:latin typeface="Times New Roman" pitchFamily="18" charset="0"/>
              </a:rPr>
              <a:pPr/>
              <a:t>19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Full Screen</a:t>
            </a:r>
          </a:p>
        </p:txBody>
      </p:sp>
      <p:pic>
        <p:nvPicPr>
          <p:cNvPr id="1516549" name="Picture 5" descr="Fig 06-3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"/>
          <a:stretch>
            <a:fillRect/>
          </a:stretch>
        </p:blipFill>
        <p:spPr bwMode="auto">
          <a:xfrm>
            <a:off x="533400" y="2193925"/>
            <a:ext cx="3830638" cy="300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6550" name="Picture 6" descr="Fig 06-3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5" b="43736"/>
          <a:stretch>
            <a:fillRect/>
          </a:stretch>
        </p:blipFill>
        <p:spPr bwMode="auto">
          <a:xfrm>
            <a:off x="4572000" y="2193925"/>
            <a:ext cx="3962400" cy="295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6551" name="Text Box 7"/>
          <p:cNvSpPr txBox="1">
            <a:spLocks noChangeArrowheads="1"/>
          </p:cNvSpPr>
          <p:nvPr/>
        </p:nvSpPr>
        <p:spPr bwMode="auto">
          <a:xfrm>
            <a:off x="1066800" y="5318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/>
              <a:t>image too small</a:t>
            </a:r>
          </a:p>
        </p:txBody>
      </p:sp>
      <p:sp>
        <p:nvSpPr>
          <p:cNvPr id="1516552" name="Text Box 8"/>
          <p:cNvSpPr txBox="1">
            <a:spLocks noChangeArrowheads="1"/>
          </p:cNvSpPr>
          <p:nvPr/>
        </p:nvSpPr>
        <p:spPr bwMode="auto">
          <a:xfrm>
            <a:off x="5334000" y="531812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/>
              <a:t>image too 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551" grpId="0"/>
      <p:bldP spid="15165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D27A9B-5692-4F52-B566-2F47B4E340B1}" type="slidenum">
              <a:rPr lang="en-US" b="0" smtClean="0">
                <a:latin typeface="Times New Roman" pitchFamily="18" charset="0"/>
              </a:rPr>
              <a:pPr/>
              <a:t>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used carefully, they can enhance the look of the page.</a:t>
            </a:r>
          </a:p>
          <a:p>
            <a:pPr eaLnBrk="1" hangingPunct="1"/>
            <a:r>
              <a:rPr lang="en-US" smtClean="0"/>
              <a:t>But, they take extra time to load (while using just a background color does not). </a:t>
            </a:r>
          </a:p>
          <a:p>
            <a:pPr eaLnBrk="1" hangingPunct="1"/>
            <a:r>
              <a:rPr lang="en-US" smtClean="0"/>
              <a:t>Make sure the download hit is worth it.</a:t>
            </a:r>
          </a:p>
          <a:p>
            <a:pPr eaLnBrk="1" hangingPunct="1"/>
            <a:r>
              <a:rPr lang="en-US" smtClean="0"/>
              <a:t>Busy backgrounds are rarely a good thing; is that where we really want to direct the visitor’s focus?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8B69B-19A9-4D43-89C6-2247F13B2E5A}" type="slidenum">
              <a:rPr lang="en-US" b="0" smtClean="0">
                <a:latin typeface="Times New Roman" pitchFamily="18" charset="0"/>
              </a:rPr>
              <a:pPr/>
              <a:t>20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Full Screen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the image at least 1600 pixels wide – that will fill most display windows.</a:t>
            </a:r>
          </a:p>
          <a:p>
            <a:pPr eaLnBrk="1" hangingPunct="1"/>
            <a:r>
              <a:rPr lang="en-US" smtClean="0"/>
              <a:t>Also make sure the image still looks good when truncated at 640 pixels, the size of low-res monitors (easier said than done).</a:t>
            </a:r>
          </a:p>
          <a:p>
            <a:pPr lvl="1" eaLnBrk="1" hangingPunct="1"/>
            <a:r>
              <a:rPr lang="en-US" smtClean="0"/>
              <a:t>Best if an abstract design, not a photo?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B2F6A4-9E3C-46CA-99D1-18B34ED2B4BA}" type="slidenum">
              <a:rPr lang="en-US" b="0" smtClean="0">
                <a:latin typeface="Times New Roman" pitchFamily="18" charset="0"/>
              </a:rPr>
              <a:pPr/>
              <a:t>21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Full Screen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mtClean="0"/>
              <a:t>To turn off background image scrolling with CSS:</a:t>
            </a:r>
          </a:p>
          <a:p>
            <a:pPr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FF66"/>
                </a:solidFill>
              </a:rPr>
              <a:t>body 	{background-image(someImage.gif);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66FF66"/>
                </a:solidFill>
              </a:rPr>
              <a:t>			 background-attachment:fixed;}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66FF66"/>
              </a:solidFill>
            </a:endParaRPr>
          </a:p>
          <a:p>
            <a:pPr lvl="1" eaLnBrk="1" hangingPunct="1"/>
            <a:r>
              <a:rPr lang="en-US" smtClean="0"/>
              <a:t>Downside: text scrolls over a fixed background and may scroll over an area where it blends in.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51CBB4-C815-4D85-8C42-0E4234745E5A}" type="slidenum">
              <a:rPr lang="en-US" b="0" smtClean="0">
                <a:latin typeface="Times New Roman" pitchFamily="18" charset="0"/>
              </a:rPr>
              <a:pPr/>
              <a:t>22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Images: Full Screen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Again, one way to minimize the size of a large background image: use a watermark type of GIF – only a couple of colors, with few lines and shapes so that it is still a small file.</a:t>
            </a:r>
          </a:p>
          <a:p>
            <a:pPr eaLnBrk="1" hangingPunct="1"/>
            <a:endParaRPr lang="en-US" smtClean="0"/>
          </a:p>
        </p:txBody>
      </p:sp>
      <p:pic>
        <p:nvPicPr>
          <p:cNvPr id="1527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860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BB419C-6F19-4640-BD74-4AEDC16DEF86}" type="slidenum">
              <a:rPr lang="en-US" b="0" smtClean="0">
                <a:latin typeface="Times New Roman" pitchFamily="18" charset="0"/>
              </a:rPr>
              <a:pPr/>
              <a:t>23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Background Images:</a:t>
            </a:r>
            <a:br>
              <a:rPr lang="en-US" sz="3200" smtClean="0"/>
            </a:br>
            <a:r>
              <a:rPr lang="en-US" sz="3200" smtClean="0"/>
              <a:t>Partial Background Images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Use a table or div to specify the exact width (say, 750 pixels) of the content.</a:t>
            </a:r>
          </a:p>
          <a:p>
            <a:pPr marL="990600" lvl="1" indent="-533400" eaLnBrk="1" hangingPunct="1">
              <a:buFontTx/>
              <a:buAutoNum type="alphaLcParenR"/>
            </a:pPr>
            <a:r>
              <a:rPr lang="en-US" smtClean="0"/>
              <a:t>Put the background image only in the table/div, with a background color around it.</a:t>
            </a:r>
          </a:p>
        </p:txBody>
      </p:sp>
      <p:pic>
        <p:nvPicPr>
          <p:cNvPr id="1517572" name="Picture 4" descr="Fig 06-3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4343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B4311A-FED7-46A0-8170-C26E09B7FECA}" type="slidenum">
              <a:rPr lang="en-US" b="0" smtClean="0">
                <a:latin typeface="Times New Roman" pitchFamily="18" charset="0"/>
              </a:rPr>
              <a:pPr/>
              <a:t>24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Background Images:</a:t>
            </a:r>
            <a:br>
              <a:rPr lang="en-US" sz="3200" smtClean="0"/>
            </a:br>
            <a:r>
              <a:rPr lang="en-US" sz="3200" smtClean="0"/>
              <a:t>Partial Background Images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Or,</a:t>
            </a:r>
          </a:p>
          <a:p>
            <a:pPr marL="990600" lvl="1" indent="-533400" eaLnBrk="1" hangingPunct="1">
              <a:buFontTx/>
              <a:buAutoNum type="alphaLcParenR" startAt="2"/>
            </a:pPr>
            <a:r>
              <a:rPr lang="en-US" smtClean="0"/>
              <a:t>Put the image only in the background, with a background color under the content (preferred for legibility).</a:t>
            </a:r>
          </a:p>
        </p:txBody>
      </p:sp>
      <p:pic>
        <p:nvPicPr>
          <p:cNvPr id="1528836" name="Picture 4" descr="Fig 06-3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343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5D909E-FE0E-4DCD-AE84-495FF856672A}" type="slidenum">
              <a:rPr lang="en-US" b="0" smtClean="0">
                <a:latin typeface="Times New Roman" pitchFamily="18" charset="0"/>
              </a:rPr>
              <a:pPr/>
              <a:t>25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Background Images:</a:t>
            </a:r>
            <a:br>
              <a:rPr lang="en-US" sz="3200" smtClean="0"/>
            </a:br>
            <a:r>
              <a:rPr lang="en-US" sz="3200" smtClean="0"/>
              <a:t>Partial Background Images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Can position a single copy of the image in the background, without using tables or divs: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66FF66"/>
                </a:solidFill>
              </a:rPr>
              <a:t>body	{background-image(someImage.gif); 	  background-repeat: no-repeat;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66FF66"/>
                </a:solidFill>
              </a:rPr>
              <a:t>		  background-position: center 20px;}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66FF66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This centers the image horizontally and drops it down 20 px from the top.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24A17-5558-4054-AF2C-A7C3544AE3A9}" type="slidenum">
              <a:rPr lang="en-US" b="0" smtClean="0">
                <a:latin typeface="Times New Roman" pitchFamily="18" charset="0"/>
              </a:rPr>
              <a:pPr/>
              <a:t>26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Background Images:</a:t>
            </a:r>
            <a:br>
              <a:rPr lang="en-US" sz="3200" smtClean="0"/>
            </a:br>
            <a:r>
              <a:rPr lang="en-US" sz="3200" smtClean="0"/>
              <a:t>Partial Background Images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marL="609600" indent="-609600" eaLnBrk="1" hangingPunct="1"/>
            <a:r>
              <a:rPr lang="en-US" smtClean="0"/>
              <a:t>An alternative to a background image, using borders and background colors for table cells or divs:</a:t>
            </a:r>
          </a:p>
        </p:txBody>
      </p:sp>
      <p:pic>
        <p:nvPicPr>
          <p:cNvPr id="1530884" name="Picture 4" descr="Fig 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34290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C30101-E124-40CD-AA15-C690B2DAEDE7}" type="slidenum">
              <a:rPr lang="en-US" b="0" smtClean="0">
                <a:latin typeface="Times New Roman" pitchFamily="18" charset="0"/>
              </a:rPr>
              <a:pPr/>
              <a:t>27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 in pixels, not inches. </a:t>
            </a:r>
          </a:p>
          <a:p>
            <a:pPr eaLnBrk="1" hangingPunct="1"/>
            <a:r>
              <a:rPr lang="en-US" smtClean="0"/>
              <a:t>Employ visual echoes:</a:t>
            </a:r>
          </a:p>
          <a:p>
            <a:pPr lvl="1" eaLnBrk="1" hangingPunct="1"/>
            <a:r>
              <a:rPr lang="en-US" smtClean="0"/>
              <a:t>Repeat an element from the logo elsewhere on the page. Example:</a:t>
            </a:r>
          </a:p>
        </p:txBody>
      </p:sp>
      <p:pic>
        <p:nvPicPr>
          <p:cNvPr id="1458178" name="Picture 2" descr="Fig 06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5625"/>
            <a:ext cx="5943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8179" name="AutoShape 3"/>
          <p:cNvSpPr>
            <a:spLocks noChangeArrowheads="1"/>
          </p:cNvSpPr>
          <p:nvPr/>
        </p:nvSpPr>
        <p:spPr bwMode="auto">
          <a:xfrm>
            <a:off x="6781800" y="3146425"/>
            <a:ext cx="2057400" cy="1806575"/>
          </a:xfrm>
          <a:prstGeom prst="wedgeRoundRectCallout">
            <a:avLst>
              <a:gd name="adj1" fmla="val -67745"/>
              <a:gd name="adj2" fmla="val 62301"/>
              <a:gd name="adj3" fmla="val 16667"/>
            </a:avLst>
          </a:prstGeom>
          <a:solidFill>
            <a:schemeClr val="tx2"/>
          </a:solidFill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Use the dingbat on the “i”s as bullets elsewhere.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5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15CE3-F5DD-4043-8B77-922AA06A8F1D}" type="slidenum">
              <a:rPr lang="en-US" b="0" smtClean="0">
                <a:latin typeface="Times New Roman" pitchFamily="18" charset="0"/>
              </a:rPr>
              <a:pPr/>
              <a:t>28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Choose a color from the logo or other image on the page to repeat elsewhere, such as on bullets, headers, links, borders, or backgrounds.</a:t>
            </a:r>
          </a:p>
          <a:p>
            <a:pPr lvl="1" eaLnBrk="1" hangingPunct="1"/>
            <a:r>
              <a:rPr lang="en-US" smtClean="0"/>
              <a:t>Use a consistent mood: </a:t>
            </a:r>
          </a:p>
          <a:p>
            <a:pPr lvl="2" eaLnBrk="1" hangingPunct="1"/>
            <a:r>
              <a:rPr lang="en-US" smtClean="0"/>
              <a:t>Not cartoony in some areas, realistic in others. </a:t>
            </a:r>
          </a:p>
          <a:p>
            <a:pPr lvl="2" eaLnBrk="1" hangingPunct="1"/>
            <a:r>
              <a:rPr lang="en-US" smtClean="0"/>
              <a:t>Not spiky and sharp in some places, smooth and curvy in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CB5B73-66AE-4224-BD5E-6CB1B2FBF1C7}" type="slidenum">
              <a:rPr lang="en-US" b="0" smtClean="0">
                <a:latin typeface="Times New Roman" pitchFamily="18" charset="0"/>
              </a:rPr>
              <a:pPr/>
              <a:t>29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 www cliches, like spinning globes.</a:t>
            </a:r>
          </a:p>
          <a:p>
            <a:pPr lvl="1" eaLnBrk="1" hangingPunct="1"/>
            <a:r>
              <a:rPr lang="en-US" smtClean="0"/>
              <a:t>Works for an airline or NASA, but not for most other sites.</a:t>
            </a:r>
          </a:p>
          <a:p>
            <a:pPr lvl="1" eaLnBrk="1" hangingPunct="1"/>
            <a:r>
              <a:rPr lang="en-US" smtClean="0"/>
              <a:t>Also avoid spiders, webs, and folding envelopes for email links.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79C2B4-5600-4A44-94B7-C7C1C5BE6663}" type="slidenum">
              <a:rPr lang="en-US" b="0" smtClean="0">
                <a:latin typeface="Times New Roman" pitchFamily="18" charset="0"/>
              </a:rPr>
              <a:pPr/>
              <a:t>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use background images, they should be </a:t>
            </a:r>
          </a:p>
          <a:p>
            <a:pPr lvl="1" eaLnBrk="1" hangingPunct="1"/>
            <a:r>
              <a:rPr lang="en-US" smtClean="0"/>
              <a:t>Low contrast, like a watermark effect.</a:t>
            </a:r>
          </a:p>
        </p:txBody>
      </p:sp>
      <p:pic>
        <p:nvPicPr>
          <p:cNvPr id="146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5257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7395" name="Text Box 3"/>
          <p:cNvSpPr txBox="1">
            <a:spLocks noChangeArrowheads="1"/>
          </p:cNvSpPr>
          <p:nvPr/>
        </p:nvSpPr>
        <p:spPr bwMode="auto">
          <a:xfrm>
            <a:off x="3276600" y="4267200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Text shows up well on a low-contrast background.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6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82D81-7441-4830-9453-2BE155650A6B}" type="slidenum">
              <a:rPr lang="en-US" b="0" smtClean="0">
                <a:latin typeface="Times New Roman" pitchFamily="18" charset="0"/>
              </a:rPr>
              <a:pPr/>
              <a:t>30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Borders on images:</a:t>
            </a:r>
          </a:p>
          <a:p>
            <a:pPr lvl="1" eaLnBrk="1" hangingPunct="1"/>
            <a:r>
              <a:rPr lang="en-US" smtClean="0"/>
              <a:t>Early days on the web: thick, clunky, default border colors.</a:t>
            </a:r>
          </a:p>
          <a:p>
            <a:pPr lvl="1" eaLnBrk="1" hangingPunct="1"/>
            <a:r>
              <a:rPr lang="en-US" smtClean="0"/>
              <a:t>Later, image borders were considered dated and eliminated entirely. </a:t>
            </a:r>
          </a:p>
          <a:p>
            <a:pPr lvl="1" eaLnBrk="1" hangingPunct="1"/>
            <a:r>
              <a:rPr lang="en-US" smtClean="0"/>
              <a:t>Back in style again, but this time very tiny (1px) and graceful. Often black, but can be other colors as well.</a:t>
            </a:r>
          </a:p>
          <a:p>
            <a:pPr lvl="1" eaLnBrk="1" hangingPunct="1"/>
            <a:r>
              <a:rPr lang="en-US" smtClean="0"/>
              <a:t>Borders use the HTML default text and link colors unless you change with CSS.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D16B0D-F008-4D3E-B24F-5126D27739EC}" type="slidenum">
              <a:rPr lang="en-US" b="0" smtClean="0">
                <a:latin typeface="Times New Roman" pitchFamily="18" charset="0"/>
              </a:rPr>
              <a:pPr/>
              <a:t>31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510540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Use Dreamweaver to create </a:t>
            </a:r>
            <a:r>
              <a:rPr lang="en-US" sz="2800" smtClean="0">
                <a:solidFill>
                  <a:schemeClr val="accent1"/>
                </a:solidFill>
              </a:rPr>
              <a:t>remote mouseovers </a:t>
            </a:r>
            <a:r>
              <a:rPr lang="en-US" sz="2800" smtClean="0"/>
              <a:t>(changing a remote image):</a:t>
            </a:r>
          </a:p>
          <a:p>
            <a:pPr marL="1006475" lvl="1" indent="-541338" eaLnBrk="1" hangingPunct="1">
              <a:buFontTx/>
              <a:buAutoNum type="arabicPeriod"/>
            </a:pPr>
            <a:r>
              <a:rPr lang="en-US" sz="2400" smtClean="0"/>
              <a:t>Insert &gt; Image Objects &gt; Rollover images.</a:t>
            </a:r>
          </a:p>
          <a:p>
            <a:pPr marL="1006475" lvl="1" indent="-541338" eaLnBrk="1" hangingPunct="1">
              <a:buFontTx/>
              <a:buAutoNum type="arabicPeriod"/>
            </a:pPr>
            <a:r>
              <a:rPr lang="en-US" sz="2400" smtClean="0"/>
              <a:t>Answer all of the questions, including URLs for the two images and “#” for the “go to URL.”</a:t>
            </a:r>
          </a:p>
          <a:p>
            <a:pPr marL="1006475" lvl="1" indent="-541338" eaLnBrk="1" hangingPunct="1">
              <a:buFontTx/>
              <a:buAutoNum type="arabicPeriod"/>
            </a:pPr>
            <a:r>
              <a:rPr lang="en-US" sz="2400" smtClean="0"/>
              <a:t>Move the </a:t>
            </a:r>
            <a:r>
              <a:rPr lang="en-US" sz="2400" smtClean="0">
                <a:solidFill>
                  <a:srgbClr val="66FF66"/>
                </a:solidFill>
              </a:rPr>
              <a:t>&lt;img /&gt;</a:t>
            </a:r>
            <a:r>
              <a:rPr lang="en-US" sz="2400" smtClean="0"/>
              <a:t> tag from within the resulting </a:t>
            </a:r>
            <a:r>
              <a:rPr lang="en-US" sz="2400" smtClean="0">
                <a:solidFill>
                  <a:srgbClr val="66FF66"/>
                </a:solidFill>
              </a:rPr>
              <a:t>&lt;a&gt;</a:t>
            </a:r>
            <a:r>
              <a:rPr lang="en-US" sz="2400" smtClean="0"/>
              <a:t> tag to the area on the page where the rollover image should actually render.</a:t>
            </a:r>
          </a:p>
          <a:p>
            <a:pPr marL="1006475" lvl="1" indent="-541338" eaLnBrk="1" hangingPunct="1">
              <a:buFontTx/>
              <a:buAutoNum type="arabicPeriod"/>
            </a:pPr>
            <a:r>
              <a:rPr lang="en-US" sz="2400" smtClean="0"/>
              <a:t>Replace the removed image in the </a:t>
            </a:r>
            <a:r>
              <a:rPr lang="en-US" sz="2400" smtClean="0">
                <a:solidFill>
                  <a:srgbClr val="66FF66"/>
                </a:solidFill>
              </a:rPr>
              <a:t>&lt;a&gt;</a:t>
            </a:r>
            <a:r>
              <a:rPr lang="en-US" sz="2400" smtClean="0"/>
              <a:t> tag with the text or image serving as the rollover trigger.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258DB6-C3E8-4C50-8D10-575D6EE7E835}" type="slidenum">
              <a:rPr lang="en-US" b="0" smtClean="0">
                <a:latin typeface="Times New Roman" pitchFamily="18" charset="0"/>
              </a:rPr>
              <a:pPr/>
              <a:t>32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sure to use the </a:t>
            </a:r>
            <a:r>
              <a:rPr lang="en-US" smtClean="0">
                <a:solidFill>
                  <a:srgbClr val="99FF99"/>
                </a:solidFill>
              </a:rPr>
              <a:t>alt</a:t>
            </a:r>
            <a:r>
              <a:rPr lang="en-US" smtClean="0"/>
              <a:t> parameter of the </a:t>
            </a:r>
            <a:r>
              <a:rPr lang="en-US" smtClean="0">
                <a:solidFill>
                  <a:srgbClr val="99FF99"/>
                </a:solidFill>
              </a:rPr>
              <a:t>&lt;img&gt;</a:t>
            </a:r>
            <a:r>
              <a:rPr lang="en-US" smtClean="0"/>
              <a:t> tag, so that text can display when an image link is broken or when a browser won’t display graphics. Also:</a:t>
            </a:r>
          </a:p>
          <a:p>
            <a:pPr lvl="1" eaLnBrk="1" hangingPunct="1"/>
            <a:r>
              <a:rPr lang="en-US" smtClean="0"/>
              <a:t>Displays on mouseover. </a:t>
            </a:r>
          </a:p>
          <a:p>
            <a:pPr lvl="1" eaLnBrk="1" hangingPunct="1"/>
            <a:r>
              <a:rPr lang="en-US" smtClean="0"/>
              <a:t>Is read by screen readers.</a:t>
            </a:r>
          </a:p>
          <a:p>
            <a:pPr lvl="1" eaLnBrk="1" hangingPunct="1"/>
            <a:r>
              <a:rPr lang="en-US" smtClean="0"/>
              <a:t>Is indexed by search engines.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1E82F4-16D6-40D0-8CF2-06023E7530DE}" type="slidenum">
              <a:rPr lang="en-US" b="0" smtClean="0">
                <a:latin typeface="Times New Roman" pitchFamily="18" charset="0"/>
              </a:rPr>
              <a:pPr/>
              <a:t>33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Careful with cutesy; for instance, smiley faces are appropriate only if you are creating a web site for kindergarteners.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CD8735-E58A-4712-8160-FBDB67EF71C9}" type="slidenum">
              <a:rPr lang="en-US" b="0" smtClean="0">
                <a:latin typeface="Times New Roman" pitchFamily="18" charset="0"/>
              </a:rPr>
              <a:pPr/>
              <a:t>34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Don’t use graphics as dividers when a plain rule </a:t>
            </a:r>
            <a:r>
              <a:rPr lang="en-US" smtClean="0">
                <a:solidFill>
                  <a:srgbClr val="CCFFCC"/>
                </a:solidFill>
              </a:rPr>
              <a:t>&lt;hr&gt;</a:t>
            </a:r>
            <a:r>
              <a:rPr lang="en-US" smtClean="0"/>
              <a:t> will do.</a:t>
            </a:r>
          </a:p>
          <a:p>
            <a:pPr lvl="1" eaLnBrk="1" hangingPunct="1"/>
            <a:r>
              <a:rPr lang="en-US" smtClean="0"/>
              <a:t>Save the bandwidth for killer graphics – don’t waste it on a shaded bar.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A5CF8A-4B1F-45BD-B5A4-F6DE3954A503}" type="slidenum">
              <a:rPr lang="en-US" b="0" smtClean="0">
                <a:latin typeface="Times New Roman" pitchFamily="18" charset="0"/>
              </a:rPr>
              <a:pPr/>
              <a:t>35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Choose image file names by function, not visual attributes, because visual attributes may change in the future:</a:t>
            </a:r>
          </a:p>
          <a:p>
            <a:pPr lvl="1" eaLnBrk="1" hangingPunct="1"/>
            <a:r>
              <a:rPr lang="en-US" smtClean="0"/>
              <a:t>Bad: blueButton.gif</a:t>
            </a:r>
          </a:p>
          <a:p>
            <a:pPr lvl="1" eaLnBrk="1" hangingPunct="1"/>
            <a:r>
              <a:rPr lang="en-US" smtClean="0"/>
              <a:t>Good: goButton.gif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01E74-C718-4700-A024-D596E54E5833}" type="slidenum">
              <a:rPr lang="en-US" b="0" smtClean="0">
                <a:latin typeface="Times New Roman" pitchFamily="18" charset="0"/>
              </a:rPr>
              <a:pPr/>
              <a:t>36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Alternatives to graphics:</a:t>
            </a:r>
          </a:p>
          <a:p>
            <a:pPr lvl="1" eaLnBrk="1" hangingPunct="1"/>
            <a:r>
              <a:rPr lang="en-US" dirty="0" smtClean="0"/>
              <a:t>Text links, with specifications for active and hover links (can do hover in CSS, not in HTML).</a:t>
            </a:r>
          </a:p>
          <a:p>
            <a:pPr lvl="1" eaLnBrk="1" hangingPunct="1"/>
            <a:r>
              <a:rPr lang="en-US" dirty="0" err="1"/>
              <a:t>Javascript</a:t>
            </a:r>
            <a:r>
              <a:rPr lang="en-US" dirty="0"/>
              <a:t> to change the cell background color on </a:t>
            </a:r>
            <a:r>
              <a:rPr lang="en-US" dirty="0" err="1"/>
              <a:t>mouseover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Use CSS </a:t>
            </a:r>
            <a:r>
              <a:rPr lang="en-US" dirty="0">
                <a:latin typeface="Arial" charset="0"/>
                <a:cs typeface="Arial" charset="0"/>
              </a:rPr>
              <a:t>instead of JavaScript to make a rollover </a:t>
            </a:r>
            <a:r>
              <a:rPr lang="en-US" dirty="0" smtClean="0">
                <a:latin typeface="Arial" charset="0"/>
                <a:cs typeface="Arial" charset="0"/>
              </a:rPr>
              <a:t>button (other ways, too): </a:t>
            </a:r>
            <a:endParaRPr lang="en-US" dirty="0">
              <a:latin typeface="Arial" charset="0"/>
              <a:cs typeface="Arial" charset="0"/>
            </a:endParaRPr>
          </a:p>
          <a:p>
            <a:pPr marL="857250" lvl="2" indent="0" eaLnBrk="1" hangingPunct="1">
              <a:buNone/>
            </a:pPr>
            <a:r>
              <a:rPr lang="en-US" dirty="0">
                <a:latin typeface="Arial" charset="0"/>
                <a:cs typeface="Arial" charset="0"/>
                <a:hlinkClick r:id="rId2"/>
              </a:rPr>
              <a:t>http://www.elated.com/articles/css-rollover-buttons/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01E74-C718-4700-A024-D596E54E5833}" type="slidenum">
              <a:rPr lang="en-US" b="0" smtClean="0">
                <a:latin typeface="Times New Roman" pitchFamily="18" charset="0"/>
              </a:rPr>
              <a:pPr/>
              <a:t>37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Odds and Ends</a:t>
            </a:r>
          </a:p>
        </p:txBody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Alternatives to graphics:</a:t>
            </a:r>
          </a:p>
          <a:p>
            <a:pPr lvl="1" eaLnBrk="1" hangingPunct="1"/>
            <a:r>
              <a:rPr lang="en-US" dirty="0"/>
              <a:t>Separating areas of the page with different colored backgrounds using table cells.</a:t>
            </a:r>
          </a:p>
          <a:p>
            <a:pPr lvl="1" eaLnBrk="1" hangingPunct="1"/>
            <a:r>
              <a:rPr lang="en-US" dirty="0">
                <a:solidFill>
                  <a:srgbClr val="66FF66"/>
                </a:solidFill>
              </a:rPr>
              <a:t>&lt;</a:t>
            </a:r>
            <a:r>
              <a:rPr lang="en-US" dirty="0" err="1">
                <a:solidFill>
                  <a:srgbClr val="66FF66"/>
                </a:solidFill>
              </a:rPr>
              <a:t>hr</a:t>
            </a:r>
            <a:r>
              <a:rPr lang="en-US" dirty="0">
                <a:solidFill>
                  <a:srgbClr val="66FF66"/>
                </a:solidFill>
              </a:rPr>
              <a:t>&gt;</a:t>
            </a:r>
          </a:p>
          <a:p>
            <a:pPr lvl="1" eaLnBrk="1" hangingPunct="1"/>
            <a:r>
              <a:rPr lang="en-US" dirty="0"/>
              <a:t>HTML bullets.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3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01B924-6634-4879-8F2E-81C706FEB8E4}" type="slidenum">
              <a:rPr lang="en-US" b="0" smtClean="0">
                <a:latin typeface="Times New Roman" pitchFamily="18" charset="0"/>
              </a:rPr>
              <a:pPr/>
              <a:t>38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Resources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hlinkClick r:id="rId2"/>
              </a:rPr>
              <a:t>www.istockphoto.com</a:t>
            </a:r>
            <a:r>
              <a:rPr lang="en-US" smtClean="0"/>
              <a:t>  and </a:t>
            </a:r>
            <a:r>
              <a:rPr lang="en-US" smtClean="0">
                <a:hlinkClick r:id="rId3"/>
              </a:rPr>
              <a:t>www.veer.com</a:t>
            </a:r>
            <a:r>
              <a:rPr lang="en-US" smtClean="0"/>
              <a:t> Really good, cheap images ($1-15 each, generally)</a:t>
            </a:r>
          </a:p>
          <a:p>
            <a:pPr eaLnBrk="1" hangingPunct="1"/>
            <a:r>
              <a:rPr lang="en-US" u="sng" smtClean="0">
                <a:hlinkClick r:id="rId4"/>
              </a:rPr>
              <a:t>www.photodisc.com</a:t>
            </a:r>
            <a:r>
              <a:rPr lang="en-US" smtClean="0">
                <a:hlinkClick r:id="rId4"/>
              </a:rPr>
              <a:t>G</a:t>
            </a:r>
            <a:r>
              <a:rPr lang="en-US" smtClean="0"/>
              <a:t> Really good but expensive images.</a:t>
            </a:r>
          </a:p>
          <a:p>
            <a:pPr eaLnBrk="1" hangingPunct="1"/>
            <a:r>
              <a:rPr lang="en-US" smtClean="0">
                <a:hlinkClick r:id="rId5"/>
              </a:rPr>
              <a:t>www.photorogue.com/</a:t>
            </a:r>
            <a:r>
              <a:rPr lang="en-US" smtClean="0"/>
              <a:t> You request a photo, and volunteers may (or may not) offer you a photo to use for free. Worth a shot. </a:t>
            </a:r>
          </a:p>
          <a:p>
            <a:pPr lvl="1" eaLnBrk="1" hangingPunct="1"/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BF578A-08C0-4FDA-9D2A-CF2D54B213E7}" type="slidenum">
              <a:rPr lang="en-US" b="0" smtClean="0">
                <a:latin typeface="Times New Roman" pitchFamily="18" charset="0"/>
              </a:rPr>
              <a:pPr/>
              <a:t>39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Resources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http://www.sxc.hu/</a:t>
            </a:r>
            <a:r>
              <a:rPr lang="en-US" dirty="0" smtClean="0"/>
              <a:t> free images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>
                <a:hlinkClick r:id="rId3"/>
              </a:rPr>
              <a:t>http://www.pexels.com</a:t>
            </a:r>
            <a:r>
              <a:rPr lang="en-US" dirty="0" smtClean="0"/>
              <a:t> free images, but as of </a:t>
            </a:r>
            <a:r>
              <a:rPr lang="en-US" u="sng" dirty="0" smtClean="0"/>
              <a:t>August</a:t>
            </a:r>
            <a:r>
              <a:rPr lang="en-US" dirty="0" smtClean="0"/>
              <a:t> 2014, not very many to choose from.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5F8DA-8A1A-40AF-8E14-20852CEFDBA3}" type="slidenum">
              <a:rPr lang="en-US" b="0" smtClean="0">
                <a:latin typeface="Times New Roman" pitchFamily="18" charset="0"/>
              </a:rPr>
              <a:pPr/>
              <a:t>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High contrast images have both light and dark areas, which makes light text hard to read in some areas and dark text hard to read in others.</a:t>
            </a:r>
          </a:p>
          <a:p>
            <a:pPr lvl="1" eaLnBrk="1" hangingPunct="1"/>
            <a:r>
              <a:rPr lang="en-US" smtClean="0"/>
              <a:t>Can transform a high-contrast image into a low-contrast image by…</a:t>
            </a:r>
          </a:p>
          <a:p>
            <a:pPr lvl="2" eaLnBrk="1" hangingPunct="1"/>
            <a:r>
              <a:rPr lang="en-US" smtClean="0"/>
              <a:t>Overlaying with a semi-transparent white, black, or color.</a:t>
            </a:r>
          </a:p>
          <a:p>
            <a:pPr lvl="2" eaLnBrk="1" hangingPunct="1"/>
            <a:r>
              <a:rPr lang="en-US" smtClean="0"/>
              <a:t>Playing with levels and color saturation controls.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17DFCC-5233-4F83-BE74-AB4E405B2ACC}" type="slidenum">
              <a:rPr lang="en-US" b="0" smtClean="0">
                <a:latin typeface="Times New Roman" pitchFamily="18" charset="0"/>
              </a:rPr>
              <a:pPr/>
              <a:t>41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 It’s great fun and adds pizzazz to the site.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Greatly increases download times.</a:t>
            </a:r>
          </a:p>
          <a:p>
            <a:pPr lvl="1" eaLnBrk="1" hangingPunct="1"/>
            <a:r>
              <a:rPr lang="en-US" smtClean="0"/>
              <a:t>Some animation formats require installation of a free player.</a:t>
            </a:r>
          </a:p>
          <a:p>
            <a:pPr lvl="2" eaLnBrk="1" hangingPunct="1"/>
            <a:r>
              <a:rPr lang="en-US" smtClean="0"/>
              <a:t>Flash is included in all modern browsers, however. </a:t>
            </a:r>
          </a:p>
          <a:p>
            <a:pPr lvl="2" eaLnBrk="1" hangingPunct="1"/>
            <a:r>
              <a:rPr lang="en-US" smtClean="0"/>
              <a:t>Always offer the option to skip the download.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6A1D98-E6A8-489D-95BC-6FE93814D1FA}" type="slidenum">
              <a:rPr lang="en-US" b="0" smtClean="0">
                <a:latin typeface="Times New Roman" pitchFamily="18" charset="0"/>
              </a:rPr>
              <a:pPr/>
              <a:t>42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Use with restraint; if you have more than one animation on a page, you probably have too many.</a:t>
            </a:r>
          </a:p>
          <a:p>
            <a:pPr eaLnBrk="1" hangingPunct="1"/>
            <a:r>
              <a:rPr lang="en-US" sz="2800" i="1" smtClean="0">
                <a:solidFill>
                  <a:schemeClr val="accent1"/>
                </a:solidFill>
              </a:rPr>
              <a:t>Frame</a:t>
            </a:r>
            <a:r>
              <a:rPr lang="en-US" sz="2800" smtClean="0"/>
              <a:t>: a single drawing within an animation (called a </a:t>
            </a:r>
            <a:r>
              <a:rPr lang="en-US" sz="2800" i="1" smtClean="0">
                <a:solidFill>
                  <a:schemeClr val="accent1"/>
                </a:solidFill>
              </a:rPr>
              <a:t>cell</a:t>
            </a:r>
            <a:r>
              <a:rPr lang="en-US" sz="2800" smtClean="0"/>
              <a:t> in traditional animation).</a:t>
            </a:r>
          </a:p>
          <a:p>
            <a:pPr eaLnBrk="1" hangingPunct="1"/>
            <a:r>
              <a:rPr lang="en-US" sz="2800" i="1" smtClean="0">
                <a:solidFill>
                  <a:schemeClr val="accent1"/>
                </a:solidFill>
              </a:rPr>
              <a:t>Keyframe</a:t>
            </a:r>
            <a:r>
              <a:rPr lang="en-US" sz="2800" smtClean="0"/>
              <a:t>: the beginning or ending of a path of motion. </a:t>
            </a:r>
          </a:p>
          <a:p>
            <a:pPr lvl="1" eaLnBrk="1" hangingPunct="1"/>
            <a:r>
              <a:rPr lang="en-US" sz="2400" smtClean="0"/>
              <a:t>A bouncing ball would have a keyframe at the top of the bounce and another one at the bottom of the bounce.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A3D9F1-FF56-4C70-8318-922E530795B2}" type="slidenum">
              <a:rPr lang="en-US" b="0" smtClean="0">
                <a:latin typeface="Times New Roman" pitchFamily="18" charset="0"/>
              </a:rPr>
              <a:pPr/>
              <a:t>43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1" smtClean="0">
                <a:solidFill>
                  <a:schemeClr val="accent1"/>
                </a:solidFill>
              </a:rPr>
              <a:t>Tweening</a:t>
            </a:r>
            <a:r>
              <a:rPr lang="en-US" sz="2800" smtClean="0"/>
              <a:t>: the process of creating the “in between” frames between two keyframes.</a:t>
            </a:r>
          </a:p>
          <a:p>
            <a:pPr lvl="1" eaLnBrk="1" hangingPunct="1"/>
            <a:r>
              <a:rPr lang="en-US" sz="2400" smtClean="0"/>
              <a:t>Most animation-editing programs can tween automatically, interpolating the charactaristics between two keyframes. </a:t>
            </a:r>
          </a:p>
          <a:p>
            <a:pPr lvl="1" eaLnBrk="1" hangingPunct="1"/>
            <a:r>
              <a:rPr lang="en-US" sz="2400" smtClean="0"/>
              <a:t>Tell the program, “I want 10 tweens between the top of the bounce and the bottom.”</a:t>
            </a:r>
          </a:p>
          <a:p>
            <a:pPr lvl="1" eaLnBrk="1" hangingPunct="1"/>
            <a:r>
              <a:rPr lang="en-US" sz="2400" smtClean="0"/>
              <a:t>Tweening for motion, color, size, or shape.</a:t>
            </a:r>
          </a:p>
          <a:p>
            <a:pPr lvl="1" eaLnBrk="1" hangingPunct="1"/>
            <a:r>
              <a:rPr lang="en-US" sz="2400" smtClean="0"/>
              <a:t>The more tweens, the smoother the animation.</a:t>
            </a:r>
          </a:p>
          <a:p>
            <a:pPr lvl="2" eaLnBrk="1" hangingPunct="1"/>
            <a:r>
              <a:rPr lang="en-US" sz="2000" smtClean="0"/>
              <a:t>Jerky animation (fewer tweens) is popular these days, e.g. South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E0582F-DDD8-4DD5-8AE7-05BD3A8F653B}" type="slidenum">
              <a:rPr lang="en-US" b="0" smtClean="0">
                <a:latin typeface="Times New Roman" pitchFamily="18" charset="0"/>
              </a:rPr>
              <a:pPr/>
              <a:t>44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Onion skinning</a:t>
            </a:r>
            <a:r>
              <a:rPr lang="en-US" smtClean="0"/>
              <a:t>: showing all the frames and objects at once, rather than just the current frame. </a:t>
            </a:r>
          </a:p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Looping</a:t>
            </a:r>
            <a:r>
              <a:rPr lang="en-US" smtClean="0"/>
              <a:t>: specifying the number of times to replay the animation.</a:t>
            </a:r>
          </a:p>
          <a:p>
            <a:pPr lvl="1" eaLnBrk="1" hangingPunct="1"/>
            <a:r>
              <a:rPr lang="en-US" smtClean="0"/>
              <a:t>Generally, endless looping is endlessly annoying.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34D705-A941-4DE4-9A8C-60DE767A0738}" type="slidenum">
              <a:rPr lang="en-US" b="0" smtClean="0">
                <a:latin typeface="Times New Roman" pitchFamily="18" charset="0"/>
              </a:rPr>
              <a:pPr/>
              <a:t>45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 Formats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common animation formats…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JavaScript effects: beyond the scope of this book.</a:t>
            </a:r>
          </a:p>
          <a:p>
            <a:pPr lvl="1" eaLnBrk="1" hangingPunct="1"/>
            <a:r>
              <a:rPr lang="en-US" smtClean="0"/>
              <a:t>Free animation scripts at </a:t>
            </a:r>
            <a:r>
              <a:rPr lang="en-US" smtClean="0">
                <a:hlinkClick r:id="rId2"/>
              </a:rPr>
              <a:t>www.javascriptsource.com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2895B8-F561-4945-BB9B-9B3AE69A0654}" type="slidenum">
              <a:rPr lang="en-US" b="0" smtClean="0">
                <a:latin typeface="Times New Roman" pitchFamily="18" charset="0"/>
              </a:rPr>
              <a:pPr/>
              <a:t>46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Animated GIF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chemeClr val="accent1"/>
                </a:solidFill>
              </a:rPr>
              <a:t>Animated GIFs</a:t>
            </a:r>
            <a:r>
              <a:rPr lang="en-US" smtClean="0"/>
              <a:t>: multiple GIF images stacked on top of each other, played in sequence to approximate movement.</a:t>
            </a:r>
          </a:p>
          <a:p>
            <a:pPr lvl="1" eaLnBrk="1" hangingPunct="1"/>
            <a:r>
              <a:rPr lang="en-US" smtClean="0"/>
              <a:t>Bitmapped format, so every pixel in every frame must be specified and rendered, leading to larger file sizes.</a:t>
            </a:r>
          </a:p>
          <a:p>
            <a:pPr lvl="1" eaLnBrk="1" hangingPunct="1"/>
            <a:r>
              <a:rPr lang="en-US" smtClean="0"/>
              <a:t>Files can be very small or very big, depending upon how many GIF cells are used and how big each one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2F4968-86F0-4C86-9442-58E4A2259DE1}" type="slidenum">
              <a:rPr lang="en-US" b="0" smtClean="0">
                <a:latin typeface="Times New Roman" pitchFamily="18" charset="0"/>
              </a:rPr>
              <a:pPr/>
              <a:t>47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Animated GIF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Create in any good graphics program, like Fireworks.</a:t>
            </a:r>
          </a:p>
          <a:p>
            <a:pPr lvl="1" eaLnBrk="1" hangingPunct="1"/>
            <a:r>
              <a:rPr lang="en-US" smtClean="0"/>
              <a:t>Embed with a standard </a:t>
            </a:r>
            <a:r>
              <a:rPr lang="en-US" smtClean="0">
                <a:solidFill>
                  <a:srgbClr val="66FF66"/>
                </a:solidFill>
              </a:rPr>
              <a:t>&lt;img&gt;</a:t>
            </a:r>
            <a:r>
              <a:rPr lang="en-US" smtClean="0"/>
              <a:t> tag – animation and looping specifications are embedded in the animation itself upon save, so nothing special in the HTML.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637100-2FA0-4C5A-A413-53B00A76FD97}" type="slidenum">
              <a:rPr lang="en-US" b="0" smtClean="0">
                <a:latin typeface="Times New Roman" pitchFamily="18" charset="0"/>
              </a:rPr>
              <a:pPr/>
              <a:t>48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Vector-based, so shapes defined, not pixels. </a:t>
            </a:r>
          </a:p>
          <a:p>
            <a:pPr eaLnBrk="1" hangingPunct="1"/>
            <a:r>
              <a:rPr lang="en-US" sz="2800" smtClean="0"/>
              <a:t>Smaller files sizes than the equivalent animated GIF. </a:t>
            </a:r>
          </a:p>
          <a:p>
            <a:pPr eaLnBrk="1" hangingPunct="1"/>
            <a:r>
              <a:rPr lang="en-US" sz="2800" smtClean="0"/>
              <a:t>Resizes beautifully, like all vector graphics. </a:t>
            </a:r>
          </a:p>
          <a:p>
            <a:pPr eaLnBrk="1" hangingPunct="1"/>
            <a:r>
              <a:rPr lang="en-US" sz="2800" smtClean="0"/>
              <a:t>Flash player was embedded on virtually all browsers for years, until the recent fight with Apple. Now, all bets are off. </a:t>
            </a:r>
          </a:p>
          <a:p>
            <a:pPr marL="342900" lvl="1" indent="-342900" eaLnBrk="1" hangingPunct="1">
              <a:buClr>
                <a:schemeClr val="accent1"/>
              </a:buClr>
              <a:buFontTx/>
              <a:buChar char="•"/>
            </a:pPr>
            <a:r>
              <a:rPr lang="en-US" smtClean="0"/>
              <a:t>Good article about exporting Flash animation to an animated gif: </a:t>
            </a:r>
            <a:r>
              <a:rPr lang="en-US" smtClean="0">
                <a:hlinkClick r:id="rId2"/>
              </a:rPr>
              <a:t>http://www.trifoxdesigns.com/news/?p=47</a:t>
            </a:r>
            <a:r>
              <a:rPr lang="en-US" smtClean="0"/>
              <a:t>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661CB3-671A-4D64-B6A4-D74598361B34}" type="slidenum">
              <a:rPr lang="en-US" b="0" smtClean="0">
                <a:latin typeface="Times New Roman" pitchFamily="18" charset="0"/>
              </a:rPr>
              <a:pPr/>
              <a:t>49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Flash player is free, but Flash image editors (the Flash program from Adobe, for instance) are not.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Download a free 30-day Flash trial from </a:t>
            </a:r>
            <a:r>
              <a:rPr lang="en-US" sz="2400" u="sng" smtClean="0">
                <a:hlinkClick r:id="rId2"/>
              </a:rPr>
              <a:t>www.adobe.com</a:t>
            </a:r>
            <a:r>
              <a:rPr lang="en-US" sz="2400" smtClean="0"/>
              <a:t>, to get you through the Flash assignment.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Fireworks has a “save as” option to save as a Flash animation.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Anyone had experience with a free Flash editor?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Native format in Flash editors is .fla, but must export to an .swf (Small Web Format) file before embedding on an HTML page.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02E7CA-9591-4E3E-BFA8-6C84EDDE0063}" type="slidenum">
              <a:rPr lang="en-US" b="0" smtClean="0">
                <a:latin typeface="Times New Roman" pitchFamily="18" charset="0"/>
              </a:rPr>
              <a:pPr/>
              <a:t>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pic>
        <p:nvPicPr>
          <p:cNvPr id="8197" name="Picture 5" descr="Fig 06-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743200" cy="17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1430" name="Picture 6" descr="Fig 06-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743200" cy="17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1431" name="Picture 7" descr="Fig 06-2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743200" cy="17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1432" name="AutoShape 8"/>
          <p:cNvSpPr>
            <a:spLocks noChangeArrowheads="1"/>
          </p:cNvSpPr>
          <p:nvPr/>
        </p:nvSpPr>
        <p:spPr bwMode="auto">
          <a:xfrm rot="-5400000" flipH="1" flipV="1">
            <a:off x="4876800" y="3810000"/>
            <a:ext cx="609600" cy="609600"/>
          </a:xfrm>
          <a:custGeom>
            <a:avLst/>
            <a:gdLst>
              <a:gd name="T0" fmla="*/ 12289113 w 21600"/>
              <a:gd name="T1" fmla="*/ 0 h 21600"/>
              <a:gd name="T2" fmla="*/ 7373140 w 21600"/>
              <a:gd name="T3" fmla="*/ 5734756 h 21600"/>
              <a:gd name="T4" fmla="*/ 0 w 21600"/>
              <a:gd name="T5" fmla="*/ 14337679 h 21600"/>
              <a:gd name="T6" fmla="*/ 7373140 w 21600"/>
              <a:gd name="T7" fmla="*/ 17204267 h 21600"/>
              <a:gd name="T8" fmla="*/ 14746280 w 21600"/>
              <a:gd name="T9" fmla="*/ 11947398 h 21600"/>
              <a:gd name="T10" fmla="*/ 17204267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1433" name="AutoShape 9"/>
          <p:cNvSpPr>
            <a:spLocks noChangeArrowheads="1"/>
          </p:cNvSpPr>
          <p:nvPr/>
        </p:nvSpPr>
        <p:spPr bwMode="auto">
          <a:xfrm rot="5400000" flipV="1">
            <a:off x="3810000" y="3810000"/>
            <a:ext cx="609600" cy="609600"/>
          </a:xfrm>
          <a:custGeom>
            <a:avLst/>
            <a:gdLst>
              <a:gd name="T0" fmla="*/ 12289113 w 21600"/>
              <a:gd name="T1" fmla="*/ 0 h 21600"/>
              <a:gd name="T2" fmla="*/ 7373140 w 21600"/>
              <a:gd name="T3" fmla="*/ 5734756 h 21600"/>
              <a:gd name="T4" fmla="*/ 0 w 21600"/>
              <a:gd name="T5" fmla="*/ 14337679 h 21600"/>
              <a:gd name="T6" fmla="*/ 7373140 w 21600"/>
              <a:gd name="T7" fmla="*/ 17204267 h 21600"/>
              <a:gd name="T8" fmla="*/ 14746280 w 21600"/>
              <a:gd name="T9" fmla="*/ 11947398 h 21600"/>
              <a:gd name="T10" fmla="*/ 17204267 w 21600"/>
              <a:gd name="T11" fmla="*/ 57347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1434" name="Text Box 10"/>
          <p:cNvSpPr txBox="1">
            <a:spLocks noChangeArrowheads="1"/>
          </p:cNvSpPr>
          <p:nvPr/>
        </p:nvSpPr>
        <p:spPr bwMode="auto">
          <a:xfrm>
            <a:off x="914400" y="569912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/>
              <a:t>overlaid with semi-transparent red</a:t>
            </a:r>
          </a:p>
        </p:txBody>
      </p:sp>
      <p:sp>
        <p:nvSpPr>
          <p:cNvPr id="1511435" name="Text Box 11"/>
          <p:cNvSpPr txBox="1">
            <a:spLocks noChangeArrowheads="1"/>
          </p:cNvSpPr>
          <p:nvPr/>
        </p:nvSpPr>
        <p:spPr bwMode="auto">
          <a:xfrm>
            <a:off x="5562600" y="57150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/>
              <a:t>levels adjusted to lower contrast</a:t>
            </a:r>
          </a:p>
        </p:txBody>
      </p:sp>
      <p:sp>
        <p:nvSpPr>
          <p:cNvPr id="1511436" name="Text Box 12"/>
          <p:cNvSpPr txBox="1">
            <a:spLocks noChangeArrowheads="1"/>
          </p:cNvSpPr>
          <p:nvPr/>
        </p:nvSpPr>
        <p:spPr bwMode="auto">
          <a:xfrm>
            <a:off x="3505200" y="2498725"/>
            <a:ext cx="259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Hard to read because of dark on dark</a:t>
            </a:r>
          </a:p>
        </p:txBody>
      </p:sp>
      <p:sp>
        <p:nvSpPr>
          <p:cNvPr id="1511437" name="Text Box 13"/>
          <p:cNvSpPr txBox="1">
            <a:spLocks noChangeArrowheads="1"/>
          </p:cNvSpPr>
          <p:nvPr/>
        </p:nvSpPr>
        <p:spPr bwMode="auto">
          <a:xfrm>
            <a:off x="6096000" y="45720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Can read easily</a:t>
            </a:r>
          </a:p>
        </p:txBody>
      </p:sp>
      <p:sp>
        <p:nvSpPr>
          <p:cNvPr id="1511438" name="Text Box 14"/>
          <p:cNvSpPr txBox="1">
            <a:spLocks noChangeArrowheads="1"/>
          </p:cNvSpPr>
          <p:nvPr/>
        </p:nvSpPr>
        <p:spPr bwMode="auto">
          <a:xfrm>
            <a:off x="1371600" y="44958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Can read easily</a:t>
            </a:r>
          </a:p>
        </p:txBody>
      </p:sp>
      <p:sp>
        <p:nvSpPr>
          <p:cNvPr id="1511439" name="Text Box 15"/>
          <p:cNvSpPr txBox="1">
            <a:spLocks noChangeArrowheads="1"/>
          </p:cNvSpPr>
          <p:nvPr/>
        </p:nvSpPr>
        <p:spPr bwMode="auto">
          <a:xfrm>
            <a:off x="3505200" y="2498725"/>
            <a:ext cx="259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Hard to read because of light on light or…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1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51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51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32" grpId="0" animBg="1"/>
      <p:bldP spid="1511433" grpId="0" animBg="1"/>
      <p:bldP spid="1511434" grpId="0"/>
      <p:bldP spid="1511435" grpId="0"/>
      <p:bldP spid="1511436" grpId="0"/>
      <p:bldP spid="1511437" grpId="0"/>
      <p:bldP spid="1511438" grpId="0"/>
      <p:bldP spid="15114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A60B06-843B-4956-8D20-6881EEB534AC}" type="slidenum">
              <a:rPr lang="en-US" b="0" smtClean="0">
                <a:latin typeface="Times New Roman" pitchFamily="18" charset="0"/>
              </a:rPr>
              <a:pPr/>
              <a:t>50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 a “skip animation” option, especially for </a:t>
            </a:r>
            <a:r>
              <a:rPr lang="en-US" i="1" smtClean="0">
                <a:solidFill>
                  <a:schemeClr val="accent1"/>
                </a:solidFill>
              </a:rPr>
              <a:t>splash pages</a:t>
            </a:r>
            <a:r>
              <a:rPr lang="en-US" smtClean="0"/>
              <a:t> (entrance pages just for “fun”).</a:t>
            </a:r>
          </a:p>
          <a:p>
            <a:pPr eaLnBrk="1" hangingPunct="1"/>
            <a:r>
              <a:rPr lang="en-US" smtClean="0"/>
              <a:t>Can specify that the animation starts to play before the entire file is downloaded, with remaining download happening in the background.</a:t>
            </a:r>
          </a:p>
          <a:p>
            <a:pPr lvl="1" eaLnBrk="1" hangingPunct="1"/>
            <a:r>
              <a:rPr lang="en-US" smtClean="0"/>
              <a:t>Downside: animation might stop briefly to allow the download to catch up.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B95B8-8110-40C1-95CF-F88B840D8F8F}" type="slidenum">
              <a:rPr lang="en-US" b="0" smtClean="0">
                <a:latin typeface="Times New Roman" pitchFamily="18" charset="0"/>
              </a:rPr>
              <a:pPr/>
              <a:t>51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embed Flash in HTML, use </a:t>
            </a:r>
            <a:r>
              <a:rPr lang="en-US" dirty="0" err="1" smtClean="0"/>
              <a:t>Dreamweavers</a:t>
            </a:r>
            <a:r>
              <a:rPr lang="en-US" dirty="0" smtClean="0"/>
              <a:t>’ Insert &gt; Media &gt; Flash.</a:t>
            </a:r>
          </a:p>
          <a:p>
            <a:pPr eaLnBrk="1" hangingPunct="1"/>
            <a:r>
              <a:rPr lang="en-US" dirty="0" smtClean="0"/>
              <a:t>Or, copy this (don’t ask)…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762000" y="20574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304800" y="366713"/>
            <a:ext cx="8458200" cy="64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l"/>
            <a:r>
              <a:rPr lang="en-US" sz="1800" b="0">
                <a:latin typeface="Tahoma" charset="0"/>
              </a:rPr>
              <a:t>&lt;script type="text/javascript"&gt;</a:t>
            </a:r>
          </a:p>
          <a:p>
            <a:pPr lvl="1" algn="l"/>
            <a:r>
              <a:rPr lang="en-US" sz="1800" b="0">
                <a:latin typeface="Tahoma" charset="0"/>
              </a:rPr>
              <a:t>AC_FL_RunContent( 'codebase','http://download.macromedia.com/pub/shockwave/cabs/flash/swflash.cab#version=9,0,28,0','width','32','height','32','title','abc','src','../images/arrow.png','quality','high','pluginspage','http://www.adobe.com/shockwave/download/download.cgi?P1_Prod_Version=ShockwaveFlash','movie','../images/arrow.png' ); //end AC code</a:t>
            </a:r>
          </a:p>
          <a:p>
            <a:pPr lvl="1" algn="l"/>
            <a:r>
              <a:rPr lang="en-US" sz="1800" b="0">
                <a:latin typeface="Tahoma" charset="0"/>
              </a:rPr>
              <a:t>&lt;/script&gt;&lt;noscript&gt;</a:t>
            </a:r>
          </a:p>
          <a:p>
            <a:pPr lvl="1" algn="l"/>
            <a:r>
              <a:rPr lang="en-US" sz="1800" b="0">
                <a:latin typeface="Tahoma" charset="0"/>
              </a:rPr>
              <a:t>&lt;object classid="clsid:D27CDB6E-AE6D-11cf-96B8-444553540000" codebase="http://download.macromedia.com/pub/shockwave/cabs/flash/swflash.cab#version=9,0,28,0" width="32" height="32" title="abc"&gt;</a:t>
            </a:r>
          </a:p>
          <a:p>
            <a:pPr lvl="1" algn="l"/>
            <a:r>
              <a:rPr lang="en-US" sz="1800" b="0">
                <a:latin typeface="Tahoma" charset="0"/>
              </a:rPr>
              <a:t>            &lt;param name="movie" value="url for your flash file" /&gt;</a:t>
            </a:r>
          </a:p>
          <a:p>
            <a:pPr lvl="1" algn="l"/>
            <a:r>
              <a:rPr lang="en-US" sz="1800" b="0">
                <a:latin typeface="Tahoma" charset="0"/>
              </a:rPr>
              <a:t>            &lt;param name="quality" value="high" /&gt;</a:t>
            </a:r>
          </a:p>
          <a:p>
            <a:pPr lvl="1" algn="l"/>
            <a:r>
              <a:rPr lang="en-US" sz="1800" b="0">
                <a:latin typeface="Tahoma" charset="0"/>
              </a:rPr>
              <a:t>            &lt;embed src=" url for your flash file " quality="high" pluginspage="http://www.adobe.com/shockwave/download/download.cgi?P1_Prod_Version=ShockwaveFlash" type="application/x-shockwave-flash" width="32" height="32"&gt;&lt;/embed&gt;</a:t>
            </a:r>
          </a:p>
          <a:p>
            <a:pPr lvl="1" algn="l"/>
            <a:r>
              <a:rPr lang="en-US" sz="1800" b="0">
                <a:latin typeface="Tahoma" charset="0"/>
              </a:rPr>
              <a:t> &lt;/object&gt;&lt;/noscript&gt;</a:t>
            </a:r>
          </a:p>
          <a:p>
            <a:pPr algn="l"/>
            <a:endParaRPr lang="en-US" sz="1800">
              <a:latin typeface="Tahoma" charset="0"/>
            </a:endParaRPr>
          </a:p>
        </p:txBody>
      </p:sp>
      <p:sp>
        <p:nvSpPr>
          <p:cNvPr id="1609734" name="AutoShape 6"/>
          <p:cNvSpPr>
            <a:spLocks/>
          </p:cNvSpPr>
          <p:nvPr/>
        </p:nvSpPr>
        <p:spPr bwMode="auto">
          <a:xfrm>
            <a:off x="4419600" y="914400"/>
            <a:ext cx="381000" cy="1524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9735" name="AutoShape 7"/>
          <p:cNvSpPr>
            <a:spLocks/>
          </p:cNvSpPr>
          <p:nvPr/>
        </p:nvSpPr>
        <p:spPr bwMode="auto">
          <a:xfrm>
            <a:off x="5410200" y="2971800"/>
            <a:ext cx="381000" cy="914400"/>
          </a:xfrm>
          <a:prstGeom prst="rightBrace">
            <a:avLst>
              <a:gd name="adj1" fmla="val 20000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9736" name="AutoShape 8"/>
          <p:cNvSpPr>
            <a:spLocks noChangeArrowheads="1"/>
          </p:cNvSpPr>
          <p:nvPr/>
        </p:nvSpPr>
        <p:spPr bwMode="auto">
          <a:xfrm>
            <a:off x="3505200" y="5867400"/>
            <a:ext cx="5219700" cy="792163"/>
          </a:xfrm>
          <a:prstGeom prst="wedgeRoundRectCallout">
            <a:avLst>
              <a:gd name="adj1" fmla="val -43750"/>
              <a:gd name="adj2" fmla="val 400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Wrap these sections without line breaks. Change widths and heights, etc., too. </a:t>
            </a:r>
          </a:p>
        </p:txBody>
      </p:sp>
      <p:sp>
        <p:nvSpPr>
          <p:cNvPr id="1609737" name="AutoShape 9"/>
          <p:cNvSpPr>
            <a:spLocks/>
          </p:cNvSpPr>
          <p:nvPr/>
        </p:nvSpPr>
        <p:spPr bwMode="auto">
          <a:xfrm>
            <a:off x="6400800" y="48006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734" grpId="0" animBg="1"/>
      <p:bldP spid="1609735" grpId="0" animBg="1"/>
      <p:bldP spid="1609736" grpId="0" animBg="1"/>
      <p:bldP spid="16097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9E50E8-835D-4C2F-86CD-07AA290083FA}" type="slidenum">
              <a:rPr lang="en-US" b="0" smtClean="0">
                <a:latin typeface="Times New Roman" pitchFamily="18" charset="0"/>
              </a:rPr>
              <a:pPr/>
              <a:t>53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Or, this much simpler code (what Dreamweaver used years ago) seems to still work, too: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  &lt;object width="fill in" height="fill in"&gt; </a:t>
            </a:r>
            <a:br>
              <a:rPr lang="en-US" sz="2800" dirty="0" smtClean="0"/>
            </a:br>
            <a:r>
              <a:rPr lang="en-US" sz="2800" dirty="0" smtClean="0"/>
              <a:t>    &lt;embed </a:t>
            </a:r>
            <a:r>
              <a:rPr lang="en-US" sz="2800" dirty="0" err="1" smtClean="0"/>
              <a:t>src</a:t>
            </a:r>
            <a:r>
              <a:rPr lang="en-US" sz="2800" dirty="0" smtClean="0"/>
              <a:t>="assign.swf" width="fill in" 		  height="fill in"&gt;</a:t>
            </a:r>
            <a:br>
              <a:rPr lang="en-US" sz="2800" dirty="0" smtClean="0"/>
            </a:br>
            <a:r>
              <a:rPr lang="en-US" sz="2800" dirty="0" smtClean="0"/>
              <a:t>  &lt;/object&gt;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86D91C-93CD-48AE-8853-6D399C50F8A3}" type="slidenum">
              <a:rPr lang="en-US" b="0" smtClean="0">
                <a:latin typeface="Times New Roman" pitchFamily="18" charset="0"/>
              </a:rPr>
              <a:pPr/>
              <a:t>54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Flash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Flash can be used for the entire site, replacing HTML content, not just for animation.</a:t>
            </a:r>
          </a:p>
          <a:p>
            <a:pPr lvl="1" eaLnBrk="1" hangingPunct="1"/>
            <a:r>
              <a:rPr lang="en-US" sz="2400" smtClean="0"/>
              <a:t>Advantages</a:t>
            </a:r>
          </a:p>
          <a:p>
            <a:pPr lvl="2" eaLnBrk="1" hangingPunct="1"/>
            <a:r>
              <a:rPr lang="en-US" sz="2000" smtClean="0"/>
              <a:t>More efficient graphics than equivalent JPGs or GIFs.</a:t>
            </a:r>
          </a:p>
          <a:p>
            <a:pPr lvl="2" eaLnBrk="1" hangingPunct="1"/>
            <a:r>
              <a:rPr lang="en-US" sz="2000" smtClean="0"/>
              <a:t>Impressive. </a:t>
            </a:r>
          </a:p>
          <a:p>
            <a:pPr lvl="2" eaLnBrk="1" hangingPunct="1"/>
            <a:r>
              <a:rPr lang="en-US" sz="2000" smtClean="0"/>
              <a:t>Can access server-side data and programs through Adobe ActionScript and Air technology.</a:t>
            </a:r>
          </a:p>
          <a:p>
            <a:pPr lvl="1" eaLnBrk="1" hangingPunct="1"/>
            <a:r>
              <a:rPr lang="en-US" sz="2400" smtClean="0"/>
              <a:t>Disadvantages</a:t>
            </a:r>
          </a:p>
          <a:p>
            <a:pPr lvl="2" eaLnBrk="1" hangingPunct="1"/>
            <a:r>
              <a:rPr lang="en-US" sz="2000" smtClean="0"/>
              <a:t>The entire site is graphical – download issues.</a:t>
            </a:r>
          </a:p>
          <a:p>
            <a:pPr lvl="2" eaLnBrk="1" hangingPunct="1"/>
            <a:r>
              <a:rPr lang="en-US" sz="2000" smtClean="0"/>
              <a:t>Can be annoying to visitors.</a:t>
            </a:r>
          </a:p>
          <a:p>
            <a:pPr lvl="2" eaLnBrk="1" hangingPunct="1"/>
            <a:r>
              <a:rPr lang="en-US" sz="2000" smtClean="0"/>
              <a:t>Back and forward buttons are disabled.</a:t>
            </a:r>
          </a:p>
          <a:p>
            <a:pPr lvl="2" eaLnBrk="1" hangingPunct="1"/>
            <a:r>
              <a:rPr lang="en-US" sz="2000" smtClean="0"/>
              <a:t>Not good for screen readers, because pictures, not words.</a:t>
            </a:r>
          </a:p>
          <a:p>
            <a:pPr lvl="2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D4CFAA-E7E9-4597-96A6-D98FE865DA92}" type="slidenum">
              <a:rPr lang="en-US" b="0" smtClean="0">
                <a:latin typeface="Times New Roman" pitchFamily="18" charset="0"/>
              </a:rPr>
              <a:pPr/>
              <a:t>55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Animated png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animated png formats:</a:t>
            </a:r>
          </a:p>
          <a:p>
            <a:pPr lvl="1" eaLnBrk="1" hangingPunct="1"/>
            <a:r>
              <a:rPr lang="en-US" smtClean="0"/>
              <a:t>.apng, not supported by the group that manages the png specification, not supported by IE but degrades gracefully by showing the first fram.</a:t>
            </a:r>
          </a:p>
          <a:p>
            <a:pPr lvl="1" eaLnBrk="1" hangingPunct="1"/>
            <a:r>
              <a:rPr lang="en-US" smtClean="0"/>
              <a:t>.mng, managed by the png group, works only in Opera and Firefox but with a plug-in. Does not degrade gracefully.</a:t>
            </a:r>
          </a:p>
          <a:p>
            <a:pPr lvl="1" eaLnBrk="1" hangingPunct="1"/>
            <a:r>
              <a:rPr lang="en-US" smtClean="0"/>
              <a:t>End of story for now, until one of these formats becomes universal.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8562CA-906D-41B5-BE79-76A76645BB0B}" type="slidenum">
              <a:rPr lang="en-US" b="0" smtClean="0">
                <a:latin typeface="Times New Roman" pitchFamily="18" charset="0"/>
              </a:rPr>
              <a:pPr/>
              <a:t>56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 Tips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Other animation technologies as well, like Shockwave, but they either use huge files that devour bandwidth, or they aren’t yet widely used.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Worth repeating: one animation per page, tops.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Animation that loops endlessly is annoying.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Calls attention to itself – is that what you really want?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Good for a button that you want the visitor to click.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Bad if it detracts from the item you are trying to sell.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D0AD86-D1CD-4AFB-87BE-488171DBC153}" type="slidenum">
              <a:rPr lang="en-US" b="0" smtClean="0">
                <a:latin typeface="Times New Roman" pitchFamily="18" charset="0"/>
              </a:rPr>
              <a:pPr/>
              <a:t>57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 Resources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Information and inspiration about Flash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hlinkClick r:id="rId2"/>
              </a:rPr>
              <a:t>www.adobe.com</a:t>
            </a:r>
            <a:r>
              <a:rPr lang="en-US" smtClean="0"/>
              <a:t> free 30-day download, plus tutorials.</a:t>
            </a:r>
            <a:endParaRPr lang="en-US" u="sng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hlinkClick r:id="rId3"/>
              </a:rPr>
              <a:t>http://www.kongregate.com/pages/kongregate-labs</a:t>
            </a:r>
            <a:r>
              <a:rPr lang="en-US" smtClean="0"/>
              <a:t> Tutorial on Flash, walks you through creating a Flash game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hlinkClick r:id="rId4"/>
              </a:rPr>
              <a:t>http://www.papervision3d.org/</a:t>
            </a:r>
            <a:r>
              <a:rPr lang="en-US" smtClean="0"/>
              <a:t> Interesting Flash site (see what it does when you move the cursor)</a:t>
            </a:r>
            <a:r>
              <a:rPr lang="en-US" u="sng" smtClean="0"/>
              <a:t> 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hlinkClick r:id="rId5"/>
              </a:rPr>
              <a:t>http://www.jacquielawson.com/</a:t>
            </a:r>
            <a:r>
              <a:rPr lang="en-US" smtClean="0"/>
              <a:t> Exquisite Flash animations by Jacquie Lawson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845E5A-586B-4D6B-B9EB-B23354D5F163}" type="slidenum">
              <a:rPr lang="en-US" b="0" smtClean="0">
                <a:latin typeface="Times New Roman" pitchFamily="18" charset="0"/>
              </a:rPr>
              <a:pPr/>
              <a:t>58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Animation Resources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>
                <a:hlinkClick r:id="rId2"/>
              </a:rPr>
              <a:t>http://fc01.deviantart.com/fs13/f/2007/077/2/e/Animator_vs__Animation_by_alanbecker.swf</a:t>
            </a:r>
            <a:r>
              <a:rPr lang="en-US" smtClean="0"/>
              <a:t> An absolutely delightful and creative piece of flash animation.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80774-9A79-4524-A44B-611B790E6FE4}" type="slidenum">
              <a:rPr lang="en-US" b="0" smtClean="0">
                <a:latin typeface="Times New Roman" pitchFamily="18" charset="0"/>
              </a:rPr>
              <a:pPr/>
              <a:t>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14800" cy="2209800"/>
          </a:xfrm>
        </p:spPr>
        <p:txBody>
          <a:bodyPr/>
          <a:lstStyle/>
          <a:p>
            <a:pPr eaLnBrk="1" hangingPunct="1"/>
            <a:r>
              <a:rPr lang="en-US" smtClean="0"/>
              <a:t>Text on high contrast images is problematic:</a:t>
            </a:r>
          </a:p>
          <a:p>
            <a:pPr eaLnBrk="1" hangingPunct="1"/>
            <a:endParaRPr lang="en-US" smtClean="0"/>
          </a:p>
        </p:txBody>
      </p:sp>
      <p:pic>
        <p:nvPicPr>
          <p:cNvPr id="1340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054225"/>
            <a:ext cx="301942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332F0A-4A4D-4E63-B530-C39A31EFA2DF}" type="slidenum">
              <a:rPr lang="en-US" b="0" smtClean="0">
                <a:latin typeface="Times New Roman" pitchFamily="18" charset="0"/>
              </a:rPr>
              <a:pPr/>
              <a:t>7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038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you </a:t>
            </a:r>
            <a:r>
              <a:rPr lang="en-US" i="1" smtClean="0"/>
              <a:t>must</a:t>
            </a:r>
            <a:r>
              <a:rPr lang="en-US" smtClean="0"/>
              <a:t> insist upon using a high contrast background, outline text or edge it with a shadow or glow: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762000" y="43434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 b="0">
              <a:latin typeface="Tahoma" charset="0"/>
            </a:endParaRPr>
          </a:p>
        </p:txBody>
      </p:sp>
      <p:pic>
        <p:nvPicPr>
          <p:cNvPr id="15124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01466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34981B-7C5E-4BFB-BA13-69FE8B1F4933}" type="slidenum">
              <a:rPr lang="en-US" b="0" smtClean="0">
                <a:latin typeface="Times New Roman" pitchFamily="18" charset="0"/>
              </a:rPr>
              <a:pPr/>
              <a:t>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Remember, the outline technique works only on images, though, not HTML text.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762000" y="4343400"/>
            <a:ext cx="7772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 b="0">
              <a:latin typeface="Tahoma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838200" y="5105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 b="0">
              <a:latin typeface="Tahoma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 b="0">
              <a:latin typeface="Tahoma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200" b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E6D47D-E4E8-43C7-8427-BEC21881325D}" type="slidenum">
              <a:rPr lang="en-US" b="0" smtClean="0">
                <a:latin typeface="Times New Roman" pitchFamily="18" charset="0"/>
              </a:rPr>
              <a:pPr/>
              <a:t>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 smtClean="0">
                <a:latin typeface="Times New Roman" pitchFamily="18" charset="0"/>
              </a:rPr>
              <a:t>copyright Penny McIntire, 2010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Images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types of background images:</a:t>
            </a:r>
          </a:p>
          <a:p>
            <a:pPr lvl="1" eaLnBrk="1" hangingPunct="1"/>
            <a:r>
              <a:rPr lang="en-US" smtClean="0"/>
              <a:t>Tiled </a:t>
            </a:r>
          </a:p>
          <a:p>
            <a:pPr lvl="1" eaLnBrk="1" hangingPunct="1"/>
            <a:r>
              <a:rPr lang="en-US" smtClean="0"/>
              <a:t>Full-screen</a:t>
            </a:r>
          </a:p>
          <a:p>
            <a:pPr lvl="1" eaLnBrk="1" hangingPunct="1"/>
            <a:r>
              <a:rPr lang="en-US" smtClean="0"/>
              <a:t>Partial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animated title">
  <a:themeElements>
    <a:clrScheme name="no animated titl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o animated tit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 animated titl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animated titl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animated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animated titl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animated titl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animated titl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imated title">
  <a:themeElements>
    <a:clrScheme name="animated titl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animated tit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imated titl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 titl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 titl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 titl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 titl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C:\a\mso\Templates\Presentation Designs\Neon Frame.pot</Template>
  <TotalTime>16704</TotalTime>
  <Words>2959</Words>
  <Application>Microsoft Office PowerPoint</Application>
  <PresentationFormat>On-screen Show (4:3)</PresentationFormat>
  <Paragraphs>393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no animated title</vt:lpstr>
      <vt:lpstr>animated title</vt:lpstr>
      <vt:lpstr>Graphics Part IV</vt:lpstr>
      <vt:lpstr>Background Images</vt:lpstr>
      <vt:lpstr>Background Images</vt:lpstr>
      <vt:lpstr>Background Images</vt:lpstr>
      <vt:lpstr>Background Images</vt:lpstr>
      <vt:lpstr>Background Images</vt:lpstr>
      <vt:lpstr>Background Images</vt:lpstr>
      <vt:lpstr>Background Images</vt:lpstr>
      <vt:lpstr>Background Images</vt:lpstr>
      <vt:lpstr>Background Images: Tiled</vt:lpstr>
      <vt:lpstr>Background Images: Tiled</vt:lpstr>
      <vt:lpstr>Background Images: Tiled</vt:lpstr>
      <vt:lpstr>Background Images: Tiled</vt:lpstr>
      <vt:lpstr>Background Images: Tiled</vt:lpstr>
      <vt:lpstr>Background Images: Tiled</vt:lpstr>
      <vt:lpstr>Background Images: Tiled</vt:lpstr>
      <vt:lpstr>Background Images: Tiled</vt:lpstr>
      <vt:lpstr>Background Images: Full Screen</vt:lpstr>
      <vt:lpstr>Background Images: Full Screen</vt:lpstr>
      <vt:lpstr>Background Images: Full Screen</vt:lpstr>
      <vt:lpstr>Background Images: Full Screen</vt:lpstr>
      <vt:lpstr>Background Images: Full Screen</vt:lpstr>
      <vt:lpstr>Background Images: Partial Background Images</vt:lpstr>
      <vt:lpstr>Background Images: Partial Background Images</vt:lpstr>
      <vt:lpstr>Background Images: Partial Background Images</vt:lpstr>
      <vt:lpstr>Background Images: Partial Background Images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Odds and Ends</vt:lpstr>
      <vt:lpstr>Graphics Resources</vt:lpstr>
      <vt:lpstr>Graphics Resources</vt:lpstr>
      <vt:lpstr>Animation</vt:lpstr>
      <vt:lpstr>Animation</vt:lpstr>
      <vt:lpstr>Animation</vt:lpstr>
      <vt:lpstr>Animation</vt:lpstr>
      <vt:lpstr>Animation</vt:lpstr>
      <vt:lpstr>Animation Formats</vt:lpstr>
      <vt:lpstr>Animated GIF</vt:lpstr>
      <vt:lpstr>Animated GIF</vt:lpstr>
      <vt:lpstr>Flash</vt:lpstr>
      <vt:lpstr>Flash</vt:lpstr>
      <vt:lpstr>Flash</vt:lpstr>
      <vt:lpstr>Flash</vt:lpstr>
      <vt:lpstr>PowerPoint Presentation</vt:lpstr>
      <vt:lpstr>Flash</vt:lpstr>
      <vt:lpstr>Flash</vt:lpstr>
      <vt:lpstr>Animated png</vt:lpstr>
      <vt:lpstr>Animation Tips</vt:lpstr>
      <vt:lpstr>Animation Resources</vt:lpstr>
      <vt:lpstr>Animation Resources</vt:lpstr>
    </vt:vector>
  </TitlesOfParts>
  <Company>NIU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 the User Interface</dc:title>
  <dc:creator>t90pam1</dc:creator>
  <cp:lastModifiedBy>Penny</cp:lastModifiedBy>
  <cp:revision>104</cp:revision>
  <cp:lastPrinted>2001-01-02T20:39:06Z</cp:lastPrinted>
  <dcterms:created xsi:type="dcterms:W3CDTF">2001-01-22T17:15:55Z</dcterms:created>
  <dcterms:modified xsi:type="dcterms:W3CDTF">2014-07-28T19:56:23Z</dcterms:modified>
</cp:coreProperties>
</file>