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6" r:id="rId2"/>
  </p:sldMasterIdLst>
  <p:notesMasterIdLst>
    <p:notesMasterId r:id="rId111"/>
  </p:notesMasterIdLst>
  <p:handoutMasterIdLst>
    <p:handoutMasterId r:id="rId112"/>
  </p:handoutMasterIdLst>
  <p:sldIdLst>
    <p:sldId id="997" r:id="rId3"/>
    <p:sldId id="1203" r:id="rId4"/>
    <p:sldId id="1200" r:id="rId5"/>
    <p:sldId id="1199" r:id="rId6"/>
    <p:sldId id="861" r:id="rId7"/>
    <p:sldId id="862" r:id="rId8"/>
    <p:sldId id="863" r:id="rId9"/>
    <p:sldId id="864" r:id="rId10"/>
    <p:sldId id="865" r:id="rId11"/>
    <p:sldId id="866" r:id="rId12"/>
    <p:sldId id="1204" r:id="rId13"/>
    <p:sldId id="1205" r:id="rId14"/>
    <p:sldId id="867" r:id="rId15"/>
    <p:sldId id="869" r:id="rId16"/>
    <p:sldId id="1209" r:id="rId17"/>
    <p:sldId id="1206" r:id="rId18"/>
    <p:sldId id="1208" r:id="rId19"/>
    <p:sldId id="1210" r:id="rId20"/>
    <p:sldId id="1270" r:id="rId21"/>
    <p:sldId id="1271" r:id="rId22"/>
    <p:sldId id="1257" r:id="rId23"/>
    <p:sldId id="1258" r:id="rId24"/>
    <p:sldId id="1252" r:id="rId25"/>
    <p:sldId id="1253" r:id="rId26"/>
    <p:sldId id="1250" r:id="rId27"/>
    <p:sldId id="1251" r:id="rId28"/>
    <p:sldId id="1254" r:id="rId29"/>
    <p:sldId id="1255" r:id="rId30"/>
    <p:sldId id="1259" r:id="rId31"/>
    <p:sldId id="1260" r:id="rId32"/>
    <p:sldId id="1261" r:id="rId33"/>
    <p:sldId id="1256" r:id="rId34"/>
    <p:sldId id="1279" r:id="rId35"/>
    <p:sldId id="1280" r:id="rId36"/>
    <p:sldId id="1278" r:id="rId37"/>
    <p:sldId id="1281" r:id="rId38"/>
    <p:sldId id="1262" r:id="rId39"/>
    <p:sldId id="1263" r:id="rId40"/>
    <p:sldId id="1264" r:id="rId41"/>
    <p:sldId id="1265" r:id="rId42"/>
    <p:sldId id="1266" r:id="rId43"/>
    <p:sldId id="1267" r:id="rId44"/>
    <p:sldId id="1268" r:id="rId45"/>
    <p:sldId id="1269" r:id="rId46"/>
    <p:sldId id="1272" r:id="rId47"/>
    <p:sldId id="1283" r:id="rId48"/>
    <p:sldId id="878" r:id="rId49"/>
    <p:sldId id="1219" r:id="rId50"/>
    <p:sldId id="879" r:id="rId51"/>
    <p:sldId id="1273" r:id="rId52"/>
    <p:sldId id="880" r:id="rId53"/>
    <p:sldId id="881" r:id="rId54"/>
    <p:sldId id="882" r:id="rId55"/>
    <p:sldId id="883" r:id="rId56"/>
    <p:sldId id="1220" r:id="rId57"/>
    <p:sldId id="884" r:id="rId58"/>
    <p:sldId id="1069" r:id="rId59"/>
    <p:sldId id="1221" r:id="rId60"/>
    <p:sldId id="887" r:id="rId61"/>
    <p:sldId id="886" r:id="rId62"/>
    <p:sldId id="1222" r:id="rId63"/>
    <p:sldId id="888" r:id="rId64"/>
    <p:sldId id="889" r:id="rId65"/>
    <p:sldId id="890" r:id="rId66"/>
    <p:sldId id="1227" r:id="rId67"/>
    <p:sldId id="1224" r:id="rId68"/>
    <p:sldId id="1223" r:id="rId69"/>
    <p:sldId id="1225" r:id="rId70"/>
    <p:sldId id="1130" r:id="rId71"/>
    <p:sldId id="1182" r:id="rId72"/>
    <p:sldId id="1185" r:id="rId73"/>
    <p:sldId id="1226" r:id="rId74"/>
    <p:sldId id="1228" r:id="rId75"/>
    <p:sldId id="1230" r:id="rId76"/>
    <p:sldId id="1229" r:id="rId77"/>
    <p:sldId id="1186" r:id="rId78"/>
    <p:sldId id="1240" r:id="rId79"/>
    <p:sldId id="1275" r:id="rId80"/>
    <p:sldId id="1231" r:id="rId81"/>
    <p:sldId id="1243" r:id="rId82"/>
    <p:sldId id="1242" r:id="rId83"/>
    <p:sldId id="1181" r:id="rId84"/>
    <p:sldId id="1244" r:id="rId85"/>
    <p:sldId id="1276" r:id="rId86"/>
    <p:sldId id="1233" r:id="rId87"/>
    <p:sldId id="1245" r:id="rId88"/>
    <p:sldId id="1188" r:id="rId89"/>
    <p:sldId id="1241" r:id="rId90"/>
    <p:sldId id="1234" r:id="rId91"/>
    <p:sldId id="1235" r:id="rId92"/>
    <p:sldId id="1236" r:id="rId93"/>
    <p:sldId id="1274" r:id="rId94"/>
    <p:sldId id="1239" r:id="rId95"/>
    <p:sldId id="1246" r:id="rId96"/>
    <p:sldId id="1277" r:id="rId97"/>
    <p:sldId id="1247" r:id="rId98"/>
    <p:sldId id="1175" r:id="rId99"/>
    <p:sldId id="1179" r:id="rId100"/>
    <p:sldId id="1177" r:id="rId101"/>
    <p:sldId id="1248" r:id="rId102"/>
    <p:sldId id="1131" r:id="rId103"/>
    <p:sldId id="1196" r:id="rId104"/>
    <p:sldId id="1282" r:id="rId105"/>
    <p:sldId id="1249" r:id="rId106"/>
    <p:sldId id="1284" r:id="rId107"/>
    <p:sldId id="1285" r:id="rId108"/>
    <p:sldId id="1286" r:id="rId109"/>
    <p:sldId id="1287" r:id="rId110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0066FF"/>
    <a:srgbClr val="777777"/>
    <a:srgbClr val="FF0000"/>
    <a:srgbClr val="00FF00"/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04" y="-72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3.xml"/><Relationship Id="rId18" Type="http://schemas.openxmlformats.org/officeDocument/2006/relationships/slide" Target="slides/slide28.xml"/><Relationship Id="rId26" Type="http://schemas.openxmlformats.org/officeDocument/2006/relationships/slide" Target="slides/slide38.xml"/><Relationship Id="rId39" Type="http://schemas.openxmlformats.org/officeDocument/2006/relationships/slide" Target="slides/slide51.xml"/><Relationship Id="rId21" Type="http://schemas.openxmlformats.org/officeDocument/2006/relationships/slide" Target="slides/slide32.xml"/><Relationship Id="rId34" Type="http://schemas.openxmlformats.org/officeDocument/2006/relationships/slide" Target="slides/slide46.xml"/><Relationship Id="rId42" Type="http://schemas.openxmlformats.org/officeDocument/2006/relationships/slide" Target="slides/slide54.xml"/><Relationship Id="rId47" Type="http://schemas.openxmlformats.org/officeDocument/2006/relationships/slide" Target="slides/slide59.xml"/><Relationship Id="rId50" Type="http://schemas.openxmlformats.org/officeDocument/2006/relationships/slide" Target="slides/slide62.xml"/><Relationship Id="rId55" Type="http://schemas.openxmlformats.org/officeDocument/2006/relationships/slide" Target="slides/slide69.xml"/><Relationship Id="rId63" Type="http://schemas.openxmlformats.org/officeDocument/2006/relationships/slide" Target="slides/slide85.xml"/><Relationship Id="rId68" Type="http://schemas.openxmlformats.org/officeDocument/2006/relationships/slide" Target="slides/slide90.xml"/><Relationship Id="rId76" Type="http://schemas.openxmlformats.org/officeDocument/2006/relationships/slide" Target="slides/slide102.xml"/><Relationship Id="rId7" Type="http://schemas.openxmlformats.org/officeDocument/2006/relationships/slide" Target="slides/slide16.xml"/><Relationship Id="rId71" Type="http://schemas.openxmlformats.org/officeDocument/2006/relationships/slide" Target="slides/slide93.xml"/><Relationship Id="rId2" Type="http://schemas.openxmlformats.org/officeDocument/2006/relationships/slide" Target="slides/slide11.xml"/><Relationship Id="rId16" Type="http://schemas.openxmlformats.org/officeDocument/2006/relationships/slide" Target="slides/slide26.xml"/><Relationship Id="rId29" Type="http://schemas.openxmlformats.org/officeDocument/2006/relationships/slide" Target="slides/slide41.xml"/><Relationship Id="rId11" Type="http://schemas.openxmlformats.org/officeDocument/2006/relationships/slide" Target="slides/slide20.xml"/><Relationship Id="rId24" Type="http://schemas.openxmlformats.org/officeDocument/2006/relationships/slide" Target="slides/slide36.xml"/><Relationship Id="rId32" Type="http://schemas.openxmlformats.org/officeDocument/2006/relationships/slide" Target="slides/slide44.xml"/><Relationship Id="rId37" Type="http://schemas.openxmlformats.org/officeDocument/2006/relationships/slide" Target="slides/slide49.xml"/><Relationship Id="rId40" Type="http://schemas.openxmlformats.org/officeDocument/2006/relationships/slide" Target="slides/slide52.xml"/><Relationship Id="rId45" Type="http://schemas.openxmlformats.org/officeDocument/2006/relationships/slide" Target="slides/slide57.xml"/><Relationship Id="rId53" Type="http://schemas.openxmlformats.org/officeDocument/2006/relationships/slide" Target="slides/slide67.xml"/><Relationship Id="rId58" Type="http://schemas.openxmlformats.org/officeDocument/2006/relationships/slide" Target="slides/slide79.xml"/><Relationship Id="rId66" Type="http://schemas.openxmlformats.org/officeDocument/2006/relationships/slide" Target="slides/slide88.xml"/><Relationship Id="rId74" Type="http://schemas.openxmlformats.org/officeDocument/2006/relationships/slide" Target="slides/slide97.xml"/><Relationship Id="rId79" Type="http://schemas.openxmlformats.org/officeDocument/2006/relationships/slide" Target="slides/slide105.xml"/><Relationship Id="rId5" Type="http://schemas.openxmlformats.org/officeDocument/2006/relationships/slide" Target="slides/slide14.xml"/><Relationship Id="rId61" Type="http://schemas.openxmlformats.org/officeDocument/2006/relationships/slide" Target="slides/slide82.xml"/><Relationship Id="rId82" Type="http://schemas.openxmlformats.org/officeDocument/2006/relationships/slide" Target="slides/slide108.xml"/><Relationship Id="rId10" Type="http://schemas.openxmlformats.org/officeDocument/2006/relationships/slide" Target="slides/slide19.xml"/><Relationship Id="rId19" Type="http://schemas.openxmlformats.org/officeDocument/2006/relationships/slide" Target="slides/slide29.xml"/><Relationship Id="rId31" Type="http://schemas.openxmlformats.org/officeDocument/2006/relationships/slide" Target="slides/slide43.xml"/><Relationship Id="rId44" Type="http://schemas.openxmlformats.org/officeDocument/2006/relationships/slide" Target="slides/slide56.xml"/><Relationship Id="rId52" Type="http://schemas.openxmlformats.org/officeDocument/2006/relationships/slide" Target="slides/slide66.xml"/><Relationship Id="rId60" Type="http://schemas.openxmlformats.org/officeDocument/2006/relationships/slide" Target="slides/slide81.xml"/><Relationship Id="rId65" Type="http://schemas.openxmlformats.org/officeDocument/2006/relationships/slide" Target="slides/slide87.xml"/><Relationship Id="rId73" Type="http://schemas.openxmlformats.org/officeDocument/2006/relationships/slide" Target="slides/slide96.xml"/><Relationship Id="rId78" Type="http://schemas.openxmlformats.org/officeDocument/2006/relationships/slide" Target="slides/slide104.xml"/><Relationship Id="rId81" Type="http://schemas.openxmlformats.org/officeDocument/2006/relationships/slide" Target="slides/slide107.xml"/><Relationship Id="rId4" Type="http://schemas.openxmlformats.org/officeDocument/2006/relationships/slide" Target="slides/slide13.xml"/><Relationship Id="rId9" Type="http://schemas.openxmlformats.org/officeDocument/2006/relationships/slide" Target="slides/slide18.xml"/><Relationship Id="rId14" Type="http://schemas.openxmlformats.org/officeDocument/2006/relationships/slide" Target="slides/slide24.xml"/><Relationship Id="rId22" Type="http://schemas.openxmlformats.org/officeDocument/2006/relationships/slide" Target="slides/slide34.xml"/><Relationship Id="rId27" Type="http://schemas.openxmlformats.org/officeDocument/2006/relationships/slide" Target="slides/slide39.xml"/><Relationship Id="rId30" Type="http://schemas.openxmlformats.org/officeDocument/2006/relationships/slide" Target="slides/slide42.xml"/><Relationship Id="rId35" Type="http://schemas.openxmlformats.org/officeDocument/2006/relationships/slide" Target="slides/slide47.xml"/><Relationship Id="rId43" Type="http://schemas.openxmlformats.org/officeDocument/2006/relationships/slide" Target="slides/slide55.xml"/><Relationship Id="rId48" Type="http://schemas.openxmlformats.org/officeDocument/2006/relationships/slide" Target="slides/slide60.xml"/><Relationship Id="rId56" Type="http://schemas.openxmlformats.org/officeDocument/2006/relationships/slide" Target="slides/slide76.xml"/><Relationship Id="rId64" Type="http://schemas.openxmlformats.org/officeDocument/2006/relationships/slide" Target="slides/slide86.xml"/><Relationship Id="rId69" Type="http://schemas.openxmlformats.org/officeDocument/2006/relationships/slide" Target="slides/slide91.xml"/><Relationship Id="rId77" Type="http://schemas.openxmlformats.org/officeDocument/2006/relationships/slide" Target="slides/slide103.xml"/><Relationship Id="rId8" Type="http://schemas.openxmlformats.org/officeDocument/2006/relationships/slide" Target="slides/slide17.xml"/><Relationship Id="rId51" Type="http://schemas.openxmlformats.org/officeDocument/2006/relationships/slide" Target="slides/slide64.xml"/><Relationship Id="rId72" Type="http://schemas.openxmlformats.org/officeDocument/2006/relationships/slide" Target="slides/slide94.xml"/><Relationship Id="rId80" Type="http://schemas.openxmlformats.org/officeDocument/2006/relationships/slide" Target="slides/slide106.xml"/><Relationship Id="rId3" Type="http://schemas.openxmlformats.org/officeDocument/2006/relationships/slide" Target="slides/slide12.xml"/><Relationship Id="rId12" Type="http://schemas.openxmlformats.org/officeDocument/2006/relationships/slide" Target="slides/slide21.xml"/><Relationship Id="rId17" Type="http://schemas.openxmlformats.org/officeDocument/2006/relationships/slide" Target="slides/slide27.xml"/><Relationship Id="rId25" Type="http://schemas.openxmlformats.org/officeDocument/2006/relationships/slide" Target="slides/slide37.xml"/><Relationship Id="rId33" Type="http://schemas.openxmlformats.org/officeDocument/2006/relationships/slide" Target="slides/slide45.xml"/><Relationship Id="rId38" Type="http://schemas.openxmlformats.org/officeDocument/2006/relationships/slide" Target="slides/slide50.xml"/><Relationship Id="rId46" Type="http://schemas.openxmlformats.org/officeDocument/2006/relationships/slide" Target="slides/slide58.xml"/><Relationship Id="rId59" Type="http://schemas.openxmlformats.org/officeDocument/2006/relationships/slide" Target="slides/slide80.xml"/><Relationship Id="rId67" Type="http://schemas.openxmlformats.org/officeDocument/2006/relationships/slide" Target="slides/slide89.xml"/><Relationship Id="rId20" Type="http://schemas.openxmlformats.org/officeDocument/2006/relationships/slide" Target="slides/slide30.xml"/><Relationship Id="rId41" Type="http://schemas.openxmlformats.org/officeDocument/2006/relationships/slide" Target="slides/slide53.xml"/><Relationship Id="rId54" Type="http://schemas.openxmlformats.org/officeDocument/2006/relationships/slide" Target="slides/slide68.xml"/><Relationship Id="rId62" Type="http://schemas.openxmlformats.org/officeDocument/2006/relationships/slide" Target="slides/slide83.xml"/><Relationship Id="rId70" Type="http://schemas.openxmlformats.org/officeDocument/2006/relationships/slide" Target="slides/slide92.xml"/><Relationship Id="rId75" Type="http://schemas.openxmlformats.org/officeDocument/2006/relationships/slide" Target="slides/slide98.xml"/><Relationship Id="rId1" Type="http://schemas.openxmlformats.org/officeDocument/2006/relationships/slide" Target="slides/slide10.xml"/><Relationship Id="rId6" Type="http://schemas.openxmlformats.org/officeDocument/2006/relationships/slide" Target="slides/slide15.xml"/><Relationship Id="rId15" Type="http://schemas.openxmlformats.org/officeDocument/2006/relationships/slide" Target="slides/slide25.xml"/><Relationship Id="rId23" Type="http://schemas.openxmlformats.org/officeDocument/2006/relationships/slide" Target="slides/slide35.xml"/><Relationship Id="rId28" Type="http://schemas.openxmlformats.org/officeDocument/2006/relationships/slide" Target="slides/slide40.xml"/><Relationship Id="rId36" Type="http://schemas.openxmlformats.org/officeDocument/2006/relationships/slide" Target="slides/slide48.xml"/><Relationship Id="rId49" Type="http://schemas.openxmlformats.org/officeDocument/2006/relationships/slide" Target="slides/slide61.xml"/><Relationship Id="rId57" Type="http://schemas.openxmlformats.org/officeDocument/2006/relationships/slide" Target="slides/slide7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52800" y="155575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Color (Design)</a:t>
            </a:r>
            <a:endParaRPr lang="en-US" sz="120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155575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800">
                <a:latin typeface="Times New Roman" pitchFamily="18" charset="0"/>
              </a:defRPr>
            </a:lvl1pPr>
          </a:lstStyle>
          <a:p>
            <a:pPr>
              <a:defRPr/>
            </a:pPr>
            <a:fld id="{989CDCAE-9C1F-45C4-910C-9175C9F557C4}" type="datetime1">
              <a:rPr lang="en-US"/>
              <a:pPr>
                <a:defRPr/>
              </a:pPr>
              <a:t>5/9/2014</a:t>
            </a:fld>
            <a:endParaRPr lang="en-US" sz="120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color-DESIGN.ppt      copyright Penny McIntire, 2007</a:t>
            </a: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0F2B41B-E4B0-4239-A8FA-1483DCAC9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Color (Design)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D694EA0-4897-4360-AB77-6EC0C96B6170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9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color-DESIGN.ppt      copyright Penny McIntire, 2007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FC23303-1724-4ED1-832E-D2A72942F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9018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 (Design)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D29472-7A03-4F42-87F6-4BE9E0E0B0C8}" type="datetime1">
              <a:rPr lang="en-US" sz="1200" smtClean="0">
                <a:latin typeface="Times New Roman" pitchFamily="18" charset="0"/>
              </a:rPr>
              <a:pPr/>
              <a:t>5/9/2014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color-DESIGN.ppt      copyright Penny McIntire, 2007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FC458F-8E97-4BE3-807F-771DC5F0D36E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 (Design)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5BFADA-0292-4701-923F-8BF09E139F03}" type="datetime1">
              <a:rPr lang="en-US" sz="1200" smtClean="0">
                <a:latin typeface="Times New Roman" pitchFamily="18" charset="0"/>
              </a:rPr>
              <a:pPr/>
              <a:t>5/9/2014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color-DESIGN.ppt      copyright Penny McIntire, 2007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66C3E3-957A-4B84-9AED-FDD5FA6DF0FD}" type="slidenum">
              <a:rPr lang="en-US" sz="1200" smtClean="0">
                <a:latin typeface="Times New Roman" pitchFamily="18" charset="0"/>
              </a:rPr>
              <a:pPr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Tint/shade = Luminosity on Powerpoint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 (Design)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7E9FEA-5239-41BE-87FF-05987D75C730}" type="datetime1">
              <a:rPr lang="en-US" sz="1200" smtClean="0">
                <a:latin typeface="Times New Roman" pitchFamily="18" charset="0"/>
              </a:rPr>
              <a:pPr/>
              <a:t>5/9/2014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color-DESIGN.ppt      copyright Penny McIntire, 2007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AB2C68-5708-4166-B199-615DAA03E430}" type="slidenum">
              <a:rPr lang="en-US" sz="1200" smtClean="0">
                <a:latin typeface="Times New Roman" pitchFamily="18" charset="0"/>
              </a:rPr>
              <a:pPr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4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Tone = saturation on PowerPoint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 (Design)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256738-0944-4732-BF1E-0BB39EAF2EB6}" type="datetime1">
              <a:rPr lang="en-US" sz="1200" smtClean="0">
                <a:latin typeface="Times New Roman" pitchFamily="18" charset="0"/>
              </a:rPr>
              <a:pPr/>
              <a:t>5/9/2014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color-DESIGN.ppt      copyright Penny McIntire, 2007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F7CB90-9806-4017-842A-ACA410DDCF1B}" type="slidenum">
              <a:rPr lang="en-US" sz="1200" smtClean="0">
                <a:latin typeface="Times New Roman" pitchFamily="18" charset="0"/>
              </a:rPr>
              <a:pPr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Tone = saturation on PowerPoint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 (Design)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DA0BF7-63A5-4E09-B54D-01863917CFF2}" type="datetime1">
              <a:rPr lang="en-US" sz="1200" smtClean="0">
                <a:latin typeface="Times New Roman" pitchFamily="18" charset="0"/>
              </a:rPr>
              <a:pPr/>
              <a:t>5/9/2014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</a:rPr>
              <a:t>color-DESIGN.ppt      copyright Penny McIntire, 2007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CBAA98-D70A-473E-A0E8-E19F15D989E0}" type="slidenum">
              <a:rPr lang="en-US" sz="1200" smtClean="0">
                <a:latin typeface="Times New Roman" pitchFamily="18" charset="0"/>
              </a:rPr>
              <a:pPr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6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Tone = saturation on PowerPoint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C06F-7017-4675-A6AE-F68210E56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402460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06672-5E9D-487D-AF27-DB1A3B132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24459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E1AD-D83F-443A-84F4-67508C91E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80670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85800" y="16764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7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976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3BFF3-D92B-4376-BA51-250787BE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368244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8B94-6854-445D-9D1F-8A4B70B3A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59999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224D-BBF0-4C7B-9014-DF4300DDC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36088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09D6-161E-4215-B49A-879825E14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36222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C832-B306-4564-94AC-FE092FE62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307569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9A31-59EE-484A-9D39-E3DE25BA2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2734221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3535-2F0A-4EF3-A276-624A4A580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534463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CC4E-B305-4B77-92E9-871CA074F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7019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9D83-E259-4313-941D-F5DF55888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652793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0864C-DF09-45C4-ACD6-2A56EC246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268310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CD3F-3DD6-42B4-BBB5-093D051E4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310369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C06D-E597-41EE-9987-A34B2BB66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16555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8DE7-9CDD-41C9-87DB-BCD969DFC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3467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D1F4-27E5-4BF0-BFE5-C6D4D3CCC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370660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E40D1-57EF-45B1-B0B2-DF65EA07B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278879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D710-F17F-4119-BAB1-CB6911AD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263745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B72A-E34C-41AA-BA9B-A0C22A05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230545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3F52-7A96-459F-A2F7-5D381D1D4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11259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0BF1-9D48-4A6A-8AFF-5716F6284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  <p:extLst>
      <p:ext uri="{BB962C8B-B14F-4D97-AF65-F5344CB8AC3E}">
        <p14:creationId xmlns:p14="http://schemas.microsoft.com/office/powerpoint/2010/main" val="5692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02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13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133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1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9661B6-7F4B-44DC-910D-937B4FBE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Line 20"/>
          <p:cNvSpPr>
            <a:spLocks noChangeShapeType="1"/>
          </p:cNvSpPr>
          <p:nvPr/>
        </p:nvSpPr>
        <p:spPr bwMode="auto">
          <a:xfrm>
            <a:off x="685800" y="16764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1333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2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2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1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2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1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1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2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1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2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1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329" grpId="0"/>
      <p:bldP spid="1421330" grpId="0" build="p" bldLvl="5" autoUpdateAnimBg="0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1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1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1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1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13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13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4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2060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771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77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F79C1D-3FAF-4619-9CD5-F15D2FED5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8" name="Line 20"/>
          <p:cNvSpPr>
            <a:spLocks noChangeShapeType="1"/>
          </p:cNvSpPr>
          <p:nvPr/>
        </p:nvSpPr>
        <p:spPr bwMode="auto">
          <a:xfrm>
            <a:off x="685800" y="16764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copyright Penny McIntire, 2013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7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7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7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7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14" grpId="0" build="p" bldLvl="5" autoUpdateAnimBg="0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7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77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ingmagazine.com/2010/02/02/color-theory-for-designers-part-2-understanding-concepts-and-terminology/" TargetMode="External"/><Relationship Id="rId2" Type="http://schemas.openxmlformats.org/officeDocument/2006/relationships/hyperlink" Target="http://www.smashingmagazine.com/2010/01/28/color-theory-for-designers-part-1-the-meaning-of-col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ourlovers.com/" TargetMode="External"/><Relationship Id="rId5" Type="http://schemas.openxmlformats.org/officeDocument/2006/relationships/hyperlink" Target="http://kuler.adobe.com/#themes/rating?time=30" TargetMode="External"/><Relationship Id="rId4" Type="http://schemas.openxmlformats.org/officeDocument/2006/relationships/hyperlink" Target="http://www.smashingmagazine.com/2010/02/08/color-theory-for-designer-part-3-creating-your-own-color-palettes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.std.com/~wij/color/index.html" TargetMode="External"/><Relationship Id="rId2" Type="http://schemas.openxmlformats.org/officeDocument/2006/relationships/hyperlink" Target="http://lightsphere.com/color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hrome.google.com/webstore/detail/colorpicker-09/jegimleidpfmpepbfajjlielaheedkdo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queens.com/" TargetMode="External"/><Relationship Id="rId2" Type="http://schemas.openxmlformats.org/officeDocument/2006/relationships/hyperlink" Target="http://www.beverlyashgilbert.com/colorinspiration.html" TargetMode="Externa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australia.org/digital-access-wat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D2E284-DC8A-4E2C-AA54-3F815AF52444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103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587021-02C1-4820-8BCD-917F662F8B35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609600" indent="-609600" eaLnBrk="1" hangingPunct="1"/>
            <a:r>
              <a:rPr lang="en-US" smtClean="0"/>
              <a:t>Color has four attributes: </a:t>
            </a:r>
          </a:p>
          <a:p>
            <a:pPr marL="990600" lvl="1" indent="-533400" eaLnBrk="1" hangingPunct="1"/>
            <a:r>
              <a:rPr lang="en-US" smtClean="0"/>
              <a:t>Hue </a:t>
            </a:r>
          </a:p>
          <a:p>
            <a:pPr marL="990600" lvl="1" indent="-533400" eaLnBrk="1" hangingPunct="1"/>
            <a:r>
              <a:rPr lang="en-US" smtClean="0"/>
              <a:t>Value</a:t>
            </a:r>
          </a:p>
          <a:p>
            <a:pPr marL="990600" lvl="1" indent="-533400" eaLnBrk="1" hangingPunct="1"/>
            <a:r>
              <a:rPr lang="en-US" smtClean="0"/>
              <a:t>Saturation</a:t>
            </a:r>
          </a:p>
          <a:p>
            <a:pPr marL="990600" lvl="1" indent="-533400" eaLnBrk="1" hangingPunct="1"/>
            <a:r>
              <a:rPr lang="en-US" smtClean="0"/>
              <a:t>Temperature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/>
            <a:r>
              <a:rPr lang="en-US" i="1" smtClean="0">
                <a:solidFill>
                  <a:schemeClr val="accent1"/>
                </a:solidFill>
              </a:rPr>
              <a:t>Hue</a:t>
            </a:r>
            <a:r>
              <a:rPr lang="en-US" smtClean="0">
                <a:solidFill>
                  <a:schemeClr val="accent1"/>
                </a:solidFill>
              </a:rPr>
              <a:t> </a:t>
            </a:r>
            <a:r>
              <a:rPr lang="en-US" smtClean="0"/>
              <a:t>or </a:t>
            </a:r>
            <a:r>
              <a:rPr lang="en-US" i="1" smtClean="0">
                <a:solidFill>
                  <a:schemeClr val="accent1"/>
                </a:solidFill>
              </a:rPr>
              <a:t>chroma:</a:t>
            </a:r>
            <a:r>
              <a:rPr lang="en-US" smtClean="0"/>
              <a:t> the true color, like “red” or “blue.”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 bldLvl="5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>
                <a:latin typeface="Times New Roman" pitchFamily="18" charset="0"/>
              </a:rPr>
              <a:t>Standard palette of colors,</a:t>
            </a:r>
          </a:p>
          <a:p>
            <a:pPr>
              <a:spcBef>
                <a:spcPct val="0"/>
              </a:spcBef>
            </a:pPr>
            <a:r>
              <a:rPr lang="en-US" sz="3200">
                <a:latin typeface="Times New Roman" pitchFamily="18" charset="0"/>
              </a:rPr>
              <a:t>Overlayed with yellow at 50% transparency</a:t>
            </a:r>
          </a:p>
        </p:txBody>
      </p:sp>
      <p:pic>
        <p:nvPicPr>
          <p:cNvPr id="105475" name="Picture 3" descr="pal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609600"/>
            <a:ext cx="6364287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914400" y="228600"/>
            <a:ext cx="7391400" cy="5410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3352800" y="2582863"/>
            <a:ext cx="425450" cy="388937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06982" name="Rectangle 6"/>
          <p:cNvSpPr>
            <a:spLocks noChangeArrowheads="1"/>
          </p:cNvSpPr>
          <p:nvPr/>
        </p:nvSpPr>
        <p:spPr bwMode="auto">
          <a:xfrm>
            <a:off x="2971800" y="4114800"/>
            <a:ext cx="425450" cy="388938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06983" name="Rectangle 7"/>
          <p:cNvSpPr>
            <a:spLocks noChangeArrowheads="1"/>
          </p:cNvSpPr>
          <p:nvPr/>
        </p:nvSpPr>
        <p:spPr bwMode="auto">
          <a:xfrm>
            <a:off x="6477000" y="4114800"/>
            <a:ext cx="381000" cy="38100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548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548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B3C13D-C65B-4427-B887-80B7ADA5B82A}" type="slidenum">
              <a:rPr lang="en-US" smtClean="0">
                <a:latin typeface="Times New Roman" pitchFamily="18" charset="0"/>
              </a:rPr>
              <a:pPr/>
              <a:t>100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80" grpId="0" animBg="1"/>
      <p:bldP spid="1406981" grpId="0" animBg="1"/>
      <p:bldP spid="1406982" grpId="0" animBg="1"/>
      <p:bldP spid="140698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C1FAC5-5454-4E87-9E77-6F72B2FA17FC}" type="slidenum">
              <a:rPr lang="en-US" smtClean="0">
                <a:latin typeface="Times New Roman" pitchFamily="18" charset="0"/>
              </a:rPr>
              <a:pPr/>
              <a:t>101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64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65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Gamma</a:t>
            </a:r>
          </a:p>
        </p:txBody>
      </p:sp>
      <p:sp>
        <p:nvSpPr>
          <p:cNvPr id="10650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334000"/>
          </a:xfrm>
        </p:spPr>
        <p:txBody>
          <a:bodyPr/>
          <a:lstStyle/>
          <a:p>
            <a:pPr eaLnBrk="1" hangingPunct="1"/>
            <a:r>
              <a:rPr lang="en-US" smtClean="0"/>
              <a:t>Be aware of gamma fluctuations.</a:t>
            </a:r>
          </a:p>
          <a:p>
            <a:pPr lvl="1" eaLnBrk="1" hangingPunct="1"/>
            <a:r>
              <a:rPr lang="en-US" smtClean="0"/>
              <a:t>Gamma refers to the lightness or darkness of a system’s display.</a:t>
            </a:r>
          </a:p>
          <a:p>
            <a:pPr lvl="1" eaLnBrk="1" hangingPunct="1"/>
            <a:r>
              <a:rPr lang="en-US" smtClean="0"/>
              <a:t>Macs (not iPhones) have a lighter gamma (1.8) than Windows systems (2.2-2.8). </a:t>
            </a:r>
          </a:p>
          <a:p>
            <a:pPr lvl="1" eaLnBrk="1" hangingPunct="1"/>
            <a:r>
              <a:rPr lang="en-US" smtClean="0"/>
              <a:t>Older versions of Photoshop had a built-in utility so that you can adjust the gamma of your system so that it mimics either the Mac or the PC precisely.</a:t>
            </a:r>
          </a:p>
          <a:p>
            <a:pPr lvl="1" eaLnBrk="1" hangingPunct="1"/>
            <a:r>
              <a:rPr lang="en-US" smtClean="0"/>
              <a:t>That doesn’t help your visitors, however.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39CD10-BA36-49EB-A9A0-AF8E09559844}" type="slidenum">
              <a:rPr lang="en-US" smtClean="0">
                <a:latin typeface="Times New Roman" pitchFamily="18" charset="0"/>
              </a:rPr>
              <a:pPr/>
              <a:t>102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75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75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Gamma</a:t>
            </a:r>
          </a:p>
        </p:txBody>
      </p:sp>
      <p:sp>
        <p:nvSpPr>
          <p:cNvPr id="10752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334000"/>
          </a:xfrm>
        </p:spPr>
        <p:txBody>
          <a:bodyPr/>
          <a:lstStyle/>
          <a:p>
            <a:pPr eaLnBrk="1" hangingPunct="1"/>
            <a:r>
              <a:rPr lang="en-US" smtClean="0"/>
              <a:t>Even if the gamma is tuned the same, colors won’t look the same on different systems. </a:t>
            </a:r>
          </a:p>
          <a:p>
            <a:pPr lvl="1" eaLnBrk="1" hangingPunct="1"/>
            <a:r>
              <a:rPr lang="en-US" smtClean="0"/>
              <a:t>Try looking at a row of TVs in Best Buy – they don’t look the same either. </a:t>
            </a:r>
          </a:p>
          <a:p>
            <a:pPr lvl="1" eaLnBrk="1" hangingPunct="1"/>
            <a:r>
              <a:rPr lang="en-US" smtClean="0"/>
              <a:t>A barn red that a friend put on her web site looks barn red on my computer at home and magenta on my computer at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496A4D-70E3-427C-BE32-C4535CFC1931}" type="slidenum">
              <a:rPr lang="en-US" smtClean="0">
                <a:latin typeface="Times New Roman" pitchFamily="18" charset="0"/>
              </a:rPr>
              <a:pPr/>
              <a:t>103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85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Resources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Awesome articles on color, with lots of web site screen prints for inspiration.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hlinkClick r:id="rId2"/>
              </a:rPr>
              <a:t>http://www.smashingmagazine.com/2010/01/28/color-theory-for-designers-part-1-the-meaning-of-color/</a:t>
            </a:r>
            <a:endParaRPr lang="en-US" sz="2000" smtClean="0">
              <a:hlinkClick r:id="rId3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hlinkClick r:id="rId3"/>
              </a:rPr>
              <a:t>http://www.smashingmagazine.com/2010/02/02/color-theory-for-designers-part-2-understanding-concepts-and-terminology/</a:t>
            </a:r>
            <a:endParaRPr lang="en-US" sz="2000" smtClean="0">
              <a:hlinkClick r:id="rId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hlinkClick r:id="rId4"/>
              </a:rPr>
              <a:t>http://www.smashingmagazine.com/2010/02/08/color-theory-for-designer-part-3-creating-your-own-color-palettes/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hlinkClick r:id="rId5"/>
              </a:rPr>
              <a:t>http://kuler.adobe.com/#themes/rating?time=30</a:t>
            </a:r>
            <a:r>
              <a:rPr lang="en-US" sz="2800" smtClean="0"/>
              <a:t>  Helps you create color schemes.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hlinkClick r:id="rId6"/>
              </a:rPr>
              <a:t>http://www.colourlovers.com/</a:t>
            </a:r>
            <a:r>
              <a:rPr lang="en-US" sz="2800" smtClean="0"/>
              <a:t> Palettes, patterns and blogs, all about color.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06CDC7-BBA0-4BF5-B0DE-3476EF364470}" type="slidenum">
              <a:rPr lang="en-US" smtClean="0">
                <a:latin typeface="Times New Roman" pitchFamily="18" charset="0"/>
              </a:rPr>
              <a:pPr/>
              <a:t>104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95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Resources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hlinkClick r:id="rId2"/>
              </a:rPr>
              <a:t>Http://lightsphere.com/colors/</a:t>
            </a:r>
            <a:r>
              <a:rPr lang="en-US" smtClean="0"/>
              <a:t>  Web Engineer’s Toolbox, a clickable 216-color palette.</a:t>
            </a:r>
          </a:p>
          <a:p>
            <a:pPr eaLnBrk="1" hangingPunct="1"/>
            <a:r>
              <a:rPr lang="en-US" u="sng" smtClean="0">
                <a:hlinkClick r:id="rId3"/>
              </a:rPr>
              <a:t>http://world.std.com/~wij/color/index.html</a:t>
            </a:r>
            <a:r>
              <a:rPr lang="en-US" smtClean="0"/>
              <a:t> Color Theory</a:t>
            </a:r>
          </a:p>
          <a:p>
            <a:pPr eaLnBrk="1" hangingPunct="1"/>
            <a:r>
              <a:rPr lang="en-US" smtClean="0">
                <a:hlinkClick r:id="rId4"/>
              </a:rPr>
              <a:t>https://chrome.google.com/webstore/detail/colorpicker-09/jegimleidpfmpepbfajjlielaheedkdo</a:t>
            </a:r>
            <a:r>
              <a:rPr lang="en-US" smtClean="0"/>
              <a:t> </a:t>
            </a:r>
            <a:r>
              <a:rPr lang="en-US" sz="2800" smtClean="0"/>
              <a:t>Chrome plug-in, changes colors on the fly.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B56FA9-2941-4EB5-8EFD-193B09A8AD03}" type="slidenum">
              <a:rPr lang="en-US" smtClean="0">
                <a:latin typeface="Times New Roman" pitchFamily="18" charset="0"/>
              </a:rPr>
              <a:pPr/>
              <a:t>105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05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Resources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http://www.beverlyashgilbert.com/colorinspiration.html</a:t>
            </a:r>
            <a:r>
              <a:rPr lang="en-US" dirty="0" smtClean="0"/>
              <a:t>  and </a:t>
            </a:r>
            <a:r>
              <a:rPr lang="en-US" dirty="0" smtClean="0">
                <a:hlinkClick r:id="rId3"/>
              </a:rPr>
              <a:t>http://www.colorqueens.com/</a:t>
            </a:r>
            <a:r>
              <a:rPr lang="en-US" dirty="0" smtClean="0"/>
              <a:t> Color inspiration sites – be sure to follow links on the page. Same artist contributes to both sites. </a:t>
            </a:r>
          </a:p>
          <a:p>
            <a:pPr eaLnBrk="1" hangingPunct="1"/>
            <a:r>
              <a:rPr lang="en-US" dirty="0" smtClean="0"/>
              <a:t>Paint store color palettes.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B56FA9-2941-4EB5-8EFD-193B09A8AD03}" type="slidenum">
              <a:rPr lang="en-US" smtClean="0">
                <a:latin typeface="Times New Roman" pitchFamily="18" charset="0"/>
              </a:rPr>
              <a:pPr/>
              <a:t>106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05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Resources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Pinterest</a:t>
            </a:r>
            <a:r>
              <a:rPr lang="en-US" dirty="0" smtClean="0"/>
              <a:t> – search "color palette"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2700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Love these colors for a kitchen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50" y="2552700"/>
            <a:ext cx="32979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B56FA9-2941-4EB5-8EFD-193B09A8AD03}" type="slidenum">
              <a:rPr lang="en-US" smtClean="0">
                <a:latin typeface="Times New Roman" pitchFamily="18" charset="0"/>
              </a:rPr>
              <a:pPr/>
              <a:t>107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05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Resources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074" name="Picture 2" descr="color palette   Thinking green grey and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1828800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or pal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5" y="1860176"/>
            <a:ext cx="40960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B56FA9-2941-4EB5-8EFD-193B09A8AD03}" type="slidenum">
              <a:rPr lang="en-US" smtClean="0">
                <a:latin typeface="Times New Roman" pitchFamily="18" charset="0"/>
              </a:rPr>
              <a:pPr/>
              <a:t>108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05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Resources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8" name="Picture 2" descr="Color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77838"/>
            <a:ext cx="3733800" cy="45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 outfit in these colors would be...m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82" y="2783541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B3CC49-A6AD-41F3-8123-E576CAAD762E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Value:</a:t>
            </a:r>
            <a:r>
              <a:rPr lang="en-US" smtClean="0"/>
              <a:t> the lightness or darkness of a color.</a:t>
            </a:r>
          </a:p>
          <a:p>
            <a:pPr lvl="1" eaLnBrk="1" hangingPunct="1"/>
            <a:r>
              <a:rPr lang="en-US" smtClean="0"/>
              <a:t>Pink and dark red are different </a:t>
            </a:r>
            <a:r>
              <a:rPr lang="en-US" i="1" smtClean="0"/>
              <a:t>values</a:t>
            </a:r>
            <a:r>
              <a:rPr lang="en-US" smtClean="0"/>
              <a:t> of red.</a:t>
            </a:r>
          </a:p>
          <a:p>
            <a:pPr lvl="1" eaLnBrk="1" hangingPunct="1"/>
            <a:r>
              <a:rPr lang="en-US" smtClean="0"/>
              <a:t>Value is the single most important attribute in  determining the readability of a site.</a:t>
            </a:r>
          </a:p>
          <a:p>
            <a:pPr marL="1085850" lvl="2" eaLnBrk="1" hangingPunct="1"/>
            <a:r>
              <a:rPr lang="en-US" smtClean="0"/>
              <a:t>Think pink on black (good) versus burgundy on black (bad).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5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1EA17C-A5CD-4291-A2F4-300D8989F79E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981200"/>
          </a:xfrm>
        </p:spPr>
        <p:txBody>
          <a:bodyPr/>
          <a:lstStyle/>
          <a:p>
            <a:pPr lvl="1" eaLnBrk="1" hangingPunct="1"/>
            <a:r>
              <a:rPr lang="en-US" i="1" smtClean="0">
                <a:solidFill>
                  <a:schemeClr val="accent1"/>
                </a:solidFill>
              </a:rPr>
              <a:t>Tint:</a:t>
            </a:r>
            <a:r>
              <a:rPr lang="en-US" smtClean="0"/>
              <a:t> a hue mixed with white, so-called </a:t>
            </a:r>
            <a:r>
              <a:rPr lang="en-US" i="1" smtClean="0">
                <a:solidFill>
                  <a:schemeClr val="accent1"/>
                </a:solidFill>
              </a:rPr>
              <a:t>high-key</a:t>
            </a:r>
            <a:r>
              <a:rPr lang="en-US" smtClean="0"/>
              <a:t>. </a:t>
            </a:r>
          </a:p>
          <a:p>
            <a:pPr marL="1085850" lvl="2" eaLnBrk="1" hangingPunct="1"/>
            <a:r>
              <a:rPr lang="en-US" smtClean="0"/>
              <a:t>Pink is a tint of red.</a:t>
            </a:r>
          </a:p>
          <a:p>
            <a:pPr marL="1085850" lvl="2" eaLnBrk="1" hangingPunct="1"/>
            <a:r>
              <a:rPr lang="en-US" smtClean="0"/>
              <a:t>A tint is a color that is approaching white. </a:t>
            </a:r>
          </a:p>
        </p:txBody>
      </p:sp>
      <p:grpSp>
        <p:nvGrpSpPr>
          <p:cNvPr id="1355786" name="Group 10"/>
          <p:cNvGrpSpPr>
            <a:grpSpLocks/>
          </p:cNvGrpSpPr>
          <p:nvPr/>
        </p:nvGrpSpPr>
        <p:grpSpPr bwMode="auto">
          <a:xfrm>
            <a:off x="1905000" y="4479925"/>
            <a:ext cx="4953000" cy="914400"/>
            <a:chOff x="1200" y="2256"/>
            <a:chExt cx="3120" cy="576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1200" y="2304"/>
              <a:ext cx="576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3744" y="2304"/>
              <a:ext cx="576" cy="528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2448" y="2304"/>
              <a:ext cx="576" cy="5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Text Box 7"/>
            <p:cNvSpPr txBox="1">
              <a:spLocks noChangeArrowheads="1"/>
            </p:cNvSpPr>
            <p:nvPr/>
          </p:nvSpPr>
          <p:spPr bwMode="auto">
            <a:xfrm>
              <a:off x="1968" y="2285"/>
              <a:ext cx="33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>
                  <a:latin typeface="Times New Roman" pitchFamily="18" charset="0"/>
                </a:rPr>
                <a:t>+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72" name="Text Box 8"/>
            <p:cNvSpPr txBox="1">
              <a:spLocks noChangeArrowheads="1"/>
            </p:cNvSpPr>
            <p:nvPr/>
          </p:nvSpPr>
          <p:spPr bwMode="auto">
            <a:xfrm>
              <a:off x="3216" y="2256"/>
              <a:ext cx="33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>
                  <a:latin typeface="Times New Roman" pitchFamily="18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355785" name="Text Box 9"/>
          <p:cNvSpPr txBox="1">
            <a:spLocks noChangeArrowheads="1"/>
          </p:cNvSpPr>
          <p:nvPr/>
        </p:nvSpPr>
        <p:spPr bwMode="auto">
          <a:xfrm>
            <a:off x="1828800" y="5699125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/>
              <a:t>  color         +        white         =            tint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79" grpId="0" build="p" bldLvl="5" autoUpdateAnimBg="0"/>
      <p:bldP spid="13557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68FE52-BEF3-40A8-9A80-40B68FE3199A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1" eaLnBrk="1" hangingPunct="1"/>
            <a:r>
              <a:rPr lang="en-US" i="1" smtClean="0">
                <a:solidFill>
                  <a:schemeClr val="accent1"/>
                </a:solidFill>
              </a:rPr>
              <a:t>Shade:</a:t>
            </a:r>
            <a:r>
              <a:rPr lang="en-US" smtClean="0"/>
              <a:t> a hue mixed with black, so-called </a:t>
            </a:r>
            <a:r>
              <a:rPr lang="en-US" i="1" smtClean="0">
                <a:solidFill>
                  <a:schemeClr val="accent1"/>
                </a:solidFill>
              </a:rPr>
              <a:t>low-key</a:t>
            </a:r>
            <a:r>
              <a:rPr lang="en-US" smtClean="0"/>
              <a:t>.</a:t>
            </a:r>
          </a:p>
          <a:p>
            <a:pPr lvl="2" eaLnBrk="1" hangingPunct="1"/>
            <a:r>
              <a:rPr lang="en-US" smtClean="0"/>
              <a:t>Dark red is a shade of red.</a:t>
            </a:r>
          </a:p>
          <a:p>
            <a:pPr lvl="2" eaLnBrk="1" hangingPunct="1"/>
            <a:r>
              <a:rPr lang="en-US" smtClean="0"/>
              <a:t>A shade is a color approaching black.</a:t>
            </a:r>
          </a:p>
        </p:txBody>
      </p:sp>
      <p:grpSp>
        <p:nvGrpSpPr>
          <p:cNvPr id="945163" name="Group 11"/>
          <p:cNvGrpSpPr>
            <a:grpSpLocks/>
          </p:cNvGrpSpPr>
          <p:nvPr/>
        </p:nvGrpSpPr>
        <p:grpSpPr bwMode="auto">
          <a:xfrm>
            <a:off x="1905000" y="4572000"/>
            <a:ext cx="4953000" cy="914400"/>
            <a:chOff x="1200" y="2352"/>
            <a:chExt cx="3120" cy="576"/>
          </a:xfrm>
        </p:grpSpPr>
        <p:sp>
          <p:nvSpPr>
            <p:cNvPr id="16392" name="Rectangle 4"/>
            <p:cNvSpPr>
              <a:spLocks noChangeArrowheads="1"/>
            </p:cNvSpPr>
            <p:nvPr/>
          </p:nvSpPr>
          <p:spPr bwMode="auto">
            <a:xfrm>
              <a:off x="1200" y="2400"/>
              <a:ext cx="576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3744" y="2400"/>
              <a:ext cx="576" cy="528"/>
            </a:xfrm>
            <a:prstGeom prst="rect">
              <a:avLst/>
            </a:prstGeom>
            <a:solidFill>
              <a:srgbClr val="8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2448" y="2400"/>
              <a:ext cx="57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1968" y="2381"/>
              <a:ext cx="33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>
                  <a:latin typeface="Times New Roman" pitchFamily="18" charset="0"/>
                </a:rPr>
                <a:t>+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96" name="Text Box 8"/>
            <p:cNvSpPr txBox="1">
              <a:spLocks noChangeArrowheads="1"/>
            </p:cNvSpPr>
            <p:nvPr/>
          </p:nvSpPr>
          <p:spPr bwMode="auto">
            <a:xfrm>
              <a:off x="3216" y="2352"/>
              <a:ext cx="33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>
                  <a:latin typeface="Times New Roman" pitchFamily="18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945162" name="Text Box 10"/>
          <p:cNvSpPr txBox="1">
            <a:spLocks noChangeArrowheads="1"/>
          </p:cNvSpPr>
          <p:nvPr/>
        </p:nvSpPr>
        <p:spPr bwMode="auto">
          <a:xfrm>
            <a:off x="1828800" y="5699125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/>
              <a:t>  color         +         black        =          shade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bldLvl="5" autoUpdateAnimBg="0"/>
      <p:bldP spid="945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DD064E-22B1-485A-927D-35DE61F6F7FB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i="1" smtClean="0">
                <a:solidFill>
                  <a:schemeClr val="accent1"/>
                </a:solidFill>
              </a:rPr>
              <a:t>Saturation:</a:t>
            </a:r>
            <a:r>
              <a:rPr lang="en-US" smtClean="0"/>
              <a:t> the intensity of pure color.</a:t>
            </a:r>
          </a:p>
          <a:p>
            <a:pPr lvl="2" eaLnBrk="1" hangingPunct="1"/>
            <a:r>
              <a:rPr lang="en-US" smtClean="0"/>
              <a:t>Tints and shades have reduced saturation because they are mixed with white or black.</a:t>
            </a:r>
          </a:p>
          <a:p>
            <a:pPr lvl="2" eaLnBrk="1" hangingPunct="1"/>
            <a:r>
              <a:rPr lang="en-US" smtClean="0"/>
              <a:t>Colors of low saturation are often viewed as muted, subtle, or sophisticated.</a:t>
            </a:r>
          </a:p>
        </p:txBody>
      </p:sp>
      <p:sp>
        <p:nvSpPr>
          <p:cNvPr id="947209" name="Rectangle 9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solidFill>
            <a:srgbClr val="615A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10" name="Rectangle 10"/>
          <p:cNvSpPr>
            <a:spLocks noChangeArrowheads="1"/>
          </p:cNvSpPr>
          <p:nvPr/>
        </p:nvSpPr>
        <p:spPr bwMode="auto">
          <a:xfrm>
            <a:off x="6172200" y="4114800"/>
            <a:ext cx="4572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11" name="Rectangle 11"/>
          <p:cNvSpPr>
            <a:spLocks noChangeArrowheads="1"/>
          </p:cNvSpPr>
          <p:nvPr/>
        </p:nvSpPr>
        <p:spPr bwMode="auto">
          <a:xfrm>
            <a:off x="5410200" y="4114800"/>
            <a:ext cx="457200" cy="457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12" name="Rectangle 12"/>
          <p:cNvSpPr>
            <a:spLocks noChangeArrowheads="1"/>
          </p:cNvSpPr>
          <p:nvPr/>
        </p:nvSpPr>
        <p:spPr bwMode="auto">
          <a:xfrm>
            <a:off x="6172200" y="4876800"/>
            <a:ext cx="457200" cy="457200"/>
          </a:xfrm>
          <a:prstGeom prst="rect">
            <a:avLst/>
          </a:prstGeom>
          <a:solidFill>
            <a:srgbClr val="65663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13" name="Rectangle 13"/>
          <p:cNvSpPr>
            <a:spLocks noChangeArrowheads="1"/>
          </p:cNvSpPr>
          <p:nvPr/>
        </p:nvSpPr>
        <p:spPr bwMode="auto">
          <a:xfrm>
            <a:off x="2133600" y="4876800"/>
            <a:ext cx="457200" cy="4572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14" name="Rectangle 14"/>
          <p:cNvSpPr>
            <a:spLocks noChangeArrowheads="1"/>
          </p:cNvSpPr>
          <p:nvPr/>
        </p:nvSpPr>
        <p:spPr bwMode="auto">
          <a:xfrm>
            <a:off x="2895600" y="4114800"/>
            <a:ext cx="4572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15" name="Rectangle 15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16" name="Rectangle 16"/>
          <p:cNvSpPr>
            <a:spLocks noChangeArrowheads="1"/>
          </p:cNvSpPr>
          <p:nvPr/>
        </p:nvSpPr>
        <p:spPr bwMode="auto">
          <a:xfrm>
            <a:off x="2895600" y="4876800"/>
            <a:ext cx="457200" cy="457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17" name="Text Box 17"/>
          <p:cNvSpPr txBox="1">
            <a:spLocks noChangeArrowheads="1"/>
          </p:cNvSpPr>
          <p:nvPr/>
        </p:nvSpPr>
        <p:spPr bwMode="auto">
          <a:xfrm>
            <a:off x="1752600" y="56388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high saturation</a:t>
            </a:r>
          </a:p>
        </p:txBody>
      </p:sp>
      <p:sp>
        <p:nvSpPr>
          <p:cNvPr id="947218" name="Text Box 18"/>
          <p:cNvSpPr txBox="1">
            <a:spLocks noChangeArrowheads="1"/>
          </p:cNvSpPr>
          <p:nvPr/>
        </p:nvSpPr>
        <p:spPr bwMode="auto">
          <a:xfrm>
            <a:off x="5029200" y="56388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low saturation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9" grpId="0" animBg="1"/>
      <p:bldP spid="947210" grpId="0" animBg="1"/>
      <p:bldP spid="947211" grpId="0" animBg="1"/>
      <p:bldP spid="947212" grpId="0" animBg="1"/>
      <p:bldP spid="947213" grpId="0" animBg="1"/>
      <p:bldP spid="947214" grpId="0" animBg="1"/>
      <p:bldP spid="947215" grpId="0" animBg="1"/>
      <p:bldP spid="947216" grpId="0" animBg="1"/>
      <p:bldP spid="947217" grpId="0"/>
      <p:bldP spid="947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BF92DF-BB21-49CB-B5B5-CA49C9CE28D1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smtClean="0"/>
              <a:t>A </a:t>
            </a:r>
            <a:r>
              <a:rPr lang="en-US" i="1" smtClean="0">
                <a:solidFill>
                  <a:schemeClr val="accent1"/>
                </a:solidFill>
              </a:rPr>
              <a:t>tone </a:t>
            </a:r>
            <a:r>
              <a:rPr lang="en-US" smtClean="0"/>
              <a:t>(a hue mixed with gray) also has reduced saturation.</a:t>
            </a:r>
          </a:p>
          <a:p>
            <a:pPr lvl="2" eaLnBrk="1" hangingPunct="1"/>
            <a:r>
              <a:rPr lang="en-US" smtClean="0"/>
              <a:t>This is harder to describe, but it gives a less vivid, well, </a:t>
            </a:r>
            <a:r>
              <a:rPr lang="en-US" i="1" smtClean="0"/>
              <a:t>toned down</a:t>
            </a:r>
            <a:r>
              <a:rPr lang="en-US" smtClean="0"/>
              <a:t>, version of the color.</a:t>
            </a:r>
          </a:p>
          <a:p>
            <a:pPr lvl="2" eaLnBrk="1" hangingPunct="1"/>
            <a:r>
              <a:rPr lang="en-US" smtClean="0"/>
              <a:t>A tone is a color approaching some version of gray.</a:t>
            </a:r>
          </a:p>
          <a:p>
            <a:pPr lvl="2" eaLnBrk="1" hangingPunct="1"/>
            <a:endParaRPr lang="en-US" smtClean="0"/>
          </a:p>
        </p:txBody>
      </p:sp>
      <p:grpSp>
        <p:nvGrpSpPr>
          <p:cNvPr id="1361924" name="Group 4"/>
          <p:cNvGrpSpPr>
            <a:grpSpLocks/>
          </p:cNvGrpSpPr>
          <p:nvPr/>
        </p:nvGrpSpPr>
        <p:grpSpPr bwMode="auto">
          <a:xfrm>
            <a:off x="2057400" y="5181600"/>
            <a:ext cx="4953000" cy="914400"/>
            <a:chOff x="1296" y="2112"/>
            <a:chExt cx="3120" cy="576"/>
          </a:xfrm>
        </p:grpSpPr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1296" y="2160"/>
              <a:ext cx="576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3840" y="2160"/>
              <a:ext cx="576" cy="528"/>
            </a:xfrm>
            <a:prstGeom prst="rect">
              <a:avLst/>
            </a:prstGeom>
            <a:solidFill>
              <a:srgbClr val="B44C4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Rectangle 7"/>
            <p:cNvSpPr>
              <a:spLocks noChangeArrowheads="1"/>
            </p:cNvSpPr>
            <p:nvPr/>
          </p:nvSpPr>
          <p:spPr bwMode="auto">
            <a:xfrm>
              <a:off x="2544" y="2160"/>
              <a:ext cx="576" cy="528"/>
            </a:xfrm>
            <a:prstGeom prst="rect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2064" y="2141"/>
              <a:ext cx="33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>
                  <a:latin typeface="Times New Roman" pitchFamily="18" charset="0"/>
                </a:rPr>
                <a:t>+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43" name="Text Box 9"/>
            <p:cNvSpPr txBox="1">
              <a:spLocks noChangeArrowheads="1"/>
            </p:cNvSpPr>
            <p:nvPr/>
          </p:nvSpPr>
          <p:spPr bwMode="auto">
            <a:xfrm>
              <a:off x="3312" y="2112"/>
              <a:ext cx="33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>
                  <a:latin typeface="Times New Roman" pitchFamily="18" charset="0"/>
                </a:rPr>
                <a:t>=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30DD11-96E7-4AF8-8128-BA812525BD89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1356806" name="Rectangle 6"/>
          <p:cNvSpPr>
            <a:spLocks noChangeArrowheads="1"/>
          </p:cNvSpPr>
          <p:nvPr/>
        </p:nvSpPr>
        <p:spPr bwMode="auto">
          <a:xfrm>
            <a:off x="2057400" y="4038600"/>
            <a:ext cx="914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6807" name="Rectangle 7"/>
          <p:cNvSpPr>
            <a:spLocks noChangeArrowheads="1"/>
          </p:cNvSpPr>
          <p:nvPr/>
        </p:nvSpPr>
        <p:spPr bwMode="auto">
          <a:xfrm>
            <a:off x="6096000" y="4038600"/>
            <a:ext cx="914400" cy="838200"/>
          </a:xfrm>
          <a:prstGeom prst="rect">
            <a:avLst/>
          </a:prstGeom>
          <a:solidFill>
            <a:srgbClr val="B44C4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6808" name="Rectangle 8"/>
          <p:cNvSpPr>
            <a:spLocks noChangeArrowheads="1"/>
          </p:cNvSpPr>
          <p:nvPr/>
        </p:nvSpPr>
        <p:spPr bwMode="auto">
          <a:xfrm>
            <a:off x="4038600" y="4038600"/>
            <a:ext cx="914400" cy="8382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3276600" y="4008438"/>
            <a:ext cx="53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>
                <a:latin typeface="Times New Roman" pitchFamily="18" charset="0"/>
              </a:rPr>
              <a:t>+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56810" name="Text Box 10"/>
          <p:cNvSpPr txBox="1">
            <a:spLocks noChangeArrowheads="1"/>
          </p:cNvSpPr>
          <p:nvPr/>
        </p:nvSpPr>
        <p:spPr bwMode="auto">
          <a:xfrm>
            <a:off x="5257800" y="3962400"/>
            <a:ext cx="53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>
                <a:latin typeface="Times New Roman" pitchFamily="18" charset="0"/>
              </a:rPr>
              <a:t>=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6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lvl="1" eaLnBrk="1" hangingPunct="1"/>
            <a:r>
              <a:rPr lang="en-US" smtClean="0"/>
              <a:t>Can also create a tone by mixing with the color’s </a:t>
            </a:r>
            <a:r>
              <a:rPr lang="en-US" i="1" smtClean="0">
                <a:solidFill>
                  <a:schemeClr val="accent1"/>
                </a:solidFill>
              </a:rPr>
              <a:t>complementary color</a:t>
            </a:r>
            <a:r>
              <a:rPr lang="en-US" smtClean="0"/>
              <a:t> (opposite on the color wheel) instead of gray.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6" grpId="0" animBg="1"/>
      <p:bldP spid="1356807" grpId="0" animBg="1"/>
      <p:bldP spid="1356808" grpId="0" animBg="1"/>
      <p:bldP spid="1356809" grpId="0"/>
      <p:bldP spid="13568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110EAB-28E4-4D19-AD2C-57F891904D60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2048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Color temperature</a:t>
            </a:r>
            <a:r>
              <a:rPr lang="en-US" smtClean="0"/>
              <a:t>: whether the color is</a:t>
            </a:r>
          </a:p>
        </p:txBody>
      </p:sp>
      <p:grpSp>
        <p:nvGrpSpPr>
          <p:cNvPr id="1359889" name="Group 17"/>
          <p:cNvGrpSpPr>
            <a:grpSpLocks/>
          </p:cNvGrpSpPr>
          <p:nvPr/>
        </p:nvGrpSpPr>
        <p:grpSpPr bwMode="auto">
          <a:xfrm>
            <a:off x="5410200" y="2743200"/>
            <a:ext cx="2743200" cy="3657600"/>
            <a:chOff x="3408" y="1728"/>
            <a:chExt cx="1728" cy="2304"/>
          </a:xfrm>
        </p:grpSpPr>
        <p:pic>
          <p:nvPicPr>
            <p:cNvPr id="20491" name="Picture 1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05"/>
              <a:ext cx="1727" cy="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2" name="Text Box 13"/>
            <p:cNvSpPr txBox="1">
              <a:spLocks noChangeArrowheads="1"/>
            </p:cNvSpPr>
            <p:nvPr/>
          </p:nvSpPr>
          <p:spPr bwMode="auto">
            <a:xfrm>
              <a:off x="3408" y="1728"/>
              <a:ext cx="17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1"/>
                </a:buClr>
              </a:pPr>
              <a:r>
                <a:rPr lang="en-US" b="1" i="1">
                  <a:solidFill>
                    <a:schemeClr val="accent1"/>
                  </a:solidFill>
                </a:rPr>
                <a:t>cool</a:t>
              </a:r>
              <a:r>
                <a:rPr lang="en-US"/>
                <a:t> (blues, purples, and greens)</a:t>
              </a:r>
            </a:p>
          </p:txBody>
        </p:sp>
      </p:grpSp>
      <p:grpSp>
        <p:nvGrpSpPr>
          <p:cNvPr id="1359888" name="Group 16"/>
          <p:cNvGrpSpPr>
            <a:grpSpLocks/>
          </p:cNvGrpSpPr>
          <p:nvPr/>
        </p:nvGrpSpPr>
        <p:grpSpPr bwMode="auto">
          <a:xfrm>
            <a:off x="1066800" y="2743200"/>
            <a:ext cx="2895600" cy="3657600"/>
            <a:chOff x="672" y="1728"/>
            <a:chExt cx="1824" cy="2304"/>
          </a:xfrm>
        </p:grpSpPr>
        <p:pic>
          <p:nvPicPr>
            <p:cNvPr id="20489" name="Picture 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2305"/>
              <a:ext cx="1727" cy="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0" name="Text Box 14"/>
            <p:cNvSpPr txBox="1">
              <a:spLocks noChangeArrowheads="1"/>
            </p:cNvSpPr>
            <p:nvPr/>
          </p:nvSpPr>
          <p:spPr bwMode="auto">
            <a:xfrm>
              <a:off x="672" y="1728"/>
              <a:ext cx="18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accent1"/>
                </a:buClr>
              </a:pPr>
              <a:r>
                <a:rPr lang="en-US" b="1" i="1">
                  <a:solidFill>
                    <a:schemeClr val="accent1"/>
                  </a:solidFill>
                </a:rPr>
                <a:t>warm</a:t>
              </a:r>
              <a:r>
                <a:rPr lang="en-US"/>
                <a:t> (reds, oranges, and yellows) </a:t>
              </a:r>
            </a:p>
          </p:txBody>
        </p:sp>
      </p:grpSp>
      <p:sp>
        <p:nvSpPr>
          <p:cNvPr id="1359887" name="Text Box 15"/>
          <p:cNvSpPr txBox="1">
            <a:spLocks noChangeArrowheads="1"/>
          </p:cNvSpPr>
          <p:nvPr/>
        </p:nvSpPr>
        <p:spPr bwMode="auto">
          <a:xfrm>
            <a:off x="4343400" y="3733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D144D5-D7E1-4AFC-A042-6E4716E06DEA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Note that borderline colors – yellow-green and reddish-purple – can swing either way.</a:t>
            </a:r>
          </a:p>
        </p:txBody>
      </p:sp>
      <p:pic>
        <p:nvPicPr>
          <p:cNvPr id="1362949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9188"/>
            <a:ext cx="2741613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952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659188"/>
            <a:ext cx="2741612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957" name="Line 13"/>
          <p:cNvSpPr>
            <a:spLocks noChangeShapeType="1"/>
          </p:cNvSpPr>
          <p:nvPr/>
        </p:nvSpPr>
        <p:spPr bwMode="auto">
          <a:xfrm>
            <a:off x="3352800" y="4114800"/>
            <a:ext cx="3733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62958" name="Line 14"/>
          <p:cNvSpPr>
            <a:spLocks noChangeShapeType="1"/>
          </p:cNvSpPr>
          <p:nvPr/>
        </p:nvSpPr>
        <p:spPr bwMode="auto">
          <a:xfrm>
            <a:off x="2362200" y="5943600"/>
            <a:ext cx="3657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7" grpId="0" animBg="1"/>
      <p:bldP spid="13629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38481F-8074-4024-A54F-F5ED848C7C37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Contrast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Contrast:</a:t>
            </a:r>
            <a:r>
              <a:rPr lang="en-US" smtClean="0"/>
              <a:t> The separation between the values of a color attribute.</a:t>
            </a:r>
          </a:p>
          <a:p>
            <a:pPr lvl="1" eaLnBrk="1" hangingPunct="1"/>
            <a:r>
              <a:rPr lang="en-US" smtClean="0"/>
              <a:t>Used to emphasize some items while de-emphasizing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0FDA32-D1F9-4465-8BEB-FF52C37A6689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12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512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is color so important? </a:t>
            </a:r>
          </a:p>
          <a:p>
            <a:pPr eaLnBrk="1" hangingPunct="1"/>
            <a:r>
              <a:rPr lang="en-US" smtClean="0"/>
              <a:t>Because color, more than any other single factor, dictates the mood and ambiance of a site. </a:t>
            </a:r>
          </a:p>
          <a:p>
            <a:pPr eaLnBrk="1" hangingPunct="1"/>
            <a:r>
              <a:rPr lang="en-US" smtClean="0"/>
              <a:t>Color schemes evoke moods: </a:t>
            </a:r>
            <a:r>
              <a:rPr lang="en-US" smtClean="0">
                <a:solidFill>
                  <a:srgbClr val="FF3300"/>
                </a:solidFill>
              </a:rPr>
              <a:t>playful</a:t>
            </a:r>
            <a:r>
              <a:rPr lang="en-US" smtClean="0"/>
              <a:t> or </a:t>
            </a:r>
            <a:r>
              <a:rPr lang="en-US" smtClean="0">
                <a:solidFill>
                  <a:srgbClr val="666699"/>
                </a:solidFill>
              </a:rPr>
              <a:t>sophisticated</a:t>
            </a:r>
            <a:r>
              <a:rPr lang="en-US" smtClean="0"/>
              <a:t>, </a:t>
            </a:r>
            <a:r>
              <a:rPr lang="en-US" smtClean="0">
                <a:solidFill>
                  <a:srgbClr val="006666"/>
                </a:solidFill>
              </a:rPr>
              <a:t>chic</a:t>
            </a:r>
            <a:r>
              <a:rPr lang="en-US" smtClean="0"/>
              <a:t> or </a:t>
            </a:r>
            <a:r>
              <a:rPr lang="en-US" smtClean="0">
                <a:solidFill>
                  <a:srgbClr val="777777"/>
                </a:solidFill>
              </a:rPr>
              <a:t>dingy</a:t>
            </a:r>
            <a:r>
              <a:rPr lang="en-US" smtClean="0"/>
              <a:t>, </a:t>
            </a:r>
            <a:r>
              <a:rPr lang="en-US" smtClean="0">
                <a:solidFill>
                  <a:srgbClr val="CCECFF"/>
                </a:solidFill>
              </a:rPr>
              <a:t>cold</a:t>
            </a:r>
            <a:r>
              <a:rPr lang="en-US" smtClean="0"/>
              <a:t> or </a:t>
            </a:r>
            <a:r>
              <a:rPr lang="en-US" smtClean="0">
                <a:solidFill>
                  <a:srgbClr val="FF0000"/>
                </a:solidFill>
              </a:rPr>
              <a:t>warm</a:t>
            </a:r>
            <a:r>
              <a:rPr lang="en-US" smtClean="0"/>
              <a:t>, </a:t>
            </a:r>
            <a:r>
              <a:rPr lang="en-US" smtClean="0">
                <a:solidFill>
                  <a:srgbClr val="FFFFCC"/>
                </a:solidFill>
              </a:rPr>
              <a:t>elegant</a:t>
            </a:r>
            <a:r>
              <a:rPr lang="en-US" smtClean="0"/>
              <a:t> or </a:t>
            </a:r>
            <a:r>
              <a:rPr lang="en-US" smtClean="0">
                <a:solidFill>
                  <a:srgbClr val="FF99FF"/>
                </a:solidFill>
              </a:rPr>
              <a:t>childish</a:t>
            </a:r>
            <a:r>
              <a:rPr lang="en-US" smtClean="0"/>
              <a:t>, </a:t>
            </a:r>
            <a:r>
              <a:rPr lang="en-US" smtClean="0">
                <a:solidFill>
                  <a:srgbClr val="777777"/>
                </a:solidFill>
              </a:rPr>
              <a:t>gloomy</a:t>
            </a:r>
            <a:r>
              <a:rPr lang="en-US" smtClean="0"/>
              <a:t> or sparkling.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114555-D57D-4C88-8148-4AAC0F0EF781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Contrast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Color attributes that can be contrasted:</a:t>
            </a:r>
          </a:p>
          <a:p>
            <a:pPr lvl="2" eaLnBrk="1" hangingPunct="1"/>
            <a:r>
              <a:rPr lang="en-US" smtClean="0"/>
              <a:t>Hue – complementary colors have the greatest contrast.</a:t>
            </a:r>
          </a:p>
          <a:p>
            <a:pPr lvl="2" eaLnBrk="1" hangingPunct="1"/>
            <a:r>
              <a:rPr lang="en-US" smtClean="0"/>
              <a:t>Saturation – highly saturated colors versus colors of low saturation.</a:t>
            </a:r>
          </a:p>
          <a:p>
            <a:pPr lvl="2" eaLnBrk="1" hangingPunct="1"/>
            <a:r>
              <a:rPr lang="en-US" smtClean="0"/>
              <a:t>Value – light versus dark.</a:t>
            </a:r>
          </a:p>
          <a:p>
            <a:pPr lvl="2" eaLnBrk="1" hangingPunct="1"/>
            <a:r>
              <a:rPr lang="en-US" smtClean="0"/>
              <a:t>Warm (yellow, orange, red) versus cool (purple, blue, green) colors.</a:t>
            </a:r>
          </a:p>
          <a:p>
            <a:pPr lvl="1" eaLnBrk="1" hangingPunct="1"/>
            <a:r>
              <a:rPr lang="en-US" smtClean="0"/>
              <a:t>Both extremely high contrast (red on green) and extremely low contrast (navy blue on black) can be hard to 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A03F06-AA5A-4B66-9FB3-EBD8E3404BCB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Schemes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Certain predictable combinations of colors work well.</a:t>
            </a:r>
          </a:p>
          <a:p>
            <a:pPr eaLnBrk="1" hangingPunct="1"/>
            <a:r>
              <a:rPr lang="en-US" smtClean="0"/>
              <a:t>We are looking for </a:t>
            </a:r>
            <a:r>
              <a:rPr lang="en-US" i="1" smtClean="0">
                <a:solidFill>
                  <a:schemeClr val="accent1"/>
                </a:solidFill>
              </a:rPr>
              <a:t>harmony:</a:t>
            </a:r>
            <a:r>
              <a:rPr lang="en-US" smtClean="0"/>
              <a:t> the juxtaposition of variety and sameness.</a:t>
            </a:r>
          </a:p>
          <a:p>
            <a:pPr lvl="1" eaLnBrk="1" hangingPunct="1"/>
            <a:r>
              <a:rPr lang="en-US" smtClean="0"/>
              <a:t>Too much variety and the chaos makes us uncomfortable.</a:t>
            </a:r>
          </a:p>
          <a:p>
            <a:pPr lvl="1" eaLnBrk="1" hangingPunct="1"/>
            <a:r>
              <a:rPr lang="en-US" smtClean="0"/>
              <a:t>Too much sameness and we are bored.</a:t>
            </a:r>
          </a:p>
          <a:p>
            <a:pPr lvl="1" eaLnBrk="1" hangingPunct="1"/>
            <a:r>
              <a:rPr lang="en-US" smtClean="0"/>
              <a:t>So we are actually looking for NIU’s “unity in diversity.”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F4ECDC-77AB-499B-BE1B-48C186D637B7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 Schemes:</a:t>
            </a:r>
            <a:br>
              <a:rPr lang="en-US" sz="3200" smtClean="0"/>
            </a:br>
            <a:r>
              <a:rPr lang="en-US" sz="3200" smtClean="0"/>
              <a:t>Monochromatic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Monochromatic color scheme:</a:t>
            </a:r>
            <a:r>
              <a:rPr lang="en-US" smtClean="0"/>
              <a:t> tints and shades of a single hue.</a:t>
            </a:r>
          </a:p>
        </p:txBody>
      </p:sp>
      <p:sp>
        <p:nvSpPr>
          <p:cNvPr id="1425412" name="Rectangle 4"/>
          <p:cNvSpPr>
            <a:spLocks noChangeArrowheads="1"/>
          </p:cNvSpPr>
          <p:nvPr/>
        </p:nvSpPr>
        <p:spPr bwMode="auto">
          <a:xfrm>
            <a:off x="1066800" y="3276600"/>
            <a:ext cx="914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3" name="Rectangle 5"/>
          <p:cNvSpPr>
            <a:spLocks noChangeArrowheads="1"/>
          </p:cNvSpPr>
          <p:nvPr/>
        </p:nvSpPr>
        <p:spPr bwMode="auto">
          <a:xfrm>
            <a:off x="5029200" y="3276600"/>
            <a:ext cx="914400" cy="838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4" name="Rectangle 6"/>
          <p:cNvSpPr>
            <a:spLocks noChangeArrowheads="1"/>
          </p:cNvSpPr>
          <p:nvPr/>
        </p:nvSpPr>
        <p:spPr bwMode="auto">
          <a:xfrm>
            <a:off x="3048000" y="3276600"/>
            <a:ext cx="914400" cy="8382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5" name="Rectangle 7"/>
          <p:cNvSpPr>
            <a:spLocks noChangeArrowheads="1"/>
          </p:cNvSpPr>
          <p:nvPr/>
        </p:nvSpPr>
        <p:spPr bwMode="auto">
          <a:xfrm>
            <a:off x="2057400" y="3276600"/>
            <a:ext cx="914400" cy="838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6" name="Rectangle 8"/>
          <p:cNvSpPr>
            <a:spLocks noChangeArrowheads="1"/>
          </p:cNvSpPr>
          <p:nvPr/>
        </p:nvSpPr>
        <p:spPr bwMode="auto">
          <a:xfrm>
            <a:off x="6019800" y="3276600"/>
            <a:ext cx="914400" cy="838200"/>
          </a:xfrm>
          <a:prstGeom prst="rect">
            <a:avLst/>
          </a:prstGeom>
          <a:solidFill>
            <a:srgbClr val="6E001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7" name="Rectangle 9"/>
          <p:cNvSpPr>
            <a:spLocks noChangeArrowheads="1"/>
          </p:cNvSpPr>
          <p:nvPr/>
        </p:nvSpPr>
        <p:spPr bwMode="auto">
          <a:xfrm>
            <a:off x="4038600" y="3276600"/>
            <a:ext cx="914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5418" name="Rectangle 10"/>
          <p:cNvSpPr>
            <a:spLocks noChangeArrowheads="1"/>
          </p:cNvSpPr>
          <p:nvPr/>
        </p:nvSpPr>
        <p:spPr bwMode="auto">
          <a:xfrm>
            <a:off x="685800" y="449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800">
                <a:latin typeface="Tahoma" pitchFamily="34" charset="0"/>
              </a:rPr>
              <a:t>The mood is unified and harmonious, or dull.</a:t>
            </a:r>
          </a:p>
        </p:txBody>
      </p:sp>
      <p:sp>
        <p:nvSpPr>
          <p:cNvPr id="1425419" name="Rectangle 11"/>
          <p:cNvSpPr>
            <a:spLocks noChangeArrowheads="1"/>
          </p:cNvSpPr>
          <p:nvPr/>
        </p:nvSpPr>
        <p:spPr bwMode="auto">
          <a:xfrm>
            <a:off x="7010400" y="3276600"/>
            <a:ext cx="914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2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42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42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2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42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2" grpId="0" animBg="1"/>
      <p:bldP spid="1425413" grpId="0" animBg="1"/>
      <p:bldP spid="1425414" grpId="0" animBg="1"/>
      <p:bldP spid="1425415" grpId="0" animBg="1"/>
      <p:bldP spid="1425416" grpId="0" animBg="1"/>
      <p:bldP spid="1425417" grpId="0" animBg="1"/>
      <p:bldP spid="1425418" grpId="0" autoUpdateAnimBg="0"/>
      <p:bldP spid="14254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01E608-5568-427C-9C0A-BD9F63BF740B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grpSp>
        <p:nvGrpSpPr>
          <p:cNvPr id="1415170" name="Group 2"/>
          <p:cNvGrpSpPr>
            <a:grpSpLocks/>
          </p:cNvGrpSpPr>
          <p:nvPr/>
        </p:nvGrpSpPr>
        <p:grpSpPr bwMode="auto">
          <a:xfrm>
            <a:off x="3657600" y="3124200"/>
            <a:ext cx="2209800" cy="1947863"/>
            <a:chOff x="-192" y="1920"/>
            <a:chExt cx="1392" cy="1227"/>
          </a:xfrm>
        </p:grpSpPr>
        <p:sp>
          <p:nvSpPr>
            <p:cNvPr id="26669" name="Freeform 3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Freeform 4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Freeform 5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Freeform 6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Freeform 7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Freeform 8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Line 9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Freeform 10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Freeform 11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Freeform 12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Freeform 13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Freeform 14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Freeform 15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5184" name="Group 16"/>
          <p:cNvGrpSpPr>
            <a:grpSpLocks/>
          </p:cNvGrpSpPr>
          <p:nvPr/>
        </p:nvGrpSpPr>
        <p:grpSpPr bwMode="auto">
          <a:xfrm>
            <a:off x="1143000" y="3200400"/>
            <a:ext cx="2209800" cy="1947863"/>
            <a:chOff x="-192" y="1920"/>
            <a:chExt cx="1392" cy="1227"/>
          </a:xfrm>
        </p:grpSpPr>
        <p:sp>
          <p:nvSpPr>
            <p:cNvPr id="26656" name="Freeform 17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Freeform 18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Freeform 19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20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21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Freeform 22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Line 23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Freeform 24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Freeform 25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Freeform 26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Freeform 27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Freeform 28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Freeform 29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5198" name="Group 30"/>
          <p:cNvGrpSpPr>
            <a:grpSpLocks/>
          </p:cNvGrpSpPr>
          <p:nvPr/>
        </p:nvGrpSpPr>
        <p:grpSpPr bwMode="auto">
          <a:xfrm>
            <a:off x="6172200" y="3200400"/>
            <a:ext cx="2209800" cy="1947863"/>
            <a:chOff x="-192" y="1920"/>
            <a:chExt cx="1392" cy="1227"/>
          </a:xfrm>
        </p:grpSpPr>
        <p:sp>
          <p:nvSpPr>
            <p:cNvPr id="26643" name="Freeform 31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Freeform 32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Freeform 33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34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Freeform 35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Freeform 36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37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Freeform 38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Freeform 39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Freeform 40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Freeform 41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42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43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5212" name="Group 44"/>
          <p:cNvGrpSpPr>
            <a:grpSpLocks/>
          </p:cNvGrpSpPr>
          <p:nvPr/>
        </p:nvGrpSpPr>
        <p:grpSpPr bwMode="auto">
          <a:xfrm>
            <a:off x="1143000" y="3163888"/>
            <a:ext cx="2209800" cy="1947862"/>
            <a:chOff x="-624" y="912"/>
            <a:chExt cx="2832" cy="2496"/>
          </a:xfrm>
        </p:grpSpPr>
        <p:sp>
          <p:nvSpPr>
            <p:cNvPr id="26641" name="Freeform 45"/>
            <p:cNvSpPr>
              <a:spLocks/>
            </p:cNvSpPr>
            <p:nvPr/>
          </p:nvSpPr>
          <p:spPr bwMode="auto">
            <a:xfrm>
              <a:off x="816" y="2163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762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Freeform 46"/>
            <p:cNvSpPr>
              <a:spLocks/>
            </p:cNvSpPr>
            <p:nvPr/>
          </p:nvSpPr>
          <p:spPr bwMode="auto">
            <a:xfrm flipV="1">
              <a:off x="-624" y="912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762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5215" name="Group 47"/>
          <p:cNvGrpSpPr>
            <a:grpSpLocks/>
          </p:cNvGrpSpPr>
          <p:nvPr/>
        </p:nvGrpSpPr>
        <p:grpSpPr bwMode="auto">
          <a:xfrm>
            <a:off x="4062413" y="3124200"/>
            <a:ext cx="1423987" cy="1976438"/>
            <a:chOff x="2640" y="912"/>
            <a:chExt cx="1794" cy="2489"/>
          </a:xfrm>
        </p:grpSpPr>
        <p:sp>
          <p:nvSpPr>
            <p:cNvPr id="26639" name="Freeform 48"/>
            <p:cNvSpPr>
              <a:spLocks/>
            </p:cNvSpPr>
            <p:nvPr/>
          </p:nvSpPr>
          <p:spPr bwMode="auto">
            <a:xfrm>
              <a:off x="2640" y="912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762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Freeform 49"/>
            <p:cNvSpPr>
              <a:spLocks/>
            </p:cNvSpPr>
            <p:nvPr/>
          </p:nvSpPr>
          <p:spPr bwMode="auto">
            <a:xfrm flipH="1" flipV="1">
              <a:off x="3552" y="2160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762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5218" name="Group 50"/>
          <p:cNvGrpSpPr>
            <a:grpSpLocks/>
          </p:cNvGrpSpPr>
          <p:nvPr/>
        </p:nvGrpSpPr>
        <p:grpSpPr bwMode="auto">
          <a:xfrm>
            <a:off x="6172200" y="3159125"/>
            <a:ext cx="2209800" cy="1946275"/>
            <a:chOff x="4464" y="1968"/>
            <a:chExt cx="1392" cy="1226"/>
          </a:xfrm>
        </p:grpSpPr>
        <p:sp>
          <p:nvSpPr>
            <p:cNvPr id="26637" name="Freeform 51"/>
            <p:cNvSpPr>
              <a:spLocks/>
            </p:cNvSpPr>
            <p:nvPr/>
          </p:nvSpPr>
          <p:spPr bwMode="auto">
            <a:xfrm>
              <a:off x="4464" y="2582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762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Freeform 52"/>
            <p:cNvSpPr>
              <a:spLocks/>
            </p:cNvSpPr>
            <p:nvPr/>
          </p:nvSpPr>
          <p:spPr bwMode="auto">
            <a:xfrm flipV="1">
              <a:off x="5172" y="1968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762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4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 Schemes:</a:t>
            </a:r>
            <a:br>
              <a:rPr lang="en-US" sz="3200" smtClean="0"/>
            </a:br>
            <a:r>
              <a:rPr lang="en-US" sz="3200" smtClean="0"/>
              <a:t>Complementary</a:t>
            </a:r>
          </a:p>
        </p:txBody>
      </p:sp>
      <p:sp>
        <p:nvSpPr>
          <p:cNvPr id="1415222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764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Complementary color scheme:</a:t>
            </a:r>
            <a:r>
              <a:rPr lang="en-US" smtClean="0"/>
              <a:t> two colors opposing each other on the color wheel.</a:t>
            </a:r>
          </a:p>
          <a:p>
            <a:pPr eaLnBrk="1" hangingPunct="1"/>
            <a:endParaRPr lang="en-US" smtClean="0"/>
          </a:p>
        </p:txBody>
      </p:sp>
      <p:sp>
        <p:nvSpPr>
          <p:cNvPr id="1415223" name="Rectangle 55"/>
          <p:cNvSpPr>
            <a:spLocks noChangeArrowheads="1"/>
          </p:cNvSpPr>
          <p:nvPr/>
        </p:nvSpPr>
        <p:spPr bwMode="auto">
          <a:xfrm>
            <a:off x="685800" y="5181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800">
                <a:latin typeface="Tahoma" pitchFamily="34" charset="0"/>
              </a:rPr>
              <a:t>Vibrant, jarring, creates tension and the illusion of movement – often used for team colors.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5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222" grpId="0" build="p" bldLvl="5" autoUpdateAnimBg="0"/>
      <p:bldP spid="14152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36A466-74FC-4325-969C-32A1812A514A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grpSp>
        <p:nvGrpSpPr>
          <p:cNvPr id="1416194" name="Group 2"/>
          <p:cNvGrpSpPr>
            <a:grpSpLocks/>
          </p:cNvGrpSpPr>
          <p:nvPr/>
        </p:nvGrpSpPr>
        <p:grpSpPr bwMode="auto">
          <a:xfrm>
            <a:off x="5410200" y="3386138"/>
            <a:ext cx="2133600" cy="1795462"/>
            <a:chOff x="-192" y="1920"/>
            <a:chExt cx="1392" cy="1227"/>
          </a:xfrm>
        </p:grpSpPr>
        <p:sp>
          <p:nvSpPr>
            <p:cNvPr id="27684" name="Freeform 3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Freeform 4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Freeform 5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Freeform 6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Freeform 7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Freeform 8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9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Freeform 10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Freeform 11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Freeform 12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Freeform 13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Freeform 14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Freeform 15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6208" name="Group 16"/>
          <p:cNvGrpSpPr>
            <a:grpSpLocks/>
          </p:cNvGrpSpPr>
          <p:nvPr/>
        </p:nvGrpSpPr>
        <p:grpSpPr bwMode="auto">
          <a:xfrm>
            <a:off x="1676400" y="3276600"/>
            <a:ext cx="2133600" cy="1795463"/>
            <a:chOff x="-192" y="1920"/>
            <a:chExt cx="1392" cy="1227"/>
          </a:xfrm>
        </p:grpSpPr>
        <p:sp>
          <p:nvSpPr>
            <p:cNvPr id="27671" name="Freeform 17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Freeform 18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Freeform 19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Freeform 20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Freeform 21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Freeform 22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23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Freeform 24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Freeform 25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Freeform 26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Freeform 27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Freeform 28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Freeform 29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 Schemes:</a:t>
            </a:r>
            <a:br>
              <a:rPr lang="en-US" sz="3200" smtClean="0"/>
            </a:br>
            <a:r>
              <a:rPr lang="en-US" sz="3200" smtClean="0"/>
              <a:t>Split Complementary</a:t>
            </a:r>
          </a:p>
        </p:txBody>
      </p:sp>
      <p:sp>
        <p:nvSpPr>
          <p:cNvPr id="1416223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764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Split complementary color scheme:</a:t>
            </a:r>
            <a:r>
              <a:rPr lang="en-US" smtClean="0"/>
              <a:t> one of two complementary colors is replaced by its two adjacent colors.</a:t>
            </a:r>
          </a:p>
          <a:p>
            <a:pPr eaLnBrk="1" hangingPunct="1"/>
            <a:endParaRPr lang="en-US" smtClean="0"/>
          </a:p>
        </p:txBody>
      </p:sp>
      <p:sp>
        <p:nvSpPr>
          <p:cNvPr id="1416224" name="Rectangle 32"/>
          <p:cNvSpPr>
            <a:spLocks noChangeArrowheads="1"/>
          </p:cNvSpPr>
          <p:nvPr/>
        </p:nvSpPr>
        <p:spPr bwMode="auto">
          <a:xfrm>
            <a:off x="685800" y="5486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800">
                <a:latin typeface="Tahoma" pitchFamily="34" charset="0"/>
              </a:rPr>
              <a:t>More variety available than complementary, but less vibrant.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>
              <a:latin typeface="Tahoma" pitchFamily="34" charset="0"/>
            </a:endParaRPr>
          </a:p>
        </p:txBody>
      </p:sp>
      <p:grpSp>
        <p:nvGrpSpPr>
          <p:cNvPr id="1416225" name="Group 33"/>
          <p:cNvGrpSpPr>
            <a:grpSpLocks/>
          </p:cNvGrpSpPr>
          <p:nvPr/>
        </p:nvGrpSpPr>
        <p:grpSpPr bwMode="auto">
          <a:xfrm>
            <a:off x="5843588" y="3429000"/>
            <a:ext cx="1547812" cy="1676400"/>
            <a:chOff x="2640" y="912"/>
            <a:chExt cx="2304" cy="2496"/>
          </a:xfrm>
        </p:grpSpPr>
        <p:sp>
          <p:nvSpPr>
            <p:cNvPr id="27668" name="Freeform 34"/>
            <p:cNvSpPr>
              <a:spLocks/>
            </p:cNvSpPr>
            <p:nvPr/>
          </p:nvSpPr>
          <p:spPr bwMode="auto">
            <a:xfrm>
              <a:off x="3552" y="2163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Freeform 35"/>
            <p:cNvSpPr>
              <a:spLocks/>
            </p:cNvSpPr>
            <p:nvPr/>
          </p:nvSpPr>
          <p:spPr bwMode="auto">
            <a:xfrm flipV="1">
              <a:off x="2832" y="2160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Freeform 36"/>
            <p:cNvSpPr>
              <a:spLocks/>
            </p:cNvSpPr>
            <p:nvPr/>
          </p:nvSpPr>
          <p:spPr bwMode="auto">
            <a:xfrm>
              <a:off x="2640" y="912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6229" name="Group 37"/>
          <p:cNvGrpSpPr>
            <a:grpSpLocks/>
          </p:cNvGrpSpPr>
          <p:nvPr/>
        </p:nvGrpSpPr>
        <p:grpSpPr bwMode="auto">
          <a:xfrm flipH="1">
            <a:off x="2274888" y="3352800"/>
            <a:ext cx="977900" cy="1752600"/>
            <a:chOff x="3648" y="915"/>
            <a:chExt cx="1392" cy="2490"/>
          </a:xfrm>
        </p:grpSpPr>
        <p:sp>
          <p:nvSpPr>
            <p:cNvPr id="27666" name="Freeform 38"/>
            <p:cNvSpPr>
              <a:spLocks/>
            </p:cNvSpPr>
            <p:nvPr/>
          </p:nvSpPr>
          <p:spPr bwMode="auto">
            <a:xfrm>
              <a:off x="3648" y="915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Freeform 39"/>
            <p:cNvSpPr>
              <a:spLocks/>
            </p:cNvSpPr>
            <p:nvPr/>
          </p:nvSpPr>
          <p:spPr bwMode="auto">
            <a:xfrm flipV="1">
              <a:off x="3648" y="2160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6232" name="Group 40"/>
          <p:cNvGrpSpPr>
            <a:grpSpLocks/>
          </p:cNvGrpSpPr>
          <p:nvPr/>
        </p:nvGrpSpPr>
        <p:grpSpPr bwMode="auto">
          <a:xfrm>
            <a:off x="2122488" y="3352800"/>
            <a:ext cx="1270000" cy="1741488"/>
            <a:chOff x="2622" y="915"/>
            <a:chExt cx="1812" cy="2486"/>
          </a:xfrm>
        </p:grpSpPr>
        <p:sp>
          <p:nvSpPr>
            <p:cNvPr id="27663" name="Freeform 41"/>
            <p:cNvSpPr>
              <a:spLocks/>
            </p:cNvSpPr>
            <p:nvPr/>
          </p:nvSpPr>
          <p:spPr bwMode="auto">
            <a:xfrm>
              <a:off x="2832" y="915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Freeform 42"/>
            <p:cNvSpPr>
              <a:spLocks/>
            </p:cNvSpPr>
            <p:nvPr/>
          </p:nvSpPr>
          <p:spPr bwMode="auto">
            <a:xfrm flipV="1">
              <a:off x="2622" y="2160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Freeform 43"/>
            <p:cNvSpPr>
              <a:spLocks/>
            </p:cNvSpPr>
            <p:nvPr/>
          </p:nvSpPr>
          <p:spPr bwMode="auto">
            <a:xfrm flipH="1" flipV="1">
              <a:off x="3552" y="2160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6236" name="Group 44"/>
          <p:cNvGrpSpPr>
            <a:grpSpLocks/>
          </p:cNvGrpSpPr>
          <p:nvPr/>
        </p:nvGrpSpPr>
        <p:grpSpPr bwMode="auto">
          <a:xfrm>
            <a:off x="5800725" y="3429000"/>
            <a:ext cx="1263650" cy="1752600"/>
            <a:chOff x="3744" y="912"/>
            <a:chExt cx="1794" cy="2489"/>
          </a:xfrm>
        </p:grpSpPr>
        <p:sp>
          <p:nvSpPr>
            <p:cNvPr id="27661" name="Freeform 45"/>
            <p:cNvSpPr>
              <a:spLocks/>
            </p:cNvSpPr>
            <p:nvPr/>
          </p:nvSpPr>
          <p:spPr bwMode="auto">
            <a:xfrm>
              <a:off x="3744" y="912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Freeform 46"/>
            <p:cNvSpPr>
              <a:spLocks/>
            </p:cNvSpPr>
            <p:nvPr/>
          </p:nvSpPr>
          <p:spPr bwMode="auto">
            <a:xfrm flipH="1" flipV="1">
              <a:off x="4656" y="2160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6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6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6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223" grpId="0" build="p" bldLvl="5" autoUpdateAnimBg="0"/>
      <p:bldP spid="14162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7D4098-7E60-469F-9AE2-4DC54D510C18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grpSp>
        <p:nvGrpSpPr>
          <p:cNvPr id="1413122" name="Group 2"/>
          <p:cNvGrpSpPr>
            <a:grpSpLocks/>
          </p:cNvGrpSpPr>
          <p:nvPr/>
        </p:nvGrpSpPr>
        <p:grpSpPr bwMode="auto">
          <a:xfrm>
            <a:off x="4876800" y="3048000"/>
            <a:ext cx="2209800" cy="1947863"/>
            <a:chOff x="-192" y="1920"/>
            <a:chExt cx="1392" cy="1227"/>
          </a:xfrm>
        </p:grpSpPr>
        <p:sp>
          <p:nvSpPr>
            <p:cNvPr id="28702" name="Freeform 3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Freeform 4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Freeform 5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Freeform 6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Freeform 7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Freeform 8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9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Freeform 10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Freeform 11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Freeform 12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Freeform 13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Freeform 14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Freeform 15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136" name="Group 16"/>
          <p:cNvGrpSpPr>
            <a:grpSpLocks/>
          </p:cNvGrpSpPr>
          <p:nvPr/>
        </p:nvGrpSpPr>
        <p:grpSpPr bwMode="auto">
          <a:xfrm>
            <a:off x="1447800" y="3048000"/>
            <a:ext cx="2209800" cy="1947863"/>
            <a:chOff x="-192" y="1920"/>
            <a:chExt cx="1392" cy="1227"/>
          </a:xfrm>
        </p:grpSpPr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 Schemes:</a:t>
            </a:r>
            <a:br>
              <a:rPr lang="en-US" sz="3200" smtClean="0"/>
            </a:br>
            <a:r>
              <a:rPr lang="en-US" sz="3200" smtClean="0"/>
              <a:t>Triad</a:t>
            </a:r>
          </a:p>
        </p:txBody>
      </p:sp>
      <p:sp>
        <p:nvSpPr>
          <p:cNvPr id="1413151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595438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Triad color scheme:</a:t>
            </a:r>
            <a:r>
              <a:rPr lang="en-US" smtClean="0"/>
              <a:t> three evenly spaced colors around the color wheel.</a:t>
            </a:r>
          </a:p>
          <a:p>
            <a:pPr eaLnBrk="1" hangingPunct="1"/>
            <a:endParaRPr lang="en-US" smtClean="0"/>
          </a:p>
        </p:txBody>
      </p:sp>
      <p:sp>
        <p:nvSpPr>
          <p:cNvPr id="1413152" name="Rectangle 32"/>
          <p:cNvSpPr>
            <a:spLocks noChangeArrowheads="1"/>
          </p:cNvSpPr>
          <p:nvPr/>
        </p:nvSpPr>
        <p:spPr bwMode="auto">
          <a:xfrm>
            <a:off x="685800" y="52578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800">
                <a:latin typeface="Tahoma" pitchFamily="34" charset="0"/>
              </a:rPr>
              <a:t>Bold and vibrant (especially when used with the three primary colors), or jarring.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>
              <a:latin typeface="Tahoma" pitchFamily="34" charset="0"/>
            </a:endParaRPr>
          </a:p>
        </p:txBody>
      </p:sp>
      <p:grpSp>
        <p:nvGrpSpPr>
          <p:cNvPr id="1413153" name="Group 33"/>
          <p:cNvGrpSpPr>
            <a:grpSpLocks/>
          </p:cNvGrpSpPr>
          <p:nvPr/>
        </p:nvGrpSpPr>
        <p:grpSpPr bwMode="auto">
          <a:xfrm>
            <a:off x="1447800" y="3048000"/>
            <a:ext cx="2209800" cy="1944688"/>
            <a:chOff x="2112" y="915"/>
            <a:chExt cx="2832" cy="2493"/>
          </a:xfrm>
        </p:grpSpPr>
        <p:sp>
          <p:nvSpPr>
            <p:cNvPr id="28686" name="Freeform 34"/>
            <p:cNvSpPr>
              <a:spLocks/>
            </p:cNvSpPr>
            <p:nvPr/>
          </p:nvSpPr>
          <p:spPr bwMode="auto">
            <a:xfrm>
              <a:off x="3552" y="2163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Freeform 35"/>
            <p:cNvSpPr>
              <a:spLocks/>
            </p:cNvSpPr>
            <p:nvPr/>
          </p:nvSpPr>
          <p:spPr bwMode="auto">
            <a:xfrm>
              <a:off x="2832" y="915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Freeform 36"/>
            <p:cNvSpPr>
              <a:spLocks/>
            </p:cNvSpPr>
            <p:nvPr/>
          </p:nvSpPr>
          <p:spPr bwMode="auto">
            <a:xfrm>
              <a:off x="2112" y="2163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157" name="Group 37"/>
          <p:cNvGrpSpPr>
            <a:grpSpLocks/>
          </p:cNvGrpSpPr>
          <p:nvPr/>
        </p:nvGrpSpPr>
        <p:grpSpPr bwMode="auto">
          <a:xfrm>
            <a:off x="5260975" y="2982913"/>
            <a:ext cx="1901825" cy="2046287"/>
            <a:chOff x="4130" y="1879"/>
            <a:chExt cx="1198" cy="1289"/>
          </a:xfrm>
        </p:grpSpPr>
        <p:sp>
          <p:nvSpPr>
            <p:cNvPr id="28683" name="Freeform 38"/>
            <p:cNvSpPr>
              <a:spLocks/>
            </p:cNvSpPr>
            <p:nvPr/>
          </p:nvSpPr>
          <p:spPr bwMode="auto">
            <a:xfrm>
              <a:off x="4139" y="1879"/>
              <a:ext cx="457" cy="643"/>
            </a:xfrm>
            <a:custGeom>
              <a:avLst/>
              <a:gdLst>
                <a:gd name="T0" fmla="*/ 0 w 882"/>
                <a:gd name="T1" fmla="*/ 47 h 1241"/>
                <a:gd name="T2" fmla="*/ 80 w 882"/>
                <a:gd name="T3" fmla="*/ 0 h 1241"/>
                <a:gd name="T4" fmla="*/ 123 w 882"/>
                <a:gd name="T5" fmla="*/ 173 h 1241"/>
                <a:gd name="T6" fmla="*/ 0 w 882"/>
                <a:gd name="T7" fmla="*/ 47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Freeform 39"/>
            <p:cNvSpPr>
              <a:spLocks/>
            </p:cNvSpPr>
            <p:nvPr/>
          </p:nvSpPr>
          <p:spPr bwMode="auto">
            <a:xfrm flipV="1">
              <a:off x="4130" y="2525"/>
              <a:ext cx="456" cy="643"/>
            </a:xfrm>
            <a:custGeom>
              <a:avLst/>
              <a:gdLst>
                <a:gd name="T0" fmla="*/ 0 w 882"/>
                <a:gd name="T1" fmla="*/ 47 h 1241"/>
                <a:gd name="T2" fmla="*/ 80 w 882"/>
                <a:gd name="T3" fmla="*/ 0 h 1241"/>
                <a:gd name="T4" fmla="*/ 122 w 882"/>
                <a:gd name="T5" fmla="*/ 173 h 1241"/>
                <a:gd name="T6" fmla="*/ 0 w 882"/>
                <a:gd name="T7" fmla="*/ 47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Freeform 40"/>
            <p:cNvSpPr>
              <a:spLocks/>
            </p:cNvSpPr>
            <p:nvPr/>
          </p:nvSpPr>
          <p:spPr bwMode="auto">
            <a:xfrm rot="7353688">
              <a:off x="4779" y="2184"/>
              <a:ext cx="456" cy="642"/>
            </a:xfrm>
            <a:custGeom>
              <a:avLst/>
              <a:gdLst>
                <a:gd name="T0" fmla="*/ 0 w 882"/>
                <a:gd name="T1" fmla="*/ 47 h 1241"/>
                <a:gd name="T2" fmla="*/ 80 w 882"/>
                <a:gd name="T3" fmla="*/ 0 h 1241"/>
                <a:gd name="T4" fmla="*/ 122 w 882"/>
                <a:gd name="T5" fmla="*/ 172 h 1241"/>
                <a:gd name="T6" fmla="*/ 0 w 882"/>
                <a:gd name="T7" fmla="*/ 47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3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1" grpId="0" build="p" bldLvl="5" autoUpdateAnimBg="0"/>
      <p:bldP spid="141315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0CC9D3-2CE8-4560-8D66-3D357341B0EE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grpSp>
        <p:nvGrpSpPr>
          <p:cNvPr id="1414146" name="Group 2"/>
          <p:cNvGrpSpPr>
            <a:grpSpLocks/>
          </p:cNvGrpSpPr>
          <p:nvPr/>
        </p:nvGrpSpPr>
        <p:grpSpPr bwMode="auto">
          <a:xfrm>
            <a:off x="5257800" y="3386138"/>
            <a:ext cx="2209800" cy="1947862"/>
            <a:chOff x="-192" y="1920"/>
            <a:chExt cx="1392" cy="1227"/>
          </a:xfrm>
        </p:grpSpPr>
        <p:sp>
          <p:nvSpPr>
            <p:cNvPr id="29726" name="Freeform 3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Freeform 4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Freeform 5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Freeform 6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Freeform 7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Freeform 8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9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Freeform 10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Freeform 11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Freeform 12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Freeform 13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Freeform 14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Freeform 15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4160" name="Group 16"/>
          <p:cNvGrpSpPr>
            <a:grpSpLocks/>
          </p:cNvGrpSpPr>
          <p:nvPr/>
        </p:nvGrpSpPr>
        <p:grpSpPr bwMode="auto">
          <a:xfrm>
            <a:off x="1752600" y="3386138"/>
            <a:ext cx="2209800" cy="1947862"/>
            <a:chOff x="-192" y="1920"/>
            <a:chExt cx="1392" cy="1227"/>
          </a:xfrm>
        </p:grpSpPr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 Schemes:</a:t>
            </a:r>
            <a:br>
              <a:rPr lang="en-US" sz="3200" smtClean="0"/>
            </a:br>
            <a:r>
              <a:rPr lang="en-US" sz="3200" smtClean="0"/>
              <a:t>Analogous</a:t>
            </a:r>
          </a:p>
        </p:txBody>
      </p:sp>
      <p:sp>
        <p:nvSpPr>
          <p:cNvPr id="1414175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Analogous color scheme:</a:t>
            </a:r>
            <a:r>
              <a:rPr lang="en-US" smtClean="0"/>
              <a:t> two or three colors (sometimes more) next to each other on the color wheel.</a:t>
            </a:r>
          </a:p>
          <a:p>
            <a:pPr eaLnBrk="1" hangingPunct="1"/>
            <a:endParaRPr lang="en-US" smtClean="0"/>
          </a:p>
        </p:txBody>
      </p:sp>
      <p:sp>
        <p:nvSpPr>
          <p:cNvPr id="1414176" name="Rectangle 32"/>
          <p:cNvSpPr>
            <a:spLocks noChangeArrowheads="1"/>
          </p:cNvSpPr>
          <p:nvPr/>
        </p:nvSpPr>
        <p:spPr bwMode="auto">
          <a:xfrm>
            <a:off x="685800" y="5562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800">
                <a:latin typeface="Tahoma" pitchFamily="34" charset="0"/>
              </a:rPr>
              <a:t>Usually harmonious and stylish – one of the safest color schemes to use.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>
              <a:latin typeface="Tahoma" pitchFamily="34" charset="0"/>
            </a:endParaRPr>
          </a:p>
        </p:txBody>
      </p:sp>
      <p:grpSp>
        <p:nvGrpSpPr>
          <p:cNvPr id="1414177" name="Group 33"/>
          <p:cNvGrpSpPr>
            <a:grpSpLocks/>
          </p:cNvGrpSpPr>
          <p:nvPr/>
        </p:nvGrpSpPr>
        <p:grpSpPr bwMode="auto">
          <a:xfrm>
            <a:off x="1790700" y="3368675"/>
            <a:ext cx="1676400" cy="990600"/>
            <a:chOff x="672" y="2256"/>
            <a:chExt cx="2112" cy="1248"/>
          </a:xfrm>
        </p:grpSpPr>
        <p:sp>
          <p:nvSpPr>
            <p:cNvPr id="29710" name="Freeform 34"/>
            <p:cNvSpPr>
              <a:spLocks/>
            </p:cNvSpPr>
            <p:nvPr/>
          </p:nvSpPr>
          <p:spPr bwMode="auto">
            <a:xfrm>
              <a:off x="1392" y="2259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Freeform 35"/>
            <p:cNvSpPr>
              <a:spLocks/>
            </p:cNvSpPr>
            <p:nvPr/>
          </p:nvSpPr>
          <p:spPr bwMode="auto">
            <a:xfrm flipV="1">
              <a:off x="672" y="2256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Freeform 36"/>
            <p:cNvSpPr>
              <a:spLocks/>
            </p:cNvSpPr>
            <p:nvPr/>
          </p:nvSpPr>
          <p:spPr bwMode="auto">
            <a:xfrm>
              <a:off x="1200" y="2256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4181" name="Group 37"/>
          <p:cNvGrpSpPr>
            <a:grpSpLocks/>
          </p:cNvGrpSpPr>
          <p:nvPr/>
        </p:nvGrpSpPr>
        <p:grpSpPr bwMode="auto">
          <a:xfrm>
            <a:off x="5181600" y="4298950"/>
            <a:ext cx="1752600" cy="1035050"/>
            <a:chOff x="3744" y="2160"/>
            <a:chExt cx="2112" cy="1248"/>
          </a:xfrm>
        </p:grpSpPr>
        <p:sp>
          <p:nvSpPr>
            <p:cNvPr id="29707" name="Freeform 38"/>
            <p:cNvSpPr>
              <a:spLocks/>
            </p:cNvSpPr>
            <p:nvPr/>
          </p:nvSpPr>
          <p:spPr bwMode="auto">
            <a:xfrm>
              <a:off x="3744" y="2163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Freeform 39"/>
            <p:cNvSpPr>
              <a:spLocks/>
            </p:cNvSpPr>
            <p:nvPr/>
          </p:nvSpPr>
          <p:spPr bwMode="auto">
            <a:xfrm flipV="1">
              <a:off x="4464" y="2160"/>
              <a:ext cx="1392" cy="1245"/>
            </a:xfrm>
            <a:custGeom>
              <a:avLst/>
              <a:gdLst>
                <a:gd name="T0" fmla="*/ 0 w 1392"/>
                <a:gd name="T1" fmla="*/ 0 h 1245"/>
                <a:gd name="T2" fmla="*/ 1392 w 1392"/>
                <a:gd name="T3" fmla="*/ 0 h 1245"/>
                <a:gd name="T4" fmla="*/ 700 w 1392"/>
                <a:gd name="T5" fmla="*/ 1245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Freeform 40"/>
            <p:cNvSpPr>
              <a:spLocks/>
            </p:cNvSpPr>
            <p:nvPr/>
          </p:nvSpPr>
          <p:spPr bwMode="auto">
            <a:xfrm flipV="1">
              <a:off x="4254" y="2160"/>
              <a:ext cx="882" cy="1241"/>
            </a:xfrm>
            <a:custGeom>
              <a:avLst/>
              <a:gdLst>
                <a:gd name="T0" fmla="*/ 0 w 882"/>
                <a:gd name="T1" fmla="*/ 336 h 1241"/>
                <a:gd name="T2" fmla="*/ 576 w 882"/>
                <a:gd name="T3" fmla="*/ 0 h 1241"/>
                <a:gd name="T4" fmla="*/ 882 w 882"/>
                <a:gd name="T5" fmla="*/ 1241 h 1241"/>
                <a:gd name="T6" fmla="*/ 0 w 882"/>
                <a:gd name="T7" fmla="*/ 336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4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4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4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4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75" grpId="0" build="p" bldLvl="5" autoUpdateAnimBg="0"/>
      <p:bldP spid="14141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906091-B247-419E-A61B-9DE28E4675B9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grpSp>
        <p:nvGrpSpPr>
          <p:cNvPr id="1417218" name="Group 2"/>
          <p:cNvGrpSpPr>
            <a:grpSpLocks/>
          </p:cNvGrpSpPr>
          <p:nvPr/>
        </p:nvGrpSpPr>
        <p:grpSpPr bwMode="auto">
          <a:xfrm>
            <a:off x="3200400" y="3443288"/>
            <a:ext cx="2971800" cy="2500312"/>
            <a:chOff x="-192" y="1920"/>
            <a:chExt cx="1392" cy="1227"/>
          </a:xfrm>
        </p:grpSpPr>
        <p:sp>
          <p:nvSpPr>
            <p:cNvPr id="30737" name="Freeform 3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Freeform 4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Freeform 5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Freeform 6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Freeform 7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Freeform 8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9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Freeform 10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Freeform 11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Freeform 12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Freeform 13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Freeform 14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Freeform 15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 Schemes:</a:t>
            </a:r>
            <a:br>
              <a:rPr lang="en-US" sz="3200" smtClean="0"/>
            </a:br>
            <a:r>
              <a:rPr lang="en-US" sz="3200" smtClean="0"/>
              <a:t>Warm</a:t>
            </a:r>
          </a:p>
        </p:txBody>
      </p:sp>
      <p:sp>
        <p:nvSpPr>
          <p:cNvPr id="141723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764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Warm color scheme:</a:t>
            </a:r>
            <a:r>
              <a:rPr lang="en-US" smtClean="0"/>
              <a:t> said to have a warm “temperature”, based on yellow, orange, and red. </a:t>
            </a:r>
          </a:p>
        </p:txBody>
      </p:sp>
      <p:sp>
        <p:nvSpPr>
          <p:cNvPr id="1417234" name="Rectangle 18"/>
          <p:cNvSpPr>
            <a:spLocks noChangeArrowheads="1"/>
          </p:cNvSpPr>
          <p:nvPr/>
        </p:nvSpPr>
        <p:spPr bwMode="auto">
          <a:xfrm>
            <a:off x="685800" y="5486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endParaRPr lang="en-US" sz="2800">
              <a:latin typeface="Tahoma" pitchFamily="34" charset="0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800">
                <a:latin typeface="Tahoma" pitchFamily="34" charset="0"/>
              </a:rPr>
              <a:t>Cozy, inviting, and advancing.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400">
              <a:latin typeface="Tahoma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>
              <a:latin typeface="Tahoma" pitchFamily="34" charset="0"/>
            </a:endParaRPr>
          </a:p>
        </p:txBody>
      </p:sp>
      <p:grpSp>
        <p:nvGrpSpPr>
          <p:cNvPr id="1417235" name="Group 19"/>
          <p:cNvGrpSpPr>
            <a:grpSpLocks/>
          </p:cNvGrpSpPr>
          <p:nvPr/>
        </p:nvGrpSpPr>
        <p:grpSpPr bwMode="auto">
          <a:xfrm>
            <a:off x="3756025" y="3443288"/>
            <a:ext cx="2416175" cy="2500312"/>
            <a:chOff x="830" y="1728"/>
            <a:chExt cx="1522" cy="1575"/>
          </a:xfrm>
        </p:grpSpPr>
        <p:sp>
          <p:nvSpPr>
            <p:cNvPr id="30729" name="Freeform 20"/>
            <p:cNvSpPr>
              <a:spLocks/>
            </p:cNvSpPr>
            <p:nvPr/>
          </p:nvSpPr>
          <p:spPr bwMode="auto">
            <a:xfrm>
              <a:off x="1432" y="2517"/>
              <a:ext cx="920" cy="786"/>
            </a:xfrm>
            <a:custGeom>
              <a:avLst/>
              <a:gdLst>
                <a:gd name="T0" fmla="*/ 0 w 1392"/>
                <a:gd name="T1" fmla="*/ 0 h 1245"/>
                <a:gd name="T2" fmla="*/ 402 w 1392"/>
                <a:gd name="T3" fmla="*/ 0 h 1245"/>
                <a:gd name="T4" fmla="*/ 202 w 1392"/>
                <a:gd name="T5" fmla="*/ 313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Freeform 21"/>
            <p:cNvSpPr>
              <a:spLocks/>
            </p:cNvSpPr>
            <p:nvPr/>
          </p:nvSpPr>
          <p:spPr bwMode="auto">
            <a:xfrm>
              <a:off x="956" y="1729"/>
              <a:ext cx="920" cy="787"/>
            </a:xfrm>
            <a:custGeom>
              <a:avLst/>
              <a:gdLst>
                <a:gd name="T0" fmla="*/ 0 w 1392"/>
                <a:gd name="T1" fmla="*/ 0 h 1245"/>
                <a:gd name="T2" fmla="*/ 402 w 1392"/>
                <a:gd name="T3" fmla="*/ 0 h 1245"/>
                <a:gd name="T4" fmla="*/ 202 w 1392"/>
                <a:gd name="T5" fmla="*/ 314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Freeform 22"/>
            <p:cNvSpPr>
              <a:spLocks/>
            </p:cNvSpPr>
            <p:nvPr/>
          </p:nvSpPr>
          <p:spPr bwMode="auto">
            <a:xfrm flipV="1">
              <a:off x="1432" y="1728"/>
              <a:ext cx="920" cy="786"/>
            </a:xfrm>
            <a:custGeom>
              <a:avLst/>
              <a:gdLst>
                <a:gd name="T0" fmla="*/ 0 w 1392"/>
                <a:gd name="T1" fmla="*/ 0 h 1245"/>
                <a:gd name="T2" fmla="*/ 402 w 1392"/>
                <a:gd name="T3" fmla="*/ 0 h 1245"/>
                <a:gd name="T4" fmla="*/ 202 w 1392"/>
                <a:gd name="T5" fmla="*/ 313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23"/>
            <p:cNvSpPr>
              <a:spLocks noChangeShapeType="1"/>
            </p:cNvSpPr>
            <p:nvPr/>
          </p:nvSpPr>
          <p:spPr bwMode="auto">
            <a:xfrm>
              <a:off x="830" y="1940"/>
              <a:ext cx="1172" cy="115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Freeform 24"/>
            <p:cNvSpPr>
              <a:spLocks/>
            </p:cNvSpPr>
            <p:nvPr/>
          </p:nvSpPr>
          <p:spPr bwMode="auto">
            <a:xfrm>
              <a:off x="830" y="1728"/>
              <a:ext cx="582" cy="783"/>
            </a:xfrm>
            <a:custGeom>
              <a:avLst/>
              <a:gdLst>
                <a:gd name="T0" fmla="*/ 0 w 882"/>
                <a:gd name="T1" fmla="*/ 85 h 1241"/>
                <a:gd name="T2" fmla="*/ 166 w 882"/>
                <a:gd name="T3" fmla="*/ 0 h 1241"/>
                <a:gd name="T4" fmla="*/ 253 w 882"/>
                <a:gd name="T5" fmla="*/ 312 h 1241"/>
                <a:gd name="T6" fmla="*/ 0 w 882"/>
                <a:gd name="T7" fmla="*/ 85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Freeform 25"/>
            <p:cNvSpPr>
              <a:spLocks/>
            </p:cNvSpPr>
            <p:nvPr/>
          </p:nvSpPr>
          <p:spPr bwMode="auto">
            <a:xfrm flipH="1" flipV="1">
              <a:off x="1432" y="2516"/>
              <a:ext cx="582" cy="783"/>
            </a:xfrm>
            <a:custGeom>
              <a:avLst/>
              <a:gdLst>
                <a:gd name="T0" fmla="*/ 0 w 882"/>
                <a:gd name="T1" fmla="*/ 85 h 1241"/>
                <a:gd name="T2" fmla="*/ 166 w 882"/>
                <a:gd name="T3" fmla="*/ 0 h 1241"/>
                <a:gd name="T4" fmla="*/ 253 w 882"/>
                <a:gd name="T5" fmla="*/ 312 h 1241"/>
                <a:gd name="T6" fmla="*/ 0 w 882"/>
                <a:gd name="T7" fmla="*/ 85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Freeform 26"/>
            <p:cNvSpPr>
              <a:spLocks/>
            </p:cNvSpPr>
            <p:nvPr/>
          </p:nvSpPr>
          <p:spPr bwMode="auto">
            <a:xfrm rot="7353688">
              <a:off x="1660" y="2081"/>
              <a:ext cx="556" cy="820"/>
            </a:xfrm>
            <a:custGeom>
              <a:avLst/>
              <a:gdLst>
                <a:gd name="T0" fmla="*/ 0 w 882"/>
                <a:gd name="T1" fmla="*/ 97 h 1241"/>
                <a:gd name="T2" fmla="*/ 144 w 882"/>
                <a:gd name="T3" fmla="*/ 0 h 1241"/>
                <a:gd name="T4" fmla="*/ 221 w 882"/>
                <a:gd name="T5" fmla="*/ 358 h 1241"/>
                <a:gd name="T6" fmla="*/ 0 w 882"/>
                <a:gd name="T7" fmla="*/ 97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Freeform 27"/>
            <p:cNvSpPr>
              <a:spLocks/>
            </p:cNvSpPr>
            <p:nvPr/>
          </p:nvSpPr>
          <p:spPr bwMode="auto">
            <a:xfrm flipH="1">
              <a:off x="1432" y="1728"/>
              <a:ext cx="582" cy="783"/>
            </a:xfrm>
            <a:custGeom>
              <a:avLst/>
              <a:gdLst>
                <a:gd name="T0" fmla="*/ 0 w 882"/>
                <a:gd name="T1" fmla="*/ 85 h 1241"/>
                <a:gd name="T2" fmla="*/ 166 w 882"/>
                <a:gd name="T3" fmla="*/ 0 h 1241"/>
                <a:gd name="T4" fmla="*/ 253 w 882"/>
                <a:gd name="T5" fmla="*/ 312 h 1241"/>
                <a:gd name="T6" fmla="*/ 0 w 882"/>
                <a:gd name="T7" fmla="*/ 85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33" grpId="0" build="p" bldLvl="5" autoUpdateAnimBg="0"/>
      <p:bldP spid="14172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348A4-9AAB-4788-8A93-4E35FE363EE9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Color Schemes:</a:t>
            </a:r>
            <a:br>
              <a:rPr lang="en-US" sz="3200" smtClean="0"/>
            </a:br>
            <a:r>
              <a:rPr lang="en-US" sz="3200" smtClean="0"/>
              <a:t>Cool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764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Cool color scheme:</a:t>
            </a:r>
            <a:r>
              <a:rPr lang="en-US" smtClean="0"/>
              <a:t> cool temperature, based on purple, blue, and green.</a:t>
            </a:r>
          </a:p>
        </p:txBody>
      </p:sp>
      <p:sp>
        <p:nvSpPr>
          <p:cNvPr id="1418244" name="Rectangle 4"/>
          <p:cNvSpPr>
            <a:spLocks noChangeArrowheads="1"/>
          </p:cNvSpPr>
          <p:nvPr/>
        </p:nvSpPr>
        <p:spPr bwMode="auto">
          <a:xfrm>
            <a:off x="685800" y="5486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r>
              <a:rPr lang="en-US" sz="2800">
                <a:latin typeface="Tahoma" pitchFamily="34" charset="0"/>
              </a:rPr>
              <a:t>Cool colors are slick, professional, and receding.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FontTx/>
              <a:buChar char="–"/>
            </a:pPr>
            <a:endParaRPr lang="en-US" sz="2800">
              <a:latin typeface="Tahoma" pitchFamily="34" charset="0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400">
              <a:latin typeface="Tahoma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>
              <a:latin typeface="Tahoma" pitchFamily="34" charset="0"/>
            </a:endParaRPr>
          </a:p>
        </p:txBody>
      </p:sp>
      <p:sp>
        <p:nvSpPr>
          <p:cNvPr id="1418245" name="AutoShape 5"/>
          <p:cNvSpPr>
            <a:spLocks noChangeArrowheads="1"/>
          </p:cNvSpPr>
          <p:nvPr/>
        </p:nvSpPr>
        <p:spPr bwMode="auto">
          <a:xfrm>
            <a:off x="5562600" y="2743200"/>
            <a:ext cx="2971800" cy="2667000"/>
          </a:xfrm>
          <a:prstGeom prst="wedgeRoundRectCallout">
            <a:avLst>
              <a:gd name="adj1" fmla="val -29968"/>
              <a:gd name="adj2" fmla="val 22023"/>
              <a:gd name="adj3" fmla="val 16667"/>
            </a:avLst>
          </a:prstGeom>
          <a:solidFill>
            <a:schemeClr val="tx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Note that the borderline colors of yellow-green and reddish-purple can be either warm or cool. </a:t>
            </a:r>
          </a:p>
        </p:txBody>
      </p:sp>
      <p:grpSp>
        <p:nvGrpSpPr>
          <p:cNvPr id="1418246" name="Group 6"/>
          <p:cNvGrpSpPr>
            <a:grpSpLocks/>
          </p:cNvGrpSpPr>
          <p:nvPr/>
        </p:nvGrpSpPr>
        <p:grpSpPr bwMode="auto">
          <a:xfrm>
            <a:off x="1447800" y="2909888"/>
            <a:ext cx="2971800" cy="2500312"/>
            <a:chOff x="-192" y="1920"/>
            <a:chExt cx="1392" cy="1227"/>
          </a:xfrm>
        </p:grpSpPr>
        <p:sp>
          <p:nvSpPr>
            <p:cNvPr id="31763" name="Freeform 7"/>
            <p:cNvSpPr>
              <a:spLocks/>
            </p:cNvSpPr>
            <p:nvPr/>
          </p:nvSpPr>
          <p:spPr bwMode="auto">
            <a:xfrm>
              <a:off x="516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Freeform 8"/>
            <p:cNvSpPr>
              <a:spLocks/>
            </p:cNvSpPr>
            <p:nvPr/>
          </p:nvSpPr>
          <p:spPr bwMode="auto">
            <a:xfrm>
              <a:off x="162" y="1921"/>
              <a:ext cx="684" cy="613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9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Freeform 9"/>
            <p:cNvSpPr>
              <a:spLocks/>
            </p:cNvSpPr>
            <p:nvPr/>
          </p:nvSpPr>
          <p:spPr bwMode="auto">
            <a:xfrm>
              <a:off x="-192" y="2535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Freeform 10"/>
            <p:cNvSpPr>
              <a:spLocks/>
            </p:cNvSpPr>
            <p:nvPr/>
          </p:nvSpPr>
          <p:spPr bwMode="auto">
            <a:xfrm flipV="1">
              <a:off x="-192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Freeform 11"/>
            <p:cNvSpPr>
              <a:spLocks/>
            </p:cNvSpPr>
            <p:nvPr/>
          </p:nvSpPr>
          <p:spPr bwMode="auto">
            <a:xfrm flipV="1">
              <a:off x="516" y="1920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Freeform 12"/>
            <p:cNvSpPr>
              <a:spLocks/>
            </p:cNvSpPr>
            <p:nvPr/>
          </p:nvSpPr>
          <p:spPr bwMode="auto">
            <a:xfrm flipV="1">
              <a:off x="162" y="2534"/>
              <a:ext cx="684" cy="612"/>
            </a:xfrm>
            <a:custGeom>
              <a:avLst/>
              <a:gdLst>
                <a:gd name="T0" fmla="*/ 0 w 1392"/>
                <a:gd name="T1" fmla="*/ 0 h 1245"/>
                <a:gd name="T2" fmla="*/ 165 w 1392"/>
                <a:gd name="T3" fmla="*/ 0 h 1245"/>
                <a:gd name="T4" fmla="*/ 83 w 1392"/>
                <a:gd name="T5" fmla="*/ 148 h 1245"/>
                <a:gd name="T6" fmla="*/ 0 w 1392"/>
                <a:gd name="T7" fmla="*/ 0 h 1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2" h="1245">
                  <a:moveTo>
                    <a:pt x="0" y="0"/>
                  </a:moveTo>
                  <a:lnTo>
                    <a:pt x="1392" y="0"/>
                  </a:lnTo>
                  <a:lnTo>
                    <a:pt x="70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13"/>
            <p:cNvSpPr>
              <a:spLocks noChangeShapeType="1"/>
            </p:cNvSpPr>
            <p:nvPr/>
          </p:nvSpPr>
          <p:spPr bwMode="auto">
            <a:xfrm>
              <a:off x="68" y="2085"/>
              <a:ext cx="872" cy="89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Freeform 14"/>
            <p:cNvSpPr>
              <a:spLocks/>
            </p:cNvSpPr>
            <p:nvPr/>
          </p:nvSpPr>
          <p:spPr bwMode="auto">
            <a:xfrm>
              <a:off x="68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66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Freeform 15"/>
            <p:cNvSpPr>
              <a:spLocks/>
            </p:cNvSpPr>
            <p:nvPr/>
          </p:nvSpPr>
          <p:spPr bwMode="auto">
            <a:xfrm rot="-3713690">
              <a:off x="-80" y="2271"/>
              <a:ext cx="434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Freeform 16"/>
            <p:cNvSpPr>
              <a:spLocks/>
            </p:cNvSpPr>
            <p:nvPr/>
          </p:nvSpPr>
          <p:spPr bwMode="auto">
            <a:xfrm flipV="1">
              <a:off x="59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66FF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Freeform 17"/>
            <p:cNvSpPr>
              <a:spLocks/>
            </p:cNvSpPr>
            <p:nvPr/>
          </p:nvSpPr>
          <p:spPr bwMode="auto">
            <a:xfrm flipH="1" flipV="1">
              <a:off x="516" y="2534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Freeform 18"/>
            <p:cNvSpPr>
              <a:spLocks/>
            </p:cNvSpPr>
            <p:nvPr/>
          </p:nvSpPr>
          <p:spPr bwMode="auto">
            <a:xfrm rot="7353688">
              <a:off x="675" y="221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Freeform 19"/>
            <p:cNvSpPr>
              <a:spLocks/>
            </p:cNvSpPr>
            <p:nvPr/>
          </p:nvSpPr>
          <p:spPr bwMode="auto">
            <a:xfrm flipH="1">
              <a:off x="516" y="1920"/>
              <a:ext cx="433" cy="610"/>
            </a:xfrm>
            <a:custGeom>
              <a:avLst/>
              <a:gdLst>
                <a:gd name="T0" fmla="*/ 0 w 882"/>
                <a:gd name="T1" fmla="*/ 40 h 1241"/>
                <a:gd name="T2" fmla="*/ 68 w 882"/>
                <a:gd name="T3" fmla="*/ 0 h 1241"/>
                <a:gd name="T4" fmla="*/ 105 w 882"/>
                <a:gd name="T5" fmla="*/ 147 h 1241"/>
                <a:gd name="T6" fmla="*/ 0 w 882"/>
                <a:gd name="T7" fmla="*/ 40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8260" name="Group 20"/>
          <p:cNvGrpSpPr>
            <a:grpSpLocks/>
          </p:cNvGrpSpPr>
          <p:nvPr/>
        </p:nvGrpSpPr>
        <p:grpSpPr bwMode="auto">
          <a:xfrm>
            <a:off x="1447800" y="2895600"/>
            <a:ext cx="2365375" cy="2500313"/>
            <a:chOff x="-868" y="1824"/>
            <a:chExt cx="1490" cy="1575"/>
          </a:xfrm>
        </p:grpSpPr>
        <p:sp>
          <p:nvSpPr>
            <p:cNvPr id="31754" name="Line 21"/>
            <p:cNvSpPr>
              <a:spLocks noChangeShapeType="1"/>
            </p:cNvSpPr>
            <p:nvPr/>
          </p:nvSpPr>
          <p:spPr bwMode="auto">
            <a:xfrm>
              <a:off x="-562" y="2036"/>
              <a:ext cx="1172" cy="115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55" name="Group 22"/>
            <p:cNvGrpSpPr>
              <a:grpSpLocks/>
            </p:cNvGrpSpPr>
            <p:nvPr/>
          </p:nvGrpSpPr>
          <p:grpSpPr bwMode="auto">
            <a:xfrm>
              <a:off x="-868" y="1824"/>
              <a:ext cx="1396" cy="1575"/>
              <a:chOff x="-912" y="1824"/>
              <a:chExt cx="1396" cy="1575"/>
            </a:xfrm>
          </p:grpSpPr>
          <p:sp>
            <p:nvSpPr>
              <p:cNvPr id="31757" name="Freeform 23"/>
              <p:cNvSpPr>
                <a:spLocks/>
              </p:cNvSpPr>
              <p:nvPr/>
            </p:nvSpPr>
            <p:spPr bwMode="auto">
              <a:xfrm>
                <a:off x="-912" y="2613"/>
                <a:ext cx="920" cy="786"/>
              </a:xfrm>
              <a:custGeom>
                <a:avLst/>
                <a:gdLst>
                  <a:gd name="T0" fmla="*/ 0 w 1392"/>
                  <a:gd name="T1" fmla="*/ 0 h 1245"/>
                  <a:gd name="T2" fmla="*/ 402 w 1392"/>
                  <a:gd name="T3" fmla="*/ 0 h 1245"/>
                  <a:gd name="T4" fmla="*/ 202 w 1392"/>
                  <a:gd name="T5" fmla="*/ 313 h 1245"/>
                  <a:gd name="T6" fmla="*/ 0 w 1392"/>
                  <a:gd name="T7" fmla="*/ 0 h 12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92" h="1245">
                    <a:moveTo>
                      <a:pt x="0" y="0"/>
                    </a:moveTo>
                    <a:lnTo>
                      <a:pt x="1392" y="0"/>
                    </a:lnTo>
                    <a:lnTo>
                      <a:pt x="700" y="1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FF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8" name="Freeform 24"/>
              <p:cNvSpPr>
                <a:spLocks/>
              </p:cNvSpPr>
              <p:nvPr/>
            </p:nvSpPr>
            <p:spPr bwMode="auto">
              <a:xfrm flipV="1">
                <a:off x="-912" y="1824"/>
                <a:ext cx="920" cy="786"/>
              </a:xfrm>
              <a:custGeom>
                <a:avLst/>
                <a:gdLst>
                  <a:gd name="T0" fmla="*/ 0 w 1392"/>
                  <a:gd name="T1" fmla="*/ 0 h 1245"/>
                  <a:gd name="T2" fmla="*/ 402 w 1392"/>
                  <a:gd name="T3" fmla="*/ 0 h 1245"/>
                  <a:gd name="T4" fmla="*/ 202 w 1392"/>
                  <a:gd name="T5" fmla="*/ 313 h 1245"/>
                  <a:gd name="T6" fmla="*/ 0 w 1392"/>
                  <a:gd name="T7" fmla="*/ 0 h 12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92" h="1245">
                    <a:moveTo>
                      <a:pt x="0" y="0"/>
                    </a:moveTo>
                    <a:lnTo>
                      <a:pt x="1392" y="0"/>
                    </a:lnTo>
                    <a:lnTo>
                      <a:pt x="700" y="1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00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Freeform 25"/>
              <p:cNvSpPr>
                <a:spLocks/>
              </p:cNvSpPr>
              <p:nvPr/>
            </p:nvSpPr>
            <p:spPr bwMode="auto">
              <a:xfrm flipV="1">
                <a:off x="-436" y="2612"/>
                <a:ext cx="920" cy="786"/>
              </a:xfrm>
              <a:custGeom>
                <a:avLst/>
                <a:gdLst>
                  <a:gd name="T0" fmla="*/ 0 w 1392"/>
                  <a:gd name="T1" fmla="*/ 0 h 1245"/>
                  <a:gd name="T2" fmla="*/ 402 w 1392"/>
                  <a:gd name="T3" fmla="*/ 0 h 1245"/>
                  <a:gd name="T4" fmla="*/ 202 w 1392"/>
                  <a:gd name="T5" fmla="*/ 313 h 1245"/>
                  <a:gd name="T6" fmla="*/ 0 w 1392"/>
                  <a:gd name="T7" fmla="*/ 0 h 12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92" h="1245">
                    <a:moveTo>
                      <a:pt x="0" y="0"/>
                    </a:moveTo>
                    <a:lnTo>
                      <a:pt x="1392" y="0"/>
                    </a:lnTo>
                    <a:lnTo>
                      <a:pt x="700" y="1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CC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Freeform 26"/>
              <p:cNvSpPr>
                <a:spLocks/>
              </p:cNvSpPr>
              <p:nvPr/>
            </p:nvSpPr>
            <p:spPr bwMode="auto">
              <a:xfrm>
                <a:off x="-562" y="1824"/>
                <a:ext cx="582" cy="783"/>
              </a:xfrm>
              <a:custGeom>
                <a:avLst/>
                <a:gdLst>
                  <a:gd name="T0" fmla="*/ 0 w 882"/>
                  <a:gd name="T1" fmla="*/ 85 h 1241"/>
                  <a:gd name="T2" fmla="*/ 166 w 882"/>
                  <a:gd name="T3" fmla="*/ 0 h 1241"/>
                  <a:gd name="T4" fmla="*/ 253 w 882"/>
                  <a:gd name="T5" fmla="*/ 312 h 1241"/>
                  <a:gd name="T6" fmla="*/ 0 w 882"/>
                  <a:gd name="T7" fmla="*/ 85 h 12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2" h="1241">
                    <a:moveTo>
                      <a:pt x="0" y="336"/>
                    </a:moveTo>
                    <a:lnTo>
                      <a:pt x="576" y="0"/>
                    </a:lnTo>
                    <a:lnTo>
                      <a:pt x="882" y="1241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CCFF66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Freeform 27"/>
              <p:cNvSpPr>
                <a:spLocks/>
              </p:cNvSpPr>
              <p:nvPr/>
            </p:nvSpPr>
            <p:spPr bwMode="auto">
              <a:xfrm rot="-3713690">
                <a:off x="-748" y="2256"/>
                <a:ext cx="557" cy="821"/>
              </a:xfrm>
              <a:custGeom>
                <a:avLst/>
                <a:gdLst>
                  <a:gd name="T0" fmla="*/ 0 w 882"/>
                  <a:gd name="T1" fmla="*/ 97 h 1241"/>
                  <a:gd name="T2" fmla="*/ 145 w 882"/>
                  <a:gd name="T3" fmla="*/ 0 h 1241"/>
                  <a:gd name="T4" fmla="*/ 222 w 882"/>
                  <a:gd name="T5" fmla="*/ 359 h 1241"/>
                  <a:gd name="T6" fmla="*/ 0 w 882"/>
                  <a:gd name="T7" fmla="*/ 97 h 12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2" h="1241">
                    <a:moveTo>
                      <a:pt x="0" y="336"/>
                    </a:moveTo>
                    <a:lnTo>
                      <a:pt x="576" y="0"/>
                    </a:lnTo>
                    <a:lnTo>
                      <a:pt x="882" y="1241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00CC99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Freeform 28"/>
              <p:cNvSpPr>
                <a:spLocks/>
              </p:cNvSpPr>
              <p:nvPr/>
            </p:nvSpPr>
            <p:spPr bwMode="auto">
              <a:xfrm flipV="1">
                <a:off x="-574" y="2612"/>
                <a:ext cx="582" cy="783"/>
              </a:xfrm>
              <a:custGeom>
                <a:avLst/>
                <a:gdLst>
                  <a:gd name="T0" fmla="*/ 0 w 882"/>
                  <a:gd name="T1" fmla="*/ 85 h 1241"/>
                  <a:gd name="T2" fmla="*/ 166 w 882"/>
                  <a:gd name="T3" fmla="*/ 0 h 1241"/>
                  <a:gd name="T4" fmla="*/ 253 w 882"/>
                  <a:gd name="T5" fmla="*/ 312 h 1241"/>
                  <a:gd name="T6" fmla="*/ 0 w 882"/>
                  <a:gd name="T7" fmla="*/ 85 h 12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2" h="1241">
                    <a:moveTo>
                      <a:pt x="0" y="336"/>
                    </a:moveTo>
                    <a:lnTo>
                      <a:pt x="576" y="0"/>
                    </a:lnTo>
                    <a:lnTo>
                      <a:pt x="882" y="1241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66FF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6" name="Freeform 29"/>
            <p:cNvSpPr>
              <a:spLocks/>
            </p:cNvSpPr>
            <p:nvPr/>
          </p:nvSpPr>
          <p:spPr bwMode="auto">
            <a:xfrm flipH="1" flipV="1">
              <a:off x="40" y="2612"/>
              <a:ext cx="582" cy="783"/>
            </a:xfrm>
            <a:custGeom>
              <a:avLst/>
              <a:gdLst>
                <a:gd name="T0" fmla="*/ 0 w 882"/>
                <a:gd name="T1" fmla="*/ 85 h 1241"/>
                <a:gd name="T2" fmla="*/ 166 w 882"/>
                <a:gd name="T3" fmla="*/ 0 h 1241"/>
                <a:gd name="T4" fmla="*/ 253 w 882"/>
                <a:gd name="T5" fmla="*/ 312 h 1241"/>
                <a:gd name="T6" fmla="*/ 0 w 882"/>
                <a:gd name="T7" fmla="*/ 85 h 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2" h="1241">
                  <a:moveTo>
                    <a:pt x="0" y="336"/>
                  </a:moveTo>
                  <a:lnTo>
                    <a:pt x="576" y="0"/>
                  </a:lnTo>
                  <a:lnTo>
                    <a:pt x="882" y="1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3399"/>
            </a:solidFill>
            <a:ln w="571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41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8243" grpId="0" build="p" bldLvl="5" autoUpdateAnimBg="0"/>
      <p:bldP spid="1418244" grpId="0" autoUpdateAnimBg="0"/>
      <p:bldP spid="141824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B138E9-1F92-459A-845B-7992FF697BE4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single most important thing you can do to give your site a theme and create appeal is to choose a good color scheme.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Often, you don’t have a choice about the color scheme, because the organization already has proscribed colors: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NIU uses red and black; IBM uses blue; Ireland uses green; the Bears use…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135179-8FF3-466C-9F98-52C7FF018C4C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14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614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aren’t going into heavy theory (how the eye works, optical theory, etc.), just enough that you can understand the mechanics of web color, color mixing, and color schemes.</a:t>
            </a:r>
          </a:p>
          <a:p>
            <a:pPr eaLnBrk="1" hangingPunct="1"/>
            <a:r>
              <a:rPr lang="en-US" smtClean="0"/>
              <a:t>Note that the display system in this room does not display color as well as even a lousy monitor can.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6D5792-B173-4D74-A73C-F0E75721388B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at the purpose of a site in choosing colors.</a:t>
            </a:r>
          </a:p>
          <a:p>
            <a:pPr lvl="1" eaLnBrk="1" hangingPunct="1"/>
            <a:r>
              <a:rPr lang="en-US" smtClean="0"/>
              <a:t>A site for kids might use primaries.</a:t>
            </a:r>
          </a:p>
          <a:p>
            <a:pPr lvl="1" eaLnBrk="1" hangingPunct="1"/>
            <a:r>
              <a:rPr lang="en-US" smtClean="0"/>
              <a:t>A rock group site might use a funky combination of neon colors, or a dark and murky scheme.</a:t>
            </a:r>
          </a:p>
          <a:p>
            <a:pPr lvl="1" eaLnBrk="1" hangingPunct="1"/>
            <a:r>
              <a:rPr lang="en-US" smtClean="0"/>
              <a:t>A corporate site might use a more staid and stable color scheme, like IBM’s monochromatic blue.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97177E-19EE-4E8D-821C-61CEC1E4D6B8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Colors that can be described by a single, commonly accepted word are considered to be less complex and sophisticated than those that would require multiple words, or that defy description.</a:t>
            </a:r>
          </a:p>
          <a:p>
            <a:pPr lvl="2" eaLnBrk="1" hangingPunct="1"/>
            <a:r>
              <a:rPr lang="en-US" smtClean="0"/>
              <a:t>Contrast “red”, “orange”, and “purple”, with “a greyed-down mauve” or “gray with a greenish cast.” </a:t>
            </a:r>
          </a:p>
          <a:p>
            <a:pPr lvl="2" eaLnBrk="1" hangingPunct="1"/>
            <a:r>
              <a:rPr lang="en-US" smtClean="0"/>
              <a:t>Shades and tones are usually more complex.</a:t>
            </a:r>
          </a:p>
          <a:p>
            <a:pPr lvl="1" eaLnBrk="1" hangingPunct="1"/>
            <a:r>
              <a:rPr lang="en-US" smtClean="0"/>
              <a:t>High-end, sophisticated sites seem to be using more black, white, and gray.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652FD2-F556-4CA4-9DBA-9970451F6B17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One way of choosing a color scheme is to repeat colors from the logo or a photo that you’re using in  the banner.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B20E1A-3013-46F4-8CEC-42DACBAE8DBF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pic>
        <p:nvPicPr>
          <p:cNvPr id="1451012" name="Picture 4" descr="Bad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4924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3687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3352800" cy="1828800"/>
          </a:xfrm>
        </p:spPr>
        <p:txBody>
          <a:bodyPr/>
          <a:lstStyle/>
          <a:p>
            <a:pPr eaLnBrk="1" hangingPunct="1"/>
            <a:r>
              <a:rPr lang="en-US" smtClean="0"/>
              <a:t>What’s wrong with this picture?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376698-F40E-455C-9EAA-542B397C9501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Don’t fall into the trap that every element on a page needs to be a different color – chaotic.  </a:t>
            </a:r>
          </a:p>
          <a:p>
            <a:pPr eaLnBrk="1" hangingPunct="1"/>
            <a:r>
              <a:rPr lang="en-US" sz="3600" smtClean="0"/>
              <a:t>Instead, repeat colors throughout the site; usually not good to choose a color for one element (say a header) and </a:t>
            </a:r>
            <a:r>
              <a:rPr lang="en-US" sz="3600" i="1" smtClean="0"/>
              <a:t>never</a:t>
            </a:r>
            <a:r>
              <a:rPr lang="en-US" sz="3600" smtClean="0"/>
              <a:t> use it again elsewhere.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BCCFD9-B24F-4826-8DA9-217DAF7B52FB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Most of us should limit our colors to two or three, plus neutrals – pulling off a color scheme with more colors than that takes a master hand. </a:t>
            </a:r>
          </a:p>
          <a:p>
            <a:pPr eaLnBrk="1" hangingPunct="1"/>
            <a:r>
              <a:rPr lang="en-US" sz="3600" smtClean="0"/>
              <a:t>Color proportions, like a man’s suit:</a:t>
            </a:r>
          </a:p>
          <a:p>
            <a:pPr lvl="1" eaLnBrk="1" hangingPunct="1"/>
            <a:r>
              <a:rPr lang="en-US" sz="3200" smtClean="0"/>
              <a:t>60% one color, like the suit itself.</a:t>
            </a:r>
          </a:p>
          <a:p>
            <a:pPr lvl="1" eaLnBrk="1" hangingPunct="1"/>
            <a:r>
              <a:rPr lang="en-US" sz="3200" smtClean="0"/>
              <a:t>Perhaps 30% another color, the shirt.</a:t>
            </a:r>
          </a:p>
          <a:p>
            <a:pPr lvl="1" eaLnBrk="1" hangingPunct="1"/>
            <a:r>
              <a:rPr lang="en-US" sz="3200" smtClean="0"/>
              <a:t>Perhaps 10% the brightest, the tie.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6B8D10-52AE-4DF0-A9BF-2A1D9DEFFF0F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Usually, all pages on a site should use identical colors.</a:t>
            </a:r>
          </a:p>
          <a:p>
            <a:pPr lvl="1" eaLnBrk="1" hangingPunct="1"/>
            <a:r>
              <a:rPr lang="en-US" sz="3200" smtClean="0"/>
              <a:t>Exception: when sections of a site are color-coded, say if Amazon made book pages blue, music green, etc.</a:t>
            </a:r>
          </a:p>
          <a:p>
            <a:pPr lvl="1" eaLnBrk="1" hangingPunct="1"/>
            <a:r>
              <a:rPr lang="en-US" sz="3200" smtClean="0"/>
              <a:t>Even so, the colors should have a similar feel – not bright primaries on one page, dull tones on another.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7FC953-16B5-43CA-AA00-EBC8E0981AFA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Keep in mind that colors “read” differently, depending upon adjacent colors.</a:t>
            </a:r>
          </a:p>
        </p:txBody>
      </p:sp>
      <p:sp>
        <p:nvSpPr>
          <p:cNvPr id="1429508" name="Rectangle 4"/>
          <p:cNvSpPr>
            <a:spLocks noChangeArrowheads="1"/>
          </p:cNvSpPr>
          <p:nvPr/>
        </p:nvSpPr>
        <p:spPr bwMode="auto">
          <a:xfrm>
            <a:off x="1219200" y="4419600"/>
            <a:ext cx="2057400" cy="1905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9509" name="Rectangle 5"/>
          <p:cNvSpPr>
            <a:spLocks noChangeArrowheads="1"/>
          </p:cNvSpPr>
          <p:nvPr/>
        </p:nvSpPr>
        <p:spPr bwMode="auto">
          <a:xfrm>
            <a:off x="3581400" y="4419600"/>
            <a:ext cx="2209800" cy="1905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9510" name="Oval 6"/>
          <p:cNvSpPr>
            <a:spLocks noChangeArrowheads="1"/>
          </p:cNvSpPr>
          <p:nvPr/>
        </p:nvSpPr>
        <p:spPr bwMode="auto">
          <a:xfrm>
            <a:off x="1828800" y="4953000"/>
            <a:ext cx="8382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9511" name="Oval 7"/>
          <p:cNvSpPr>
            <a:spLocks noChangeArrowheads="1"/>
          </p:cNvSpPr>
          <p:nvPr/>
        </p:nvSpPr>
        <p:spPr bwMode="auto">
          <a:xfrm>
            <a:off x="4267200" y="4953000"/>
            <a:ext cx="8382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9512" name="Rectangle 8"/>
          <p:cNvSpPr>
            <a:spLocks noChangeArrowheads="1"/>
          </p:cNvSpPr>
          <p:nvPr/>
        </p:nvSpPr>
        <p:spPr bwMode="auto">
          <a:xfrm>
            <a:off x="6172200" y="4419600"/>
            <a:ext cx="2209800" cy="1905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b="1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429513" name="Oval 9"/>
          <p:cNvSpPr>
            <a:spLocks noChangeArrowheads="1"/>
          </p:cNvSpPr>
          <p:nvPr/>
        </p:nvSpPr>
        <p:spPr bwMode="auto">
          <a:xfrm>
            <a:off x="6858000" y="4953000"/>
            <a:ext cx="8382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9514" name="Oval 10"/>
          <p:cNvSpPr>
            <a:spLocks noChangeArrowheads="1"/>
          </p:cNvSpPr>
          <p:nvPr/>
        </p:nvSpPr>
        <p:spPr bwMode="auto">
          <a:xfrm>
            <a:off x="4267200" y="3352800"/>
            <a:ext cx="8382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2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07" grpId="0" build="p" bldLvl="5" autoUpdateAnimBg="0"/>
      <p:bldP spid="1429508" grpId="0" animBg="1"/>
      <p:bldP spid="1429509" grpId="0" animBg="1"/>
      <p:bldP spid="1429510" grpId="0" animBg="1"/>
      <p:bldP spid="1429511" grpId="0" animBg="1"/>
      <p:bldP spid="1429512" grpId="0" animBg="1"/>
      <p:bldP spid="1429513" grpId="0" animBg="1"/>
      <p:bldP spid="14295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D11A1F-B72A-4D21-AA2B-D3A6BF7BF9DA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smtClean="0"/>
              <a:t>Background color</a:t>
            </a:r>
          </a:p>
          <a:p>
            <a:pPr lvl="1" eaLnBrk="1" hangingPunct="1"/>
            <a:r>
              <a:rPr lang="en-US" smtClean="0"/>
              <a:t>Many experts say to avoid black as a background color because it is the mark of an amateur, and it’s hard to read text on a back background. (???)</a:t>
            </a:r>
          </a:p>
          <a:p>
            <a:pPr lvl="1" eaLnBrk="1" hangingPunct="1"/>
            <a:r>
              <a:rPr lang="en-US" smtClean="0"/>
              <a:t>Most of the problem is that black backgrounds have not been used wisely.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6009AD-2B38-4709-9866-28009BAAFD84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Always use sufficient contrast between foreground elements like text and background.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a dark background, change the default colors on elements like links.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defaults are designed for light-colored backgrounds and won’t show up on dark backgrounds.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But then, I would never </a:t>
            </a:r>
            <a:r>
              <a:rPr lang="en-US" i="1" smtClean="0"/>
              <a:t>think</a:t>
            </a:r>
            <a:r>
              <a:rPr lang="en-US" smtClean="0"/>
              <a:t> of using the defaults!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3BDC4B-8365-4A25-BEA5-22FF79F4F9BD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17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Color Theory</a:t>
            </a:r>
          </a:p>
        </p:txBody>
      </p:sp>
      <p:sp>
        <p:nvSpPr>
          <p:cNvPr id="717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i="1" smtClean="0">
                <a:solidFill>
                  <a:schemeClr val="accent1"/>
                </a:solidFill>
              </a:rPr>
              <a:t>color wheel</a:t>
            </a:r>
            <a:r>
              <a:rPr lang="en-US" smtClean="0"/>
              <a:t> from traditional media like painted surfaces or print…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B6CA80-2A6F-485B-A56C-416471CB2AB7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To find appealing color schemes, look around you...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Your favorite sweater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Ads in magazines or on TV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Opening credits of movies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Decorating magazines and catalogs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other words, STEAL!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 Fireworks, holding shift allows you to take the “eyedropper” color selector off the Fireworks window to other windows, like web sites.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7F42AF-4237-4A9F-AD7A-618E36167BBA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 to the art section of a big bookstore for books with pages and pages of color schemes.</a:t>
            </a:r>
          </a:p>
          <a:p>
            <a:pPr lvl="1" eaLnBrk="1" hangingPunct="1"/>
            <a:r>
              <a:rPr lang="en-US" smtClean="0"/>
              <a:t>Best if you can get one that gives RGB colors, like </a:t>
            </a:r>
            <a:r>
              <a:rPr lang="en-US" i="1" smtClean="0"/>
              <a:t>Color Harmony for the Web</a:t>
            </a:r>
            <a:r>
              <a:rPr lang="en-US" smtClean="0"/>
              <a:t>, by Cailin Boyle.</a:t>
            </a: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BC1F6B-93B8-4130-84B5-D8768662FE0B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Color Scheme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Keep in mind that the colors you choose may have to be used on collateral printed materials like brochures and business cards.</a:t>
            </a:r>
          </a:p>
          <a:p>
            <a:pPr eaLnBrk="1" hangingPunct="1"/>
            <a:r>
              <a:rPr lang="en-US" smtClean="0"/>
              <a:t>The print color space is CMYK (</a:t>
            </a:r>
            <a:r>
              <a:rPr lang="en-US" u="sng" smtClean="0"/>
              <a:t>C</a:t>
            </a:r>
            <a:r>
              <a:rPr lang="en-US" smtClean="0"/>
              <a:t>yan, </a:t>
            </a:r>
            <a:r>
              <a:rPr lang="en-US" u="sng" smtClean="0"/>
              <a:t>M</a:t>
            </a:r>
            <a:r>
              <a:rPr lang="en-US" smtClean="0"/>
              <a:t>agenta, </a:t>
            </a:r>
            <a:r>
              <a:rPr lang="en-US" u="sng" smtClean="0"/>
              <a:t>Y</a:t>
            </a:r>
            <a:r>
              <a:rPr lang="en-US" smtClean="0"/>
              <a:t>ellow, and blac</a:t>
            </a:r>
            <a:r>
              <a:rPr lang="en-US" u="sng" smtClean="0"/>
              <a:t>K</a:t>
            </a:r>
            <a:r>
              <a:rPr lang="en-US" smtClean="0"/>
              <a:t>) and, no matter what you do, the translation from RGB to CMYK will not be a perfect match – you’ll have to tweak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5B8EA7-4ED2-4A61-81E4-D87F1144ADAC}" type="slidenum">
              <a:rPr lang="en-US" smtClean="0">
                <a:latin typeface="Times New Roman" pitchFamily="18" charset="0"/>
              </a:rPr>
              <a:pPr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Blindness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3600" smtClean="0"/>
              <a:t>10% of the male population is color-blind.</a:t>
            </a:r>
          </a:p>
          <a:p>
            <a:pPr lvl="1" eaLnBrk="1" hangingPunct="1"/>
            <a:r>
              <a:rPr lang="en-US" sz="3200" smtClean="0"/>
              <a:t>Try using red on a green background if you really want to mess with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6ADD4F-C6C9-4487-AC5D-D94A0BD51B95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Blindness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Anyone in the class admit to being RG color blind?</a:t>
            </a:r>
          </a:p>
        </p:txBody>
      </p:sp>
      <p:sp>
        <p:nvSpPr>
          <p:cNvPr id="1436676" name="Rectangle 4"/>
          <p:cNvSpPr>
            <a:spLocks noChangeArrowheads="1"/>
          </p:cNvSpPr>
          <p:nvPr/>
        </p:nvSpPr>
        <p:spPr bwMode="auto">
          <a:xfrm>
            <a:off x="685800" y="3505200"/>
            <a:ext cx="2286000" cy="1752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See this?</a:t>
            </a:r>
          </a:p>
          <a:p>
            <a:pPr>
              <a:spcBef>
                <a:spcPct val="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(same value)</a:t>
            </a:r>
          </a:p>
        </p:txBody>
      </p:sp>
      <p:sp>
        <p:nvSpPr>
          <p:cNvPr id="1436677" name="Rectangle 5"/>
          <p:cNvSpPr>
            <a:spLocks noChangeArrowheads="1"/>
          </p:cNvSpPr>
          <p:nvPr/>
        </p:nvSpPr>
        <p:spPr bwMode="auto">
          <a:xfrm>
            <a:off x="3467100" y="3505200"/>
            <a:ext cx="2286000" cy="1752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 b="1">
                <a:solidFill>
                  <a:srgbClr val="99FF99"/>
                </a:solidFill>
                <a:latin typeface="Times New Roman" pitchFamily="18" charset="0"/>
              </a:rPr>
              <a:t>See this?</a:t>
            </a:r>
          </a:p>
          <a:p>
            <a:pPr>
              <a:spcBef>
                <a:spcPct val="0"/>
              </a:spcBef>
            </a:pPr>
            <a:r>
              <a:rPr lang="en-US" sz="3200" b="1">
                <a:solidFill>
                  <a:srgbClr val="99FF99"/>
                </a:solidFill>
                <a:latin typeface="Times New Roman" pitchFamily="18" charset="0"/>
              </a:rPr>
              <a:t>(value </a:t>
            </a:r>
          </a:p>
          <a:p>
            <a:pPr>
              <a:spcBef>
                <a:spcPct val="0"/>
              </a:spcBef>
            </a:pPr>
            <a:r>
              <a:rPr lang="en-US" sz="3200" b="1">
                <a:solidFill>
                  <a:srgbClr val="99FF99"/>
                </a:solidFill>
                <a:latin typeface="Times New Roman" pitchFamily="18" charset="0"/>
              </a:rPr>
              <a:t>contrast)</a:t>
            </a:r>
          </a:p>
        </p:txBody>
      </p:sp>
      <p:sp>
        <p:nvSpPr>
          <p:cNvPr id="1436678" name="Rectangle 6"/>
          <p:cNvSpPr>
            <a:spLocks noChangeArrowheads="1"/>
          </p:cNvSpPr>
          <p:nvPr/>
        </p:nvSpPr>
        <p:spPr bwMode="auto">
          <a:xfrm>
            <a:off x="6248400" y="3505200"/>
            <a:ext cx="2286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See </a:t>
            </a:r>
            <a:r>
              <a:rPr lang="en-US" sz="3200" b="1">
                <a:solidFill>
                  <a:srgbClr val="00CC00"/>
                </a:solidFill>
                <a:latin typeface="Times New Roman" pitchFamily="18" charset="0"/>
              </a:rPr>
              <a:t>this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(on neutral</a:t>
            </a:r>
          </a:p>
          <a:p>
            <a:pPr>
              <a:spcBef>
                <a:spcPct val="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ground)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76" grpId="0" animBg="1"/>
      <p:bldP spid="1436677" grpId="0" animBg="1"/>
      <p:bldP spid="14366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175E58-DC52-4A7E-BBB9-46D3C8D91220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Blindness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Design your site so that it makes sense even if the colors are illegible; make sure that all important foreground elements contrast in </a:t>
            </a:r>
            <a:r>
              <a:rPr lang="en-US" i="1" dirty="0" smtClean="0"/>
              <a:t>value</a:t>
            </a:r>
            <a:r>
              <a:rPr lang="en-US" dirty="0" smtClean="0"/>
              <a:t> with background elements. </a:t>
            </a:r>
          </a:p>
          <a:p>
            <a:pPr eaLnBrk="1" hangingPunct="1"/>
            <a:r>
              <a:rPr lang="en-US" dirty="0" smtClean="0"/>
              <a:t>AIS toolbar shows your page in grayscale to check value contrast.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hlinkClick r:id="rId2"/>
              </a:rPr>
              <a:t>http://www.visionaustralia.org/digital-access-wat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C5B0E0-3DB2-4714-A20F-CDA2F67C5172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Blindness</a:t>
            </a:r>
          </a:p>
        </p:txBody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342900" lvl="1" indent="-342900" eaLnBrk="1" hangingPunct="1">
              <a:buClr>
                <a:schemeClr val="accent1"/>
              </a:buClr>
              <a:buFontTx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Photoshop and Illustrator can simulate color-blindness in the View &gt; Proof Setup &gt; Color Blindness menu.  </a:t>
            </a:r>
          </a:p>
          <a:p>
            <a:pPr marL="342900" lvl="1" indent="-342900" eaLnBrk="1" hangingPunct="1">
              <a:buClr>
                <a:schemeClr val="accent1"/>
              </a:buClr>
              <a:buFontTx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In Fireworks, the best you can do is convert to grayscale, then undo (don’t do a “round trip”).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D281DF-CCB4-45BF-A350-D67FDF80974D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120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Reflected Light:</a:t>
            </a:r>
            <a:br>
              <a:rPr lang="en-US" sz="3200" smtClean="0"/>
            </a:br>
            <a:r>
              <a:rPr lang="en-US" sz="3200" smtClean="0"/>
              <a:t>Subtractive Color Mode</a:t>
            </a:r>
          </a:p>
        </p:txBody>
      </p:sp>
      <p:sp>
        <p:nvSpPr>
          <p:cNvPr id="51205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is produced by light waves – a beam of white light is composed of all of the colors of the visible color spectrum. </a:t>
            </a:r>
          </a:p>
          <a:p>
            <a:pPr eaLnBrk="1" hangingPunct="1"/>
            <a:r>
              <a:rPr lang="en-US" smtClean="0"/>
              <a:t>When white light lands on an object, the object </a:t>
            </a:r>
            <a:r>
              <a:rPr lang="en-US" i="1" smtClean="0"/>
              <a:t>absorbs</a:t>
            </a:r>
            <a:r>
              <a:rPr lang="en-US" smtClean="0"/>
              <a:t> some of the colors while </a:t>
            </a:r>
            <a:r>
              <a:rPr lang="en-US" i="1" smtClean="0"/>
              <a:t>reflecting</a:t>
            </a:r>
            <a:r>
              <a:rPr lang="en-US" smtClean="0"/>
              <a:t> others.</a:t>
            </a:r>
          </a:p>
          <a:p>
            <a:pPr eaLnBrk="1" hangingPunct="1"/>
            <a:r>
              <a:rPr lang="en-US" smtClean="0"/>
              <a:t>The colors that are reflected are the colors we see.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FF488C-A6DE-47F5-AD12-B12EFD5FCED1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Reflected Light:</a:t>
            </a:r>
            <a:br>
              <a:rPr lang="en-US" sz="3200" smtClean="0"/>
            </a:br>
            <a:r>
              <a:rPr lang="en-US" sz="3200" smtClean="0"/>
              <a:t>Subtractive Color Mode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yellow sunflower reflects yellow and absorbs (subtracts) all the other colors of the spectrum.</a:t>
            </a:r>
          </a:p>
          <a:p>
            <a:pPr eaLnBrk="1" hangingPunct="1"/>
            <a:r>
              <a:rPr lang="en-US" smtClean="0"/>
              <a:t>The physics of this are referred to as the  </a:t>
            </a:r>
            <a:r>
              <a:rPr lang="en-US" i="1" smtClean="0">
                <a:solidFill>
                  <a:schemeClr val="accent1"/>
                </a:solidFill>
              </a:rPr>
              <a:t>subtractive color mode</a:t>
            </a:r>
            <a:r>
              <a:rPr lang="en-US" smtClean="0"/>
              <a:t> – color based on </a:t>
            </a:r>
            <a:r>
              <a:rPr lang="en-US" i="1" smtClean="0"/>
              <a:t>reflected light.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0CC49C-2D54-4258-BD78-0B0F8F0DE460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Reflected Light:</a:t>
            </a:r>
            <a:br>
              <a:rPr lang="en-US" sz="3200" smtClean="0"/>
            </a:br>
            <a:r>
              <a:rPr lang="en-US" sz="3200" smtClean="0"/>
              <a:t>Subtractive Color Mode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reiterate: when you mix pigments, you are </a:t>
            </a:r>
            <a:r>
              <a:rPr lang="en-US" i="1" smtClean="0"/>
              <a:t>subtracting </a:t>
            </a:r>
            <a:r>
              <a:rPr lang="en-US" smtClean="0"/>
              <a:t>the </a:t>
            </a:r>
            <a:r>
              <a:rPr lang="en-US" i="1" smtClean="0"/>
              <a:t>absorbed</a:t>
            </a:r>
            <a:r>
              <a:rPr lang="en-US" smtClean="0"/>
              <a:t> colors, thereby decreasing the number of colors </a:t>
            </a:r>
            <a:r>
              <a:rPr lang="en-US" i="1" smtClean="0"/>
              <a:t>reflected</a:t>
            </a:r>
            <a:r>
              <a:rPr lang="en-US" smtClean="0"/>
              <a:t>, hence the “subtractive.”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2743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>
                <a:latin typeface="Times New Roman" pitchFamily="18" charset="0"/>
              </a:rPr>
              <a:t>The three </a:t>
            </a:r>
            <a:r>
              <a:rPr lang="en-US" sz="2800" i="1">
                <a:solidFill>
                  <a:schemeClr val="accent1"/>
                </a:solidFill>
                <a:latin typeface="Times New Roman" pitchFamily="18" charset="0"/>
              </a:rPr>
              <a:t>primary colors</a:t>
            </a:r>
            <a:r>
              <a:rPr lang="en-US" sz="2800">
                <a:latin typeface="Times New Roman" pitchFamily="18" charset="0"/>
              </a:rPr>
              <a:t>: all other colors can be created from mixing the primary colors.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953000" y="16811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yellow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810000" y="36623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blue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6096000" y="36623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red</a:t>
            </a:r>
          </a:p>
        </p:txBody>
      </p:sp>
      <p:pic>
        <p:nvPicPr>
          <p:cNvPr id="8198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111" r="1328" b="1111"/>
          <a:stretch>
            <a:fillRect/>
          </a:stretch>
        </p:blipFill>
        <p:spPr bwMode="auto">
          <a:xfrm>
            <a:off x="3886200" y="609600"/>
            <a:ext cx="45704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820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7125F3-656E-4BE8-8AD5-472FE08F2BC5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3DBFEE-3129-40C3-BF5C-2746A3EBA7E3}" type="slidenum">
              <a:rPr lang="en-US" smtClean="0">
                <a:latin typeface="Times New Roman" pitchFamily="18" charset="0"/>
              </a:rPr>
              <a:pPr/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Projected Light:</a:t>
            </a:r>
            <a:br>
              <a:rPr lang="en-US" sz="3200" smtClean="0"/>
            </a:br>
            <a:r>
              <a:rPr lang="en-US" sz="3200" smtClean="0"/>
              <a:t>Additive Color Mixing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Projected light</a:t>
            </a:r>
            <a:r>
              <a:rPr lang="en-US" smtClean="0"/>
              <a:t> (light bulb, computer monitor, TV screen, etc.) is different from reflected light. </a:t>
            </a:r>
          </a:p>
          <a:p>
            <a:pPr eaLnBrk="1" hangingPunct="1"/>
            <a:r>
              <a:rPr lang="en-US" smtClean="0"/>
              <a:t>There is no surface reflection—you see just the light itself.</a:t>
            </a:r>
          </a:p>
          <a:p>
            <a:pPr eaLnBrk="1" hangingPunct="1"/>
            <a:r>
              <a:rPr lang="en-US" smtClean="0"/>
              <a:t>For instance, if white light shines through a prism, it breaks into the rainbow of its color components.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0D7691-77EC-42DC-B391-D0D623A0F815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Projected Light:</a:t>
            </a:r>
            <a:br>
              <a:rPr lang="en-US" sz="3200" smtClean="0"/>
            </a:br>
            <a:r>
              <a:rPr lang="en-US" sz="3200" smtClean="0"/>
              <a:t>Additive Color Mixing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the same way, raindrops in the sky break the sun’s white light into a rainbow.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Pure light, with no worries about what a surface might absorb – there is no surface.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projected light shows</a:t>
            </a:r>
            <a:r>
              <a:rPr lang="en-US" i="1" smtClean="0">
                <a:solidFill>
                  <a:schemeClr val="accent1"/>
                </a:solidFill>
              </a:rPr>
              <a:t> additive color mixing: </a:t>
            </a:r>
            <a:r>
              <a:rPr lang="en-US" i="1" smtClean="0"/>
              <a:t>adding</a:t>
            </a:r>
            <a:r>
              <a:rPr lang="en-US" smtClean="0"/>
              <a:t> light waves without </a:t>
            </a:r>
            <a:r>
              <a:rPr lang="en-US" i="1" smtClean="0"/>
              <a:t>subtracting</a:t>
            </a:r>
            <a:r>
              <a:rPr lang="en-US" smtClean="0"/>
              <a:t> any absorbed colors – thus </a:t>
            </a:r>
            <a:r>
              <a:rPr lang="en-US" i="1" smtClean="0"/>
              <a:t>additive</a:t>
            </a:r>
            <a:r>
              <a:rPr lang="en-US" smtClean="0"/>
              <a:t> color mixing.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C71565-5A9B-400B-B63A-CF7ED4261D48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632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Projected Light:</a:t>
            </a:r>
            <a:br>
              <a:rPr lang="en-US" sz="3200" smtClean="0"/>
            </a:br>
            <a:r>
              <a:rPr lang="en-US" sz="3200" smtClean="0"/>
              <a:t>Additive Color Mixing</a:t>
            </a:r>
          </a:p>
        </p:txBody>
      </p:sp>
      <p:sp>
        <p:nvSpPr>
          <p:cNvPr id="563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primary colors in additive color mixing are not those of traditional color theory – they are now </a:t>
            </a:r>
            <a:r>
              <a:rPr lang="en-US" u="sng" smtClean="0">
                <a:solidFill>
                  <a:srgbClr val="FF0000"/>
                </a:solidFill>
              </a:rPr>
              <a:t>R</a:t>
            </a:r>
            <a:r>
              <a:rPr lang="en-US" smtClean="0">
                <a:solidFill>
                  <a:srgbClr val="FF0000"/>
                </a:solidFill>
              </a:rPr>
              <a:t>ed</a:t>
            </a:r>
            <a:r>
              <a:rPr lang="en-US" smtClean="0"/>
              <a:t>, </a:t>
            </a:r>
            <a:r>
              <a:rPr lang="en-US" u="sng" smtClean="0">
                <a:solidFill>
                  <a:srgbClr val="00FF00"/>
                </a:solidFill>
              </a:rPr>
              <a:t>G</a:t>
            </a:r>
            <a:r>
              <a:rPr lang="en-US" smtClean="0">
                <a:solidFill>
                  <a:srgbClr val="00FF00"/>
                </a:solidFill>
              </a:rPr>
              <a:t>reen</a:t>
            </a:r>
            <a:r>
              <a:rPr lang="en-US" smtClean="0"/>
              <a:t>, and </a:t>
            </a:r>
            <a:r>
              <a:rPr lang="en-US" u="sng" smtClean="0">
                <a:solidFill>
                  <a:srgbClr val="0066FF"/>
                </a:solidFill>
              </a:rPr>
              <a:t>B</a:t>
            </a:r>
            <a:r>
              <a:rPr lang="en-US" smtClean="0">
                <a:solidFill>
                  <a:srgbClr val="0066FF"/>
                </a:solidFill>
              </a:rPr>
              <a:t>lue</a:t>
            </a:r>
            <a:r>
              <a:rPr lang="en-US" smtClean="0"/>
              <a:t>; i.e.,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smtClean="0">
                <a:solidFill>
                  <a:srgbClr val="00FF00"/>
                </a:solidFill>
              </a:rPr>
              <a:t>G</a:t>
            </a:r>
            <a:r>
              <a:rPr lang="en-US" smtClean="0">
                <a:solidFill>
                  <a:srgbClr val="0066FF"/>
                </a:solidFill>
              </a:rPr>
              <a:t>B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Each pixel is an </a:t>
            </a:r>
            <a:r>
              <a:rPr lang="en-US" i="1" smtClean="0"/>
              <a:t>additive</a:t>
            </a:r>
            <a:r>
              <a:rPr lang="en-US" smtClean="0"/>
              <a:t> mix of all three colors, in varying proportions. </a:t>
            </a:r>
          </a:p>
          <a:p>
            <a:pPr eaLnBrk="1" hangingPunct="1"/>
            <a:r>
              <a:rPr lang="en-US" smtClean="0"/>
              <a:t>An RGB color wheel looks different…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AA1262-B353-49A5-8811-7547BE16721E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60524" name="AutoShape 1036"/>
          <p:cNvSpPr>
            <a:spLocks noChangeArrowheads="1"/>
          </p:cNvSpPr>
          <p:nvPr/>
        </p:nvSpPr>
        <p:spPr bwMode="auto">
          <a:xfrm>
            <a:off x="381000" y="1752600"/>
            <a:ext cx="3429000" cy="1066800"/>
          </a:xfrm>
          <a:prstGeom prst="wedgeRoundRectCallout">
            <a:avLst>
              <a:gd name="adj1" fmla="val 23194"/>
              <a:gd name="adj2" fmla="val 39731"/>
              <a:gd name="adj3" fmla="val 16667"/>
            </a:avLst>
          </a:prstGeom>
          <a:solidFill>
            <a:schemeClr val="tx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RGB primary colors: red, green, blue</a:t>
            </a:r>
          </a:p>
        </p:txBody>
      </p:sp>
      <p:sp>
        <p:nvSpPr>
          <p:cNvPr id="960525" name="AutoShape 1037"/>
          <p:cNvSpPr>
            <a:spLocks noChangeArrowheads="1"/>
          </p:cNvSpPr>
          <p:nvPr/>
        </p:nvSpPr>
        <p:spPr bwMode="auto">
          <a:xfrm>
            <a:off x="304800" y="3352800"/>
            <a:ext cx="3429000" cy="1143000"/>
          </a:xfrm>
          <a:prstGeom prst="wedgeRoundRectCallout">
            <a:avLst>
              <a:gd name="adj1" fmla="val 20741"/>
              <a:gd name="adj2" fmla="val 45694"/>
              <a:gd name="adj3" fmla="val 16667"/>
            </a:avLst>
          </a:prstGeom>
          <a:solidFill>
            <a:schemeClr val="tx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RGB secondary colors: yellow, purple, cyan</a:t>
            </a:r>
          </a:p>
        </p:txBody>
      </p:sp>
      <p:sp>
        <p:nvSpPr>
          <p:cNvPr id="960526" name="AutoShape 1038"/>
          <p:cNvSpPr>
            <a:spLocks noChangeArrowheads="1"/>
          </p:cNvSpPr>
          <p:nvPr/>
        </p:nvSpPr>
        <p:spPr bwMode="auto">
          <a:xfrm>
            <a:off x="304800" y="4876800"/>
            <a:ext cx="3505200" cy="1905000"/>
          </a:xfrm>
          <a:prstGeom prst="wedgeRoundRectCallout">
            <a:avLst>
              <a:gd name="adj1" fmla="val 36639"/>
              <a:gd name="adj2" fmla="val 18500"/>
              <a:gd name="adj3" fmla="val 16667"/>
            </a:avLst>
          </a:prstGeom>
          <a:solidFill>
            <a:schemeClr val="tx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RGB tertiary colors: yellow-green, greenish cyan, bluish-cyan, bluish-purple, reddish-purple, and orange.</a:t>
            </a:r>
          </a:p>
        </p:txBody>
      </p:sp>
      <p:pic>
        <p:nvPicPr>
          <p:cNvPr id="960527" name="Picture 10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106" r="1328" b="1106"/>
          <a:stretch>
            <a:fillRect/>
          </a:stretch>
        </p:blipFill>
        <p:spPr bwMode="auto">
          <a:xfrm>
            <a:off x="3963988" y="1752600"/>
            <a:ext cx="457041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0530" name="Picture 10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106" r="1328" b="1106"/>
          <a:stretch>
            <a:fillRect/>
          </a:stretch>
        </p:blipFill>
        <p:spPr bwMode="auto">
          <a:xfrm>
            <a:off x="3963988" y="1752600"/>
            <a:ext cx="457041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0531" name="Picture 10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11" r="133" b="111"/>
          <a:stretch>
            <a:fillRect/>
          </a:stretch>
        </p:blipFill>
        <p:spPr bwMode="auto">
          <a:xfrm>
            <a:off x="3962400" y="1752600"/>
            <a:ext cx="45704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4" name="Rectangle 10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Projected Light:</a:t>
            </a:r>
            <a:br>
              <a:rPr lang="en-US" sz="3200" smtClean="0"/>
            </a:br>
            <a:r>
              <a:rPr lang="en-US" sz="3200" smtClean="0"/>
              <a:t>Additive Color Mixing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6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6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6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96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6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24" grpId="0" animBg="1" autoUpdateAnimBg="0"/>
      <p:bldP spid="960525" grpId="0" animBg="1" autoUpdateAnimBg="0"/>
      <p:bldP spid="960526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09F602-B7FE-4523-AC18-9FFF46E18DA2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Projected Light:</a:t>
            </a:r>
            <a:br>
              <a:rPr lang="en-US" sz="3200" smtClean="0"/>
            </a:br>
            <a:r>
              <a:rPr lang="en-US" sz="3200" smtClean="0"/>
              <a:t>Additive Color Mixing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3733800" cy="4876800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mtClean="0"/>
              <a:t>This palette has fewer warm colors and more cool colors than the traditional color wheel.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smtClean="0"/>
          </a:p>
        </p:txBody>
      </p:sp>
      <p:pic>
        <p:nvPicPr>
          <p:cNvPr id="5837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11" r="133" b="111"/>
          <a:stretch>
            <a:fillRect/>
          </a:stretch>
        </p:blipFill>
        <p:spPr bwMode="auto">
          <a:xfrm>
            <a:off x="4191000" y="1752600"/>
            <a:ext cx="45704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1543" name="Group 7"/>
          <p:cNvGrpSpPr>
            <a:grpSpLocks/>
          </p:cNvGrpSpPr>
          <p:nvPr/>
        </p:nvGrpSpPr>
        <p:grpSpPr bwMode="auto">
          <a:xfrm>
            <a:off x="2133600" y="2895600"/>
            <a:ext cx="4419600" cy="3048000"/>
            <a:chOff x="1344" y="1824"/>
            <a:chExt cx="2784" cy="1920"/>
          </a:xfrm>
        </p:grpSpPr>
        <p:sp>
          <p:nvSpPr>
            <p:cNvPr id="58376" name="Oval 5"/>
            <p:cNvSpPr>
              <a:spLocks noChangeArrowheads="1"/>
            </p:cNvSpPr>
            <p:nvPr/>
          </p:nvSpPr>
          <p:spPr bwMode="auto">
            <a:xfrm>
              <a:off x="2256" y="1824"/>
              <a:ext cx="1872" cy="1536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377" name="AutoShape 6"/>
            <p:cNvSpPr>
              <a:spLocks noChangeArrowheads="1"/>
            </p:cNvSpPr>
            <p:nvPr/>
          </p:nvSpPr>
          <p:spPr bwMode="auto">
            <a:xfrm>
              <a:off x="1344" y="3216"/>
              <a:ext cx="1104" cy="528"/>
            </a:xfrm>
            <a:prstGeom prst="wedgeRoundRectCallout">
              <a:avLst>
                <a:gd name="adj1" fmla="val 42028"/>
                <a:gd name="adj2" fmla="val -98106"/>
                <a:gd name="adj3" fmla="val 16667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US" b="1"/>
                <a:t>warm</a:t>
              </a:r>
            </a:p>
            <a:p>
              <a:pPr>
                <a:spcBef>
                  <a:spcPct val="0"/>
                </a:spcBef>
              </a:pPr>
              <a:r>
                <a:rPr lang="en-US" b="1"/>
                <a:t>colors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E34263-6450-464C-A0D7-30CB6CA91B04}" type="slidenum">
              <a:rPr lang="en-US" smtClean="0">
                <a:latin typeface="Times New Roman" pitchFamily="18" charset="0"/>
              </a:rPr>
              <a:pPr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new wheel doesn’t mean that you need to learn all new theories to make RGB color work on the web; we still have the same ideas about which colors and color schemes are pleasing. </a:t>
            </a:r>
          </a:p>
          <a:p>
            <a:pPr eaLnBrk="1" hangingPunct="1"/>
            <a:r>
              <a:rPr lang="en-US" smtClean="0"/>
              <a:t>But you do need to understand that the colors projected on a web page are </a:t>
            </a:r>
            <a:r>
              <a:rPr lang="en-US" i="1" smtClean="0"/>
              <a:t>mixed</a:t>
            </a:r>
            <a:r>
              <a:rPr lang="en-US" smtClean="0"/>
              <a:t> in a different way than you would mix paints.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CE1C79-7D28-49A1-A3B9-EB19C0243465}" type="slidenum">
              <a:rPr lang="en-US" smtClean="0">
                <a:latin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smtClean="0"/>
              <a:t>RGB colors are referred to by a hexadecimal number:  </a:t>
            </a:r>
            <a:r>
              <a:rPr lang="en-US" sz="3600" smtClean="0"/>
              <a:t>#</a:t>
            </a:r>
            <a:r>
              <a:rPr lang="en-US" sz="3600" smtClean="0">
                <a:solidFill>
                  <a:srgbClr val="FF0000"/>
                </a:solidFill>
              </a:rPr>
              <a:t>FF</a:t>
            </a:r>
            <a:r>
              <a:rPr lang="en-US" sz="3600" smtClean="0">
                <a:solidFill>
                  <a:srgbClr val="00FF00"/>
                </a:solidFill>
              </a:rPr>
              <a:t>99</a:t>
            </a:r>
            <a:r>
              <a:rPr lang="en-US" sz="3600" smtClean="0">
                <a:solidFill>
                  <a:srgbClr val="0066FF"/>
                </a:solidFill>
              </a:rPr>
              <a:t>CC</a:t>
            </a:r>
          </a:p>
          <a:p>
            <a:pPr lvl="1" eaLnBrk="1" hangingPunct="1"/>
            <a:r>
              <a:rPr lang="en-US" smtClean="0"/>
              <a:t>The first hex pair refers to the amount of red, the second hex pair the amount of green, and the third hex pair the amount of blue.</a:t>
            </a:r>
          </a:p>
          <a:p>
            <a:pPr lvl="1" eaLnBrk="1" hangingPunct="1"/>
            <a:r>
              <a:rPr lang="en-US" smtClean="0"/>
              <a:t>FF is maximum saturation, 00 is none of that color at 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611540-FB7F-4745-8004-42812747A591}" type="slidenum">
              <a:rPr lang="en-US" smtClean="0">
                <a:latin typeface="Times New Roman" pitchFamily="18" charset="0"/>
              </a:rPr>
              <a:pPr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595438"/>
          </a:xfrm>
        </p:spPr>
        <p:txBody>
          <a:bodyPr/>
          <a:lstStyle/>
          <a:p>
            <a:r>
              <a:rPr lang="en-US" smtClean="0"/>
              <a:t>Examples:</a:t>
            </a:r>
          </a:p>
        </p:txBody>
      </p:sp>
      <p:grpSp>
        <p:nvGrpSpPr>
          <p:cNvPr id="1187844" name="Group 4"/>
          <p:cNvGrpSpPr>
            <a:grpSpLocks/>
          </p:cNvGrpSpPr>
          <p:nvPr/>
        </p:nvGrpSpPr>
        <p:grpSpPr bwMode="auto">
          <a:xfrm>
            <a:off x="152400" y="3336925"/>
            <a:ext cx="8839200" cy="2911475"/>
            <a:chOff x="96" y="2102"/>
            <a:chExt cx="5568" cy="1834"/>
          </a:xfrm>
        </p:grpSpPr>
        <p:sp>
          <p:nvSpPr>
            <p:cNvPr id="61453" name="Rectangle 5"/>
            <p:cNvSpPr>
              <a:spLocks noChangeArrowheads="1"/>
            </p:cNvSpPr>
            <p:nvPr/>
          </p:nvSpPr>
          <p:spPr bwMode="auto">
            <a:xfrm>
              <a:off x="576" y="2102"/>
              <a:ext cx="624" cy="4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Rectangle 6"/>
            <p:cNvSpPr>
              <a:spLocks noChangeArrowheads="1"/>
            </p:cNvSpPr>
            <p:nvPr/>
          </p:nvSpPr>
          <p:spPr bwMode="auto">
            <a:xfrm>
              <a:off x="576" y="3206"/>
              <a:ext cx="624" cy="48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Rectangle 7"/>
            <p:cNvSpPr>
              <a:spLocks noChangeArrowheads="1"/>
            </p:cNvSpPr>
            <p:nvPr/>
          </p:nvSpPr>
          <p:spPr bwMode="auto">
            <a:xfrm>
              <a:off x="1920" y="2102"/>
              <a:ext cx="624" cy="4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Rectangle 8"/>
            <p:cNvSpPr>
              <a:spLocks noChangeArrowheads="1"/>
            </p:cNvSpPr>
            <p:nvPr/>
          </p:nvSpPr>
          <p:spPr bwMode="auto">
            <a:xfrm>
              <a:off x="1920" y="3206"/>
              <a:ext cx="62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Rectangle 9"/>
            <p:cNvSpPr>
              <a:spLocks noChangeArrowheads="1"/>
            </p:cNvSpPr>
            <p:nvPr/>
          </p:nvSpPr>
          <p:spPr bwMode="auto">
            <a:xfrm>
              <a:off x="3264" y="2102"/>
              <a:ext cx="624" cy="48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Rectangle 10"/>
            <p:cNvSpPr>
              <a:spLocks noChangeArrowheads="1"/>
            </p:cNvSpPr>
            <p:nvPr/>
          </p:nvSpPr>
          <p:spPr bwMode="auto">
            <a:xfrm>
              <a:off x="4560" y="3206"/>
              <a:ext cx="624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9" name="Text Box 11"/>
            <p:cNvSpPr txBox="1">
              <a:spLocks noChangeArrowheads="1"/>
            </p:cNvSpPr>
            <p:nvPr/>
          </p:nvSpPr>
          <p:spPr bwMode="auto">
            <a:xfrm>
              <a:off x="4128" y="368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>
                  <a:latin typeface="Times New Roman" pitchFamily="18" charset="0"/>
                </a:rPr>
                <a:t>#000000</a:t>
              </a:r>
            </a:p>
          </p:txBody>
        </p:sp>
        <p:sp>
          <p:nvSpPr>
            <p:cNvPr id="61460" name="Text Box 12"/>
            <p:cNvSpPr txBox="1">
              <a:spLocks noChangeArrowheads="1"/>
            </p:cNvSpPr>
            <p:nvPr/>
          </p:nvSpPr>
          <p:spPr bwMode="auto">
            <a:xfrm>
              <a:off x="1488" y="368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>
                  <a:latin typeface="Times New Roman" pitchFamily="18" charset="0"/>
                </a:rPr>
                <a:t>#FFFF00</a:t>
              </a:r>
            </a:p>
          </p:txBody>
        </p:sp>
        <p:sp>
          <p:nvSpPr>
            <p:cNvPr id="61461" name="Text Box 13"/>
            <p:cNvSpPr txBox="1">
              <a:spLocks noChangeArrowheads="1"/>
            </p:cNvSpPr>
            <p:nvPr/>
          </p:nvSpPr>
          <p:spPr bwMode="auto">
            <a:xfrm>
              <a:off x="96" y="368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>
                  <a:latin typeface="Times New Roman" pitchFamily="18" charset="0"/>
                </a:rPr>
                <a:t>#00FF00</a:t>
              </a:r>
            </a:p>
          </p:txBody>
        </p:sp>
        <p:sp>
          <p:nvSpPr>
            <p:cNvPr id="61462" name="Text Box 14"/>
            <p:cNvSpPr txBox="1">
              <a:spLocks noChangeArrowheads="1"/>
            </p:cNvSpPr>
            <p:nvPr/>
          </p:nvSpPr>
          <p:spPr bwMode="auto">
            <a:xfrm>
              <a:off x="96" y="2582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>
                  <a:latin typeface="Times New Roman" pitchFamily="18" charset="0"/>
                </a:rPr>
                <a:t>#FFFFFF</a:t>
              </a:r>
            </a:p>
          </p:txBody>
        </p:sp>
        <p:sp>
          <p:nvSpPr>
            <p:cNvPr id="61463" name="Text Box 15"/>
            <p:cNvSpPr txBox="1">
              <a:spLocks noChangeArrowheads="1"/>
            </p:cNvSpPr>
            <p:nvPr/>
          </p:nvSpPr>
          <p:spPr bwMode="auto">
            <a:xfrm>
              <a:off x="1440" y="2582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>
                  <a:latin typeface="Times New Roman" pitchFamily="18" charset="0"/>
                </a:rPr>
                <a:t>#FF0000</a:t>
              </a:r>
            </a:p>
          </p:txBody>
        </p:sp>
        <p:sp>
          <p:nvSpPr>
            <p:cNvPr id="61464" name="Text Box 16"/>
            <p:cNvSpPr txBox="1">
              <a:spLocks noChangeArrowheads="1"/>
            </p:cNvSpPr>
            <p:nvPr/>
          </p:nvSpPr>
          <p:spPr bwMode="auto">
            <a:xfrm>
              <a:off x="2832" y="2582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>
                  <a:latin typeface="Times New Roman" pitchFamily="18" charset="0"/>
                </a:rPr>
                <a:t>#0000FF</a:t>
              </a:r>
            </a:p>
          </p:txBody>
        </p:sp>
        <p:sp>
          <p:nvSpPr>
            <p:cNvPr id="61465" name="Rectangle 17"/>
            <p:cNvSpPr>
              <a:spLocks noChangeArrowheads="1"/>
            </p:cNvSpPr>
            <p:nvPr/>
          </p:nvSpPr>
          <p:spPr bwMode="auto">
            <a:xfrm>
              <a:off x="4560" y="2102"/>
              <a:ext cx="62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6" name="Rectangle 18"/>
            <p:cNvSpPr>
              <a:spLocks noChangeArrowheads="1"/>
            </p:cNvSpPr>
            <p:nvPr/>
          </p:nvSpPr>
          <p:spPr bwMode="auto">
            <a:xfrm>
              <a:off x="3264" y="3206"/>
              <a:ext cx="624" cy="480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7" name="Text Box 19"/>
            <p:cNvSpPr txBox="1">
              <a:spLocks noChangeArrowheads="1"/>
            </p:cNvSpPr>
            <p:nvPr/>
          </p:nvSpPr>
          <p:spPr bwMode="auto">
            <a:xfrm>
              <a:off x="2832" y="368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>
                  <a:latin typeface="Times New Roman" pitchFamily="18" charset="0"/>
                </a:rPr>
                <a:t>#CC00CC</a:t>
              </a:r>
            </a:p>
          </p:txBody>
        </p:sp>
        <p:sp>
          <p:nvSpPr>
            <p:cNvPr id="61468" name="Text Box 20"/>
            <p:cNvSpPr txBox="1">
              <a:spLocks noChangeArrowheads="1"/>
            </p:cNvSpPr>
            <p:nvPr/>
          </p:nvSpPr>
          <p:spPr bwMode="auto">
            <a:xfrm>
              <a:off x="4080" y="2582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>
                  <a:latin typeface="Times New Roman" pitchFamily="18" charset="0"/>
                </a:rPr>
                <a:t>#9966FF</a:t>
              </a:r>
            </a:p>
          </p:txBody>
        </p:sp>
      </p:grpSp>
      <p:grpSp>
        <p:nvGrpSpPr>
          <p:cNvPr id="1187867" name="Group 27"/>
          <p:cNvGrpSpPr>
            <a:grpSpLocks/>
          </p:cNvGrpSpPr>
          <p:nvPr/>
        </p:nvGrpSpPr>
        <p:grpSpPr bwMode="auto">
          <a:xfrm>
            <a:off x="685800" y="2514600"/>
            <a:ext cx="4343400" cy="1981200"/>
            <a:chOff x="432" y="1584"/>
            <a:chExt cx="2736" cy="1248"/>
          </a:xfrm>
        </p:grpSpPr>
        <p:sp>
          <p:nvSpPr>
            <p:cNvPr id="61451" name="AutoShape 21"/>
            <p:cNvSpPr>
              <a:spLocks noChangeArrowheads="1"/>
            </p:cNvSpPr>
            <p:nvPr/>
          </p:nvSpPr>
          <p:spPr bwMode="auto">
            <a:xfrm>
              <a:off x="1488" y="1584"/>
              <a:ext cx="1680" cy="576"/>
            </a:xfrm>
            <a:prstGeom prst="wedgeRoundRectCallout">
              <a:avLst>
                <a:gd name="adj1" fmla="val -62500"/>
                <a:gd name="adj2" fmla="val 125000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White is maximum color.</a:t>
              </a:r>
            </a:p>
          </p:txBody>
        </p:sp>
        <p:sp>
          <p:nvSpPr>
            <p:cNvPr id="61452" name="Oval 23"/>
            <p:cNvSpPr>
              <a:spLocks noChangeArrowheads="1"/>
            </p:cNvSpPr>
            <p:nvPr/>
          </p:nvSpPr>
          <p:spPr bwMode="auto">
            <a:xfrm>
              <a:off x="432" y="2544"/>
              <a:ext cx="912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7868" name="Group 28"/>
          <p:cNvGrpSpPr>
            <a:grpSpLocks/>
          </p:cNvGrpSpPr>
          <p:nvPr/>
        </p:nvGrpSpPr>
        <p:grpSpPr bwMode="auto">
          <a:xfrm>
            <a:off x="4267200" y="4648200"/>
            <a:ext cx="4114800" cy="1600200"/>
            <a:chOff x="2688" y="2928"/>
            <a:chExt cx="2592" cy="1008"/>
          </a:xfrm>
        </p:grpSpPr>
        <p:sp>
          <p:nvSpPr>
            <p:cNvPr id="61449" name="AutoShape 22"/>
            <p:cNvSpPr>
              <a:spLocks noChangeArrowheads="1"/>
            </p:cNvSpPr>
            <p:nvPr/>
          </p:nvSpPr>
          <p:spPr bwMode="auto">
            <a:xfrm>
              <a:off x="2688" y="2928"/>
              <a:ext cx="1680" cy="336"/>
            </a:xfrm>
            <a:prstGeom prst="wedgeRoundRectCallout">
              <a:avLst>
                <a:gd name="adj1" fmla="val 59227"/>
                <a:gd name="adj2" fmla="val 178273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Black is no color.</a:t>
              </a:r>
            </a:p>
          </p:txBody>
        </p:sp>
        <p:sp>
          <p:nvSpPr>
            <p:cNvPr id="61450" name="Oval 25"/>
            <p:cNvSpPr>
              <a:spLocks noChangeArrowheads="1"/>
            </p:cNvSpPr>
            <p:nvPr/>
          </p:nvSpPr>
          <p:spPr bwMode="auto">
            <a:xfrm>
              <a:off x="4464" y="3648"/>
              <a:ext cx="816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8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8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18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3" grpId="0" build="p" bldLvl="5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41506B-1BF0-4330-A8AA-138C003C4110}" type="slidenum">
              <a:rPr lang="en-US" smtClean="0">
                <a:latin typeface="Times New Roman" pitchFamily="18" charset="0"/>
              </a:rPr>
              <a:pPr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six-digit hex color code can describe 16.8 million colors. </a:t>
            </a:r>
          </a:p>
          <a:p>
            <a:pPr eaLnBrk="1" hangingPunct="1"/>
            <a:r>
              <a:rPr lang="en-US" smtClean="0"/>
              <a:t>Newer monitors can use all 16.8 million colors: termed </a:t>
            </a:r>
            <a:r>
              <a:rPr lang="en-US" i="1" smtClean="0">
                <a:solidFill>
                  <a:schemeClr val="accent1"/>
                </a:solidFill>
              </a:rPr>
              <a:t>true color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Very old monitors and graphics cards may have a more limited </a:t>
            </a:r>
            <a:r>
              <a:rPr lang="en-US" i="1" smtClean="0">
                <a:solidFill>
                  <a:schemeClr val="accent1"/>
                </a:solidFill>
              </a:rPr>
              <a:t>palette</a:t>
            </a:r>
            <a:r>
              <a:rPr lang="en-US" smtClean="0"/>
              <a:t> (set of allowed colors) of only 256 colors, but that limitation is usually found only on older phones and such these days.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CD1CF8-696E-4F87-A47B-8819D9ED9D82}" type="slidenum">
              <a:rPr lang="en-US" smtClean="0">
                <a:latin typeface="Times New Roman" pitchFamily="18" charset="0"/>
              </a:rPr>
              <a:pPr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need to understand the implications of limited colors, especially now that web surfers use phones.</a:t>
            </a:r>
          </a:p>
          <a:p>
            <a:pPr eaLnBrk="1" hangingPunct="1"/>
            <a:r>
              <a:rPr lang="en-US" smtClean="0"/>
              <a:t>A definition first…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53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111" r="1328" b="1111"/>
          <a:stretch>
            <a:fillRect/>
          </a:stretch>
        </p:blipFill>
        <p:spPr bwMode="auto">
          <a:xfrm>
            <a:off x="3886200" y="611188"/>
            <a:ext cx="45704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2286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>
                <a:latin typeface="Times New Roman" pitchFamily="18" charset="0"/>
              </a:rPr>
              <a:t>The three </a:t>
            </a:r>
            <a:r>
              <a:rPr lang="en-US" sz="2800" i="1">
                <a:solidFill>
                  <a:schemeClr val="accent1"/>
                </a:solidFill>
                <a:latin typeface="Times New Roman" pitchFamily="18" charset="0"/>
              </a:rPr>
              <a:t>secondary colors</a:t>
            </a:r>
            <a:r>
              <a:rPr lang="en-US" sz="2800">
                <a:latin typeface="Times New Roman" pitchFamily="18" charset="0"/>
              </a:rPr>
              <a:t>: mixed from adjacent  primary colors.</a:t>
            </a:r>
          </a:p>
        </p:txBody>
      </p:sp>
      <p:pic>
        <p:nvPicPr>
          <p:cNvPr id="940052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112" r="1334" b="1112"/>
          <a:stretch>
            <a:fillRect/>
          </a:stretch>
        </p:blipFill>
        <p:spPr bwMode="auto">
          <a:xfrm>
            <a:off x="3810000" y="609600"/>
            <a:ext cx="45704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56" name="AutoShape 24"/>
          <p:cNvSpPr>
            <a:spLocks noChangeArrowheads="1"/>
          </p:cNvSpPr>
          <p:nvPr/>
        </p:nvSpPr>
        <p:spPr bwMode="auto">
          <a:xfrm rot="-9106233">
            <a:off x="5257800" y="37338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0057" name="AutoShape 25"/>
          <p:cNvSpPr>
            <a:spLocks noChangeArrowheads="1"/>
          </p:cNvSpPr>
          <p:nvPr/>
        </p:nvSpPr>
        <p:spPr bwMode="auto">
          <a:xfrm rot="-1597125">
            <a:off x="6248400" y="37338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0058" name="AutoShape 26"/>
          <p:cNvSpPr>
            <a:spLocks noChangeArrowheads="1"/>
          </p:cNvSpPr>
          <p:nvPr/>
        </p:nvSpPr>
        <p:spPr bwMode="auto">
          <a:xfrm rot="-8834167">
            <a:off x="6400800" y="18288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0059" name="AutoShape 27"/>
          <p:cNvSpPr>
            <a:spLocks noChangeArrowheads="1"/>
          </p:cNvSpPr>
          <p:nvPr/>
        </p:nvSpPr>
        <p:spPr bwMode="auto">
          <a:xfrm rot="-2245009">
            <a:off x="5105400" y="18288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0060" name="AutoShape 28"/>
          <p:cNvSpPr>
            <a:spLocks noChangeArrowheads="1"/>
          </p:cNvSpPr>
          <p:nvPr/>
        </p:nvSpPr>
        <p:spPr bwMode="auto">
          <a:xfrm rot="5805831">
            <a:off x="4648200" y="25908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0061" name="AutoShape 29"/>
          <p:cNvSpPr>
            <a:spLocks noChangeArrowheads="1"/>
          </p:cNvSpPr>
          <p:nvPr/>
        </p:nvSpPr>
        <p:spPr bwMode="auto">
          <a:xfrm rot="4822817">
            <a:off x="6934200" y="25908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22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66828B-7DAA-4697-930B-ACFEDA7768CC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4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56" grpId="0" animBg="1"/>
      <p:bldP spid="940057" grpId="0" animBg="1"/>
      <p:bldP spid="940058" grpId="0" animBg="1"/>
      <p:bldP spid="940059" grpId="0" animBg="1"/>
      <p:bldP spid="940060" grpId="0" animBg="1"/>
      <p:bldP spid="94006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47AC0D-8157-4722-967C-17951AEBD200}" type="slidenum">
              <a:rPr lang="en-US" smtClean="0">
                <a:latin typeface="Times New Roman" pitchFamily="18" charset="0"/>
              </a:rPr>
              <a:pPr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862138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Dithering:</a:t>
            </a:r>
            <a:r>
              <a:rPr lang="en-US" smtClean="0"/>
              <a:t> Simulating more colors and shades than the current palette actually permits.</a:t>
            </a:r>
          </a:p>
        </p:txBody>
      </p:sp>
      <p:sp>
        <p:nvSpPr>
          <p:cNvPr id="964760" name="Line 152"/>
          <p:cNvSpPr>
            <a:spLocks noChangeShapeType="1"/>
          </p:cNvSpPr>
          <p:nvPr/>
        </p:nvSpPr>
        <p:spPr bwMode="auto">
          <a:xfrm>
            <a:off x="4648200" y="3048000"/>
            <a:ext cx="0" cy="3124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4766" name="Group 158"/>
          <p:cNvGrpSpPr>
            <a:grpSpLocks/>
          </p:cNvGrpSpPr>
          <p:nvPr/>
        </p:nvGrpSpPr>
        <p:grpSpPr bwMode="auto">
          <a:xfrm>
            <a:off x="4876800" y="3886200"/>
            <a:ext cx="1828800" cy="2514600"/>
            <a:chOff x="3120" y="2112"/>
            <a:chExt cx="1152" cy="1584"/>
          </a:xfrm>
        </p:grpSpPr>
        <p:grpSp>
          <p:nvGrpSpPr>
            <p:cNvPr id="64600" name="Group 41"/>
            <p:cNvGrpSpPr>
              <a:grpSpLocks/>
            </p:cNvGrpSpPr>
            <p:nvPr/>
          </p:nvGrpSpPr>
          <p:grpSpPr bwMode="auto">
            <a:xfrm>
              <a:off x="3120" y="2112"/>
              <a:ext cx="1152" cy="1152"/>
              <a:chOff x="3744" y="2112"/>
              <a:chExt cx="1152" cy="1152"/>
            </a:xfrm>
          </p:grpSpPr>
          <p:sp>
            <p:nvSpPr>
              <p:cNvPr id="64638" name="Rectangle 42"/>
              <p:cNvSpPr>
                <a:spLocks noChangeArrowheads="1"/>
              </p:cNvSpPr>
              <p:nvPr/>
            </p:nvSpPr>
            <p:spPr bwMode="auto">
              <a:xfrm>
                <a:off x="3744" y="211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9" name="Rectangle 43"/>
              <p:cNvSpPr>
                <a:spLocks noChangeArrowheads="1"/>
              </p:cNvSpPr>
              <p:nvPr/>
            </p:nvSpPr>
            <p:spPr bwMode="auto">
              <a:xfrm>
                <a:off x="3936" y="211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0" name="Rectangle 44"/>
              <p:cNvSpPr>
                <a:spLocks noChangeArrowheads="1"/>
              </p:cNvSpPr>
              <p:nvPr/>
            </p:nvSpPr>
            <p:spPr bwMode="auto">
              <a:xfrm>
                <a:off x="4128" y="211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1" name="Rectangle 45"/>
              <p:cNvSpPr>
                <a:spLocks noChangeArrowheads="1"/>
              </p:cNvSpPr>
              <p:nvPr/>
            </p:nvSpPr>
            <p:spPr bwMode="auto">
              <a:xfrm>
                <a:off x="4320" y="211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2" name="Rectangle 46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3" name="Rectangle 47"/>
              <p:cNvSpPr>
                <a:spLocks noChangeArrowheads="1"/>
              </p:cNvSpPr>
              <p:nvPr/>
            </p:nvSpPr>
            <p:spPr bwMode="auto">
              <a:xfrm>
                <a:off x="4704" y="211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4" name="Rectangle 48"/>
              <p:cNvSpPr>
                <a:spLocks noChangeArrowheads="1"/>
              </p:cNvSpPr>
              <p:nvPr/>
            </p:nvSpPr>
            <p:spPr bwMode="auto">
              <a:xfrm>
                <a:off x="3744" y="2304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5" name="Rectangle 49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6" name="Rectangle 50"/>
              <p:cNvSpPr>
                <a:spLocks noChangeArrowheads="1"/>
              </p:cNvSpPr>
              <p:nvPr/>
            </p:nvSpPr>
            <p:spPr bwMode="auto">
              <a:xfrm>
                <a:off x="4128" y="2304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7" name="Rectangle 51"/>
              <p:cNvSpPr>
                <a:spLocks noChangeArrowheads="1"/>
              </p:cNvSpPr>
              <p:nvPr/>
            </p:nvSpPr>
            <p:spPr bwMode="auto">
              <a:xfrm>
                <a:off x="4320" y="2304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8" name="Rectangle 52"/>
              <p:cNvSpPr>
                <a:spLocks noChangeArrowheads="1"/>
              </p:cNvSpPr>
              <p:nvPr/>
            </p:nvSpPr>
            <p:spPr bwMode="auto">
              <a:xfrm>
                <a:off x="4512" y="2304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9" name="Rectangle 53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0" name="Rectangle 54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1" name="Rectangle 55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2" name="Rectangle 56"/>
              <p:cNvSpPr>
                <a:spLocks noChangeArrowheads="1"/>
              </p:cNvSpPr>
              <p:nvPr/>
            </p:nvSpPr>
            <p:spPr bwMode="auto">
              <a:xfrm>
                <a:off x="4128" y="2496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3" name="Rectangle 57"/>
              <p:cNvSpPr>
                <a:spLocks noChangeArrowheads="1"/>
              </p:cNvSpPr>
              <p:nvPr/>
            </p:nvSpPr>
            <p:spPr bwMode="auto">
              <a:xfrm>
                <a:off x="4320" y="2496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4" name="Rectangle 58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5" name="Rectangle 59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6" name="Rectangle 60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7" name="Rectangle 61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8" name="Rectangle 62"/>
              <p:cNvSpPr>
                <a:spLocks noChangeArrowheads="1"/>
              </p:cNvSpPr>
              <p:nvPr/>
            </p:nvSpPr>
            <p:spPr bwMode="auto">
              <a:xfrm>
                <a:off x="4128" y="2688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9" name="Rectangle 63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0" name="Rectangle 64"/>
              <p:cNvSpPr>
                <a:spLocks noChangeArrowheads="1"/>
              </p:cNvSpPr>
              <p:nvPr/>
            </p:nvSpPr>
            <p:spPr bwMode="auto">
              <a:xfrm>
                <a:off x="4512" y="2688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1" name="Rectangle 65"/>
              <p:cNvSpPr>
                <a:spLocks noChangeArrowheads="1"/>
              </p:cNvSpPr>
              <p:nvPr/>
            </p:nvSpPr>
            <p:spPr bwMode="auto">
              <a:xfrm>
                <a:off x="3744" y="2880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2" name="Rectangle 66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3" name="Rectangle 67"/>
              <p:cNvSpPr>
                <a:spLocks noChangeArrowheads="1"/>
              </p:cNvSpPr>
              <p:nvPr/>
            </p:nvSpPr>
            <p:spPr bwMode="auto">
              <a:xfrm>
                <a:off x="4512" y="2880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4" name="Rectangle 68"/>
              <p:cNvSpPr>
                <a:spLocks noChangeArrowheads="1"/>
              </p:cNvSpPr>
              <p:nvPr/>
            </p:nvSpPr>
            <p:spPr bwMode="auto">
              <a:xfrm>
                <a:off x="4320" y="2880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5" name="Rectangle 69"/>
              <p:cNvSpPr>
                <a:spLocks noChangeArrowheads="1"/>
              </p:cNvSpPr>
              <p:nvPr/>
            </p:nvSpPr>
            <p:spPr bwMode="auto">
              <a:xfrm>
                <a:off x="4128" y="2880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6" name="Rectangle 70"/>
              <p:cNvSpPr>
                <a:spLocks noChangeArrowheads="1"/>
              </p:cNvSpPr>
              <p:nvPr/>
            </p:nvSpPr>
            <p:spPr bwMode="auto">
              <a:xfrm>
                <a:off x="3936" y="2880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7" name="Rectangle 71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8" name="Rectangle 72"/>
              <p:cNvSpPr>
                <a:spLocks noChangeArrowheads="1"/>
              </p:cNvSpPr>
              <p:nvPr/>
            </p:nvSpPr>
            <p:spPr bwMode="auto">
              <a:xfrm>
                <a:off x="3744" y="307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9" name="Rectangle 73"/>
              <p:cNvSpPr>
                <a:spLocks noChangeArrowheads="1"/>
              </p:cNvSpPr>
              <p:nvPr/>
            </p:nvSpPr>
            <p:spPr bwMode="auto">
              <a:xfrm>
                <a:off x="4512" y="307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70" name="Rectangle 74"/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71" name="Rectangle 75"/>
              <p:cNvSpPr>
                <a:spLocks noChangeArrowheads="1"/>
              </p:cNvSpPr>
              <p:nvPr/>
            </p:nvSpPr>
            <p:spPr bwMode="auto">
              <a:xfrm>
                <a:off x="4128" y="307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72" name="Rectangle 76"/>
              <p:cNvSpPr>
                <a:spLocks noChangeArrowheads="1"/>
              </p:cNvSpPr>
              <p:nvPr/>
            </p:nvSpPr>
            <p:spPr bwMode="auto">
              <a:xfrm>
                <a:off x="3936" y="307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73" name="Rectangle 77"/>
              <p:cNvSpPr>
                <a:spLocks noChangeArrowheads="1"/>
              </p:cNvSpPr>
              <p:nvPr/>
            </p:nvSpPr>
            <p:spPr bwMode="auto">
              <a:xfrm>
                <a:off x="4704" y="307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601" name="Group 115"/>
            <p:cNvGrpSpPr>
              <a:grpSpLocks/>
            </p:cNvGrpSpPr>
            <p:nvPr/>
          </p:nvGrpSpPr>
          <p:grpSpPr bwMode="auto">
            <a:xfrm>
              <a:off x="3120" y="3408"/>
              <a:ext cx="288" cy="288"/>
              <a:chOff x="3744" y="2112"/>
              <a:chExt cx="1152" cy="1152"/>
            </a:xfrm>
          </p:grpSpPr>
          <p:sp>
            <p:nvSpPr>
              <p:cNvPr id="64602" name="Rectangle 116"/>
              <p:cNvSpPr>
                <a:spLocks noChangeArrowheads="1"/>
              </p:cNvSpPr>
              <p:nvPr/>
            </p:nvSpPr>
            <p:spPr bwMode="auto">
              <a:xfrm>
                <a:off x="3744" y="211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3" name="Rectangle 117"/>
              <p:cNvSpPr>
                <a:spLocks noChangeArrowheads="1"/>
              </p:cNvSpPr>
              <p:nvPr/>
            </p:nvSpPr>
            <p:spPr bwMode="auto">
              <a:xfrm>
                <a:off x="3936" y="211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4" name="Rectangle 118"/>
              <p:cNvSpPr>
                <a:spLocks noChangeArrowheads="1"/>
              </p:cNvSpPr>
              <p:nvPr/>
            </p:nvSpPr>
            <p:spPr bwMode="auto">
              <a:xfrm>
                <a:off x="4128" y="211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5" name="Rectangle 119"/>
              <p:cNvSpPr>
                <a:spLocks noChangeArrowheads="1"/>
              </p:cNvSpPr>
              <p:nvPr/>
            </p:nvSpPr>
            <p:spPr bwMode="auto">
              <a:xfrm>
                <a:off x="4320" y="211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6" name="Rectangle 120"/>
              <p:cNvSpPr>
                <a:spLocks noChangeArrowheads="1"/>
              </p:cNvSpPr>
              <p:nvPr/>
            </p:nvSpPr>
            <p:spPr bwMode="auto">
              <a:xfrm>
                <a:off x="4512" y="211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7" name="Rectangle 121"/>
              <p:cNvSpPr>
                <a:spLocks noChangeArrowheads="1"/>
              </p:cNvSpPr>
              <p:nvPr/>
            </p:nvSpPr>
            <p:spPr bwMode="auto">
              <a:xfrm>
                <a:off x="4704" y="211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8" name="Rectangle 122"/>
              <p:cNvSpPr>
                <a:spLocks noChangeArrowheads="1"/>
              </p:cNvSpPr>
              <p:nvPr/>
            </p:nvSpPr>
            <p:spPr bwMode="auto">
              <a:xfrm>
                <a:off x="3744" y="2304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9" name="Rectangle 123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0" name="Rectangle 124"/>
              <p:cNvSpPr>
                <a:spLocks noChangeArrowheads="1"/>
              </p:cNvSpPr>
              <p:nvPr/>
            </p:nvSpPr>
            <p:spPr bwMode="auto">
              <a:xfrm>
                <a:off x="4128" y="2304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1" name="Rectangle 125"/>
              <p:cNvSpPr>
                <a:spLocks noChangeArrowheads="1"/>
              </p:cNvSpPr>
              <p:nvPr/>
            </p:nvSpPr>
            <p:spPr bwMode="auto">
              <a:xfrm>
                <a:off x="4320" y="2304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2" name="Rectangle 126"/>
              <p:cNvSpPr>
                <a:spLocks noChangeArrowheads="1"/>
              </p:cNvSpPr>
              <p:nvPr/>
            </p:nvSpPr>
            <p:spPr bwMode="auto">
              <a:xfrm>
                <a:off x="4512" y="2304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3" name="Rectangle 127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4" name="Rectangle 128"/>
              <p:cNvSpPr>
                <a:spLocks noChangeArrowheads="1"/>
              </p:cNvSpPr>
              <p:nvPr/>
            </p:nvSpPr>
            <p:spPr bwMode="auto">
              <a:xfrm>
                <a:off x="3744" y="2496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5" name="Rectangle 129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6" name="Rectangle 130"/>
              <p:cNvSpPr>
                <a:spLocks noChangeArrowheads="1"/>
              </p:cNvSpPr>
              <p:nvPr/>
            </p:nvSpPr>
            <p:spPr bwMode="auto">
              <a:xfrm>
                <a:off x="4128" y="2496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7" name="Rectangle 131"/>
              <p:cNvSpPr>
                <a:spLocks noChangeArrowheads="1"/>
              </p:cNvSpPr>
              <p:nvPr/>
            </p:nvSpPr>
            <p:spPr bwMode="auto">
              <a:xfrm>
                <a:off x="4320" y="2496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8" name="Rectangle 132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9" name="Rectangle 133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0" name="Rectangle 134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1" name="Rectangle 135"/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2" name="Rectangle 136"/>
              <p:cNvSpPr>
                <a:spLocks noChangeArrowheads="1"/>
              </p:cNvSpPr>
              <p:nvPr/>
            </p:nvSpPr>
            <p:spPr bwMode="auto">
              <a:xfrm>
                <a:off x="4128" y="2688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3" name="Rectangle 137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4" name="Rectangle 138"/>
              <p:cNvSpPr>
                <a:spLocks noChangeArrowheads="1"/>
              </p:cNvSpPr>
              <p:nvPr/>
            </p:nvSpPr>
            <p:spPr bwMode="auto">
              <a:xfrm>
                <a:off x="4512" y="2688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5" name="Rectangle 139"/>
              <p:cNvSpPr>
                <a:spLocks noChangeArrowheads="1"/>
              </p:cNvSpPr>
              <p:nvPr/>
            </p:nvSpPr>
            <p:spPr bwMode="auto">
              <a:xfrm>
                <a:off x="3744" y="2880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6" name="Rectangle 140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7" name="Rectangle 141"/>
              <p:cNvSpPr>
                <a:spLocks noChangeArrowheads="1"/>
              </p:cNvSpPr>
              <p:nvPr/>
            </p:nvSpPr>
            <p:spPr bwMode="auto">
              <a:xfrm>
                <a:off x="4512" y="2880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8" name="Rectangle 142"/>
              <p:cNvSpPr>
                <a:spLocks noChangeArrowheads="1"/>
              </p:cNvSpPr>
              <p:nvPr/>
            </p:nvSpPr>
            <p:spPr bwMode="auto">
              <a:xfrm>
                <a:off x="4320" y="2880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9" name="Rectangle 143"/>
              <p:cNvSpPr>
                <a:spLocks noChangeArrowheads="1"/>
              </p:cNvSpPr>
              <p:nvPr/>
            </p:nvSpPr>
            <p:spPr bwMode="auto">
              <a:xfrm>
                <a:off x="4128" y="2880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0" name="Rectangle 144"/>
              <p:cNvSpPr>
                <a:spLocks noChangeArrowheads="1"/>
              </p:cNvSpPr>
              <p:nvPr/>
            </p:nvSpPr>
            <p:spPr bwMode="auto">
              <a:xfrm>
                <a:off x="3936" y="2880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1" name="Rectangle 145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2" name="Rectangle 146"/>
              <p:cNvSpPr>
                <a:spLocks noChangeArrowheads="1"/>
              </p:cNvSpPr>
              <p:nvPr/>
            </p:nvSpPr>
            <p:spPr bwMode="auto">
              <a:xfrm>
                <a:off x="3744" y="307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3" name="Rectangle 147"/>
              <p:cNvSpPr>
                <a:spLocks noChangeArrowheads="1"/>
              </p:cNvSpPr>
              <p:nvPr/>
            </p:nvSpPr>
            <p:spPr bwMode="auto">
              <a:xfrm>
                <a:off x="4512" y="307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4" name="Rectangle 148"/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5" name="Rectangle 149"/>
              <p:cNvSpPr>
                <a:spLocks noChangeArrowheads="1"/>
              </p:cNvSpPr>
              <p:nvPr/>
            </p:nvSpPr>
            <p:spPr bwMode="auto">
              <a:xfrm>
                <a:off x="4128" y="3072"/>
                <a:ext cx="192" cy="192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6" name="Rectangle 150"/>
              <p:cNvSpPr>
                <a:spLocks noChangeArrowheads="1"/>
              </p:cNvSpPr>
              <p:nvPr/>
            </p:nvSpPr>
            <p:spPr bwMode="auto">
              <a:xfrm>
                <a:off x="3936" y="307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7" name="Rectangle 151"/>
              <p:cNvSpPr>
                <a:spLocks noChangeArrowheads="1"/>
              </p:cNvSpPr>
              <p:nvPr/>
            </p:nvSpPr>
            <p:spPr bwMode="auto">
              <a:xfrm>
                <a:off x="4704" y="3072"/>
                <a:ext cx="192" cy="192"/>
              </a:xfrm>
              <a:prstGeom prst="rect">
                <a:avLst/>
              </a:prstGeom>
              <a:solidFill>
                <a:srgbClr val="33CCFF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0" name="Text Box 153"/>
          <p:cNvSpPr txBox="1">
            <a:spLocks noChangeArrowheads="1"/>
          </p:cNvSpPr>
          <p:nvPr/>
        </p:nvSpPr>
        <p:spPr bwMode="auto">
          <a:xfrm>
            <a:off x="4800600" y="3200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Dithered</a:t>
            </a:r>
          </a:p>
        </p:txBody>
      </p:sp>
      <p:sp>
        <p:nvSpPr>
          <p:cNvPr id="64521" name="Text Box 154"/>
          <p:cNvSpPr txBox="1">
            <a:spLocks noChangeArrowheads="1"/>
          </p:cNvSpPr>
          <p:nvPr/>
        </p:nvSpPr>
        <p:spPr bwMode="auto">
          <a:xfrm>
            <a:off x="2057400" y="3200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Not dithered</a:t>
            </a:r>
          </a:p>
        </p:txBody>
      </p:sp>
      <p:grpSp>
        <p:nvGrpSpPr>
          <p:cNvPr id="964771" name="Group 163"/>
          <p:cNvGrpSpPr>
            <a:grpSpLocks/>
          </p:cNvGrpSpPr>
          <p:nvPr/>
        </p:nvGrpSpPr>
        <p:grpSpPr bwMode="auto">
          <a:xfrm>
            <a:off x="533400" y="3886200"/>
            <a:ext cx="3733800" cy="2590800"/>
            <a:chOff x="336" y="2448"/>
            <a:chExt cx="2352" cy="1632"/>
          </a:xfrm>
        </p:grpSpPr>
        <p:grpSp>
          <p:nvGrpSpPr>
            <p:cNvPr id="64524" name="Group 4"/>
            <p:cNvGrpSpPr>
              <a:grpSpLocks/>
            </p:cNvGrpSpPr>
            <p:nvPr/>
          </p:nvGrpSpPr>
          <p:grpSpPr bwMode="auto">
            <a:xfrm>
              <a:off x="1536" y="2448"/>
              <a:ext cx="1152" cy="1152"/>
              <a:chOff x="1200" y="2112"/>
              <a:chExt cx="1152" cy="1152"/>
            </a:xfrm>
          </p:grpSpPr>
          <p:sp>
            <p:nvSpPr>
              <p:cNvPr id="64564" name="Rectangle 5"/>
              <p:cNvSpPr>
                <a:spLocks noChangeArrowheads="1"/>
              </p:cNvSpPr>
              <p:nvPr/>
            </p:nvSpPr>
            <p:spPr bwMode="auto">
              <a:xfrm>
                <a:off x="120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5" name="Rectangle 6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6" name="Rectangle 7"/>
              <p:cNvSpPr>
                <a:spLocks noChangeArrowheads="1"/>
              </p:cNvSpPr>
              <p:nvPr/>
            </p:nvSpPr>
            <p:spPr bwMode="auto">
              <a:xfrm>
                <a:off x="158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7" name="Rectangle 8"/>
              <p:cNvSpPr>
                <a:spLocks noChangeArrowheads="1"/>
              </p:cNvSpPr>
              <p:nvPr/>
            </p:nvSpPr>
            <p:spPr bwMode="auto">
              <a:xfrm>
                <a:off x="177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8" name="Rectangle 9"/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9" name="Rectangle 10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0" name="Rectangle 11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1" name="Rectangle 12"/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2" name="Rectangle 13"/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3" name="Rectangle 14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4" name="Rectangle 15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5" name="Rectangle 16"/>
              <p:cNvSpPr>
                <a:spLocks noChangeArrowheads="1"/>
              </p:cNvSpPr>
              <p:nvPr/>
            </p:nvSpPr>
            <p:spPr bwMode="auto">
              <a:xfrm>
                <a:off x="21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6" name="Rectangle 17"/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7" name="Rectangle 18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8" name="Rectangle 19"/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9" name="Rectangle 20"/>
              <p:cNvSpPr>
                <a:spLocks noChangeArrowheads="1"/>
              </p:cNvSpPr>
              <p:nvPr/>
            </p:nvSpPr>
            <p:spPr bwMode="auto">
              <a:xfrm>
                <a:off x="177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0" name="Rectangle 21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1" name="Rectangle 22"/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2" name="Rectangle 23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3" name="Rectangle 24"/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4" name="Rectangle 25"/>
              <p:cNvSpPr>
                <a:spLocks noChangeArrowheads="1"/>
              </p:cNvSpPr>
              <p:nvPr/>
            </p:nvSpPr>
            <p:spPr bwMode="auto">
              <a:xfrm>
                <a:off x="158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5" name="Rectangle 26"/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6" name="Rectangle 27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7" name="Rectangle 28"/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8" name="Rectangle 29"/>
              <p:cNvSpPr>
                <a:spLocks noChangeArrowheads="1"/>
              </p:cNvSpPr>
              <p:nvPr/>
            </p:nvSpPr>
            <p:spPr bwMode="auto">
              <a:xfrm>
                <a:off x="21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9" name="Rectangle 30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0" name="Rectangle 31"/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1" name="Rectangle 32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2" name="Rectangle 33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3" name="Rectangle 34"/>
              <p:cNvSpPr>
                <a:spLocks noChangeArrowheads="1"/>
              </p:cNvSpPr>
              <p:nvPr/>
            </p:nvSpPr>
            <p:spPr bwMode="auto">
              <a:xfrm>
                <a:off x="2160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4" name="Rectangle 35"/>
              <p:cNvSpPr>
                <a:spLocks noChangeArrowheads="1"/>
              </p:cNvSpPr>
              <p:nvPr/>
            </p:nvSpPr>
            <p:spPr bwMode="auto">
              <a:xfrm>
                <a:off x="1200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5" name="Rectangle 36"/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6" name="Rectangle 37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7" name="Rectangle 38"/>
              <p:cNvSpPr>
                <a:spLocks noChangeArrowheads="1"/>
              </p:cNvSpPr>
              <p:nvPr/>
            </p:nvSpPr>
            <p:spPr bwMode="auto">
              <a:xfrm>
                <a:off x="1584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8" name="Rectangle 39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9" name="Rectangle 40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5" name="Group 78"/>
            <p:cNvGrpSpPr>
              <a:grpSpLocks/>
            </p:cNvGrpSpPr>
            <p:nvPr/>
          </p:nvGrpSpPr>
          <p:grpSpPr bwMode="auto">
            <a:xfrm>
              <a:off x="2400" y="3744"/>
              <a:ext cx="288" cy="288"/>
              <a:chOff x="1200" y="2112"/>
              <a:chExt cx="1152" cy="1152"/>
            </a:xfrm>
          </p:grpSpPr>
          <p:sp>
            <p:nvSpPr>
              <p:cNvPr id="64528" name="Rectangle 79"/>
              <p:cNvSpPr>
                <a:spLocks noChangeArrowheads="1"/>
              </p:cNvSpPr>
              <p:nvPr/>
            </p:nvSpPr>
            <p:spPr bwMode="auto">
              <a:xfrm>
                <a:off x="120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9" name="Rectangle 80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0" name="Rectangle 81"/>
              <p:cNvSpPr>
                <a:spLocks noChangeArrowheads="1"/>
              </p:cNvSpPr>
              <p:nvPr/>
            </p:nvSpPr>
            <p:spPr bwMode="auto">
              <a:xfrm>
                <a:off x="158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1" name="Rectangle 82"/>
              <p:cNvSpPr>
                <a:spLocks noChangeArrowheads="1"/>
              </p:cNvSpPr>
              <p:nvPr/>
            </p:nvSpPr>
            <p:spPr bwMode="auto">
              <a:xfrm>
                <a:off x="177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2" name="Rectangle 83"/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3" name="Rectangle 84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4" name="Rectangle 85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5" name="Rectangle 86"/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87"/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88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89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9" name="Rectangle 90"/>
              <p:cNvSpPr>
                <a:spLocks noChangeArrowheads="1"/>
              </p:cNvSpPr>
              <p:nvPr/>
            </p:nvSpPr>
            <p:spPr bwMode="auto">
              <a:xfrm>
                <a:off x="21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0" name="Rectangle 91"/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1" name="Rectangle 92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2" name="Rectangle 93"/>
              <p:cNvSpPr>
                <a:spLocks noChangeArrowheads="1"/>
              </p:cNvSpPr>
              <p:nvPr/>
            </p:nvSpPr>
            <p:spPr bwMode="auto">
              <a:xfrm>
                <a:off x="158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3" name="Rectangle 94"/>
              <p:cNvSpPr>
                <a:spLocks noChangeArrowheads="1"/>
              </p:cNvSpPr>
              <p:nvPr/>
            </p:nvSpPr>
            <p:spPr bwMode="auto">
              <a:xfrm>
                <a:off x="177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4" name="Rectangle 95"/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5" name="Rectangle 96"/>
              <p:cNvSpPr>
                <a:spLocks noChangeArrowheads="1"/>
              </p:cNvSpPr>
              <p:nvPr/>
            </p:nvSpPr>
            <p:spPr bwMode="auto">
              <a:xfrm>
                <a:off x="216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6" name="Rectangle 97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7" name="Rectangle 98"/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8" name="Rectangle 99"/>
              <p:cNvSpPr>
                <a:spLocks noChangeArrowheads="1"/>
              </p:cNvSpPr>
              <p:nvPr/>
            </p:nvSpPr>
            <p:spPr bwMode="auto">
              <a:xfrm>
                <a:off x="158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9" name="Rectangle 100"/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0" name="Rectangle 101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Rectangle 102"/>
              <p:cNvSpPr>
                <a:spLocks noChangeArrowheads="1"/>
              </p:cNvSpPr>
              <p:nvPr/>
            </p:nvSpPr>
            <p:spPr bwMode="auto">
              <a:xfrm>
                <a:off x="1200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Rectangle 103"/>
              <p:cNvSpPr>
                <a:spLocks noChangeArrowheads="1"/>
              </p:cNvSpPr>
              <p:nvPr/>
            </p:nvSpPr>
            <p:spPr bwMode="auto">
              <a:xfrm>
                <a:off x="21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Rectangle 104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4" name="Rectangle 105"/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5" name="Rectangle 106"/>
              <p:cNvSpPr>
                <a:spLocks noChangeArrowheads="1"/>
              </p:cNvSpPr>
              <p:nvPr/>
            </p:nvSpPr>
            <p:spPr bwMode="auto">
              <a:xfrm>
                <a:off x="1584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6" name="Rectangle 107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7" name="Rectangle 108"/>
              <p:cNvSpPr>
                <a:spLocks noChangeArrowheads="1"/>
              </p:cNvSpPr>
              <p:nvPr/>
            </p:nvSpPr>
            <p:spPr bwMode="auto">
              <a:xfrm>
                <a:off x="2160" y="288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8" name="Rectangle 109"/>
              <p:cNvSpPr>
                <a:spLocks noChangeArrowheads="1"/>
              </p:cNvSpPr>
              <p:nvPr/>
            </p:nvSpPr>
            <p:spPr bwMode="auto">
              <a:xfrm>
                <a:off x="1200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9" name="Rectangle 110"/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0" name="Rectangle 111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1" name="Rectangle 112"/>
              <p:cNvSpPr>
                <a:spLocks noChangeArrowheads="1"/>
              </p:cNvSpPr>
              <p:nvPr/>
            </p:nvSpPr>
            <p:spPr bwMode="auto">
              <a:xfrm>
                <a:off x="1584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2" name="Rectangle 113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3" name="Rectangle 114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26" name="AutoShape 155"/>
            <p:cNvSpPr>
              <a:spLocks noChangeArrowheads="1"/>
            </p:cNvSpPr>
            <p:nvPr/>
          </p:nvSpPr>
          <p:spPr bwMode="auto">
            <a:xfrm>
              <a:off x="384" y="2448"/>
              <a:ext cx="960" cy="720"/>
            </a:xfrm>
            <a:prstGeom prst="cloudCallout">
              <a:avLst>
                <a:gd name="adj1" fmla="val 58231"/>
                <a:gd name="adj2" fmla="val 42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2400">
                  <a:latin typeface="Times New Roman" pitchFamily="18" charset="0"/>
                </a:rPr>
                <a:t>6 x 6 pixels</a:t>
              </a:r>
            </a:p>
          </p:txBody>
        </p:sp>
        <p:sp>
          <p:nvSpPr>
            <p:cNvPr id="64527" name="Text Box 161"/>
            <p:cNvSpPr txBox="1">
              <a:spLocks noChangeArrowheads="1"/>
            </p:cNvSpPr>
            <p:nvPr/>
          </p:nvSpPr>
          <p:spPr bwMode="auto">
            <a:xfrm>
              <a:off x="336" y="3792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sz="2400">
                  <a:latin typeface="Times New Roman" pitchFamily="18" charset="0"/>
                </a:rPr>
                <a:t>Appears on screen &gt;</a:t>
              </a:r>
            </a:p>
          </p:txBody>
        </p:sp>
      </p:grpSp>
      <p:sp>
        <p:nvSpPr>
          <p:cNvPr id="64523" name="Text Box 162"/>
          <p:cNvSpPr txBox="1">
            <a:spLocks noChangeArrowheads="1"/>
          </p:cNvSpPr>
          <p:nvPr/>
        </p:nvSpPr>
        <p:spPr bwMode="auto">
          <a:xfrm>
            <a:off x="5105400" y="6019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>
                <a:latin typeface="Times New Roman" pitchFamily="18" charset="0"/>
              </a:rPr>
              <a:t>&lt; Appears on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6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76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896FA7-DCC0-40B4-AEAA-5484D24843AE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791200"/>
          </a:xfrm>
        </p:spPr>
        <p:txBody>
          <a:bodyPr/>
          <a:lstStyle/>
          <a:p>
            <a:pPr eaLnBrk="1" hangingPunct="1"/>
            <a:r>
              <a:rPr lang="en-US" smtClean="0"/>
              <a:t>Now on to the implications…</a:t>
            </a:r>
          </a:p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Web-safe colors (“Safety Palette”):</a:t>
            </a:r>
            <a:r>
              <a:rPr lang="en-US" smtClean="0"/>
              <a:t> </a:t>
            </a:r>
            <a:r>
              <a:rPr lang="en-US" i="1" smtClean="0"/>
              <a:t>216 colors</a:t>
            </a:r>
            <a:r>
              <a:rPr lang="en-US" smtClean="0"/>
              <a:t> that can be displayed by all browsers without </a:t>
            </a:r>
            <a:r>
              <a:rPr lang="en-US" i="1" smtClean="0">
                <a:solidFill>
                  <a:schemeClr val="accent1"/>
                </a:solidFill>
              </a:rPr>
              <a:t>dithering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smtClean="0"/>
              <a:t>Why not all 256 colors of even a limited display? Because 40 colors are reserved for the operating system and browser. </a:t>
            </a:r>
          </a:p>
          <a:p>
            <a:pPr lvl="1" eaLnBrk="1" hangingPunct="1"/>
            <a:r>
              <a:rPr lang="en-US" smtClean="0"/>
              <a:t>Web-safe colors were chosen mathematically, not because they were aesthetically pleasing.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C20563-542D-4F1C-9437-E5A5EA31C016}" type="slidenum">
              <a:rPr lang="en-US" smtClean="0">
                <a:latin typeface="Times New Roman" pitchFamily="18" charset="0"/>
              </a:rPr>
              <a:pPr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656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656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lvl="1" eaLnBrk="1" hangingPunct="1"/>
            <a:r>
              <a:rPr lang="en-US" smtClean="0"/>
              <a:t>The 216 colors web-safe colors use the following pairs of hex code numbers, all multiples of 51</a:t>
            </a:r>
            <a:r>
              <a:rPr lang="en-US" baseline="-25000" smtClean="0"/>
              <a:t>10</a:t>
            </a:r>
            <a:r>
              <a:rPr lang="en-US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smtClean="0"/>
              <a:t>		    </a:t>
            </a:r>
            <a:r>
              <a:rPr lang="en-US" smtClean="0">
                <a:solidFill>
                  <a:schemeClr val="accent1"/>
                </a:solidFill>
              </a:rPr>
              <a:t>Decimal	      Hex</a:t>
            </a:r>
          </a:p>
          <a:p>
            <a:pPr lvl="2" eaLnBrk="1" hangingPunct="1">
              <a:buFontTx/>
              <a:buNone/>
            </a:pPr>
            <a:r>
              <a:rPr lang="en-US" smtClean="0"/>
              <a:t>		  00 		00</a:t>
            </a:r>
          </a:p>
          <a:p>
            <a:pPr lvl="2" eaLnBrk="1" hangingPunct="1">
              <a:buFontTx/>
              <a:buNone/>
            </a:pPr>
            <a:r>
              <a:rPr lang="en-US" smtClean="0"/>
              <a:t>		  51 		33</a:t>
            </a:r>
          </a:p>
          <a:p>
            <a:pPr lvl="2" eaLnBrk="1" hangingPunct="1">
              <a:buFontTx/>
              <a:buNone/>
            </a:pPr>
            <a:r>
              <a:rPr lang="en-US" smtClean="0"/>
              <a:t>		102		66</a:t>
            </a:r>
          </a:p>
          <a:p>
            <a:pPr lvl="2" eaLnBrk="1" hangingPunct="1">
              <a:buFontTx/>
              <a:buNone/>
            </a:pPr>
            <a:r>
              <a:rPr lang="en-US" smtClean="0"/>
              <a:t>		153		99</a:t>
            </a:r>
          </a:p>
          <a:p>
            <a:pPr lvl="2" eaLnBrk="1" hangingPunct="1">
              <a:buFontTx/>
              <a:buNone/>
            </a:pPr>
            <a:r>
              <a:rPr lang="en-US" smtClean="0"/>
              <a:t>		204		CC</a:t>
            </a:r>
          </a:p>
          <a:p>
            <a:pPr lvl="2" eaLnBrk="1" hangingPunct="1">
              <a:buFontTx/>
              <a:buNone/>
            </a:pPr>
            <a:r>
              <a:rPr lang="en-US" smtClean="0"/>
              <a:t>		255		FF</a:t>
            </a:r>
          </a:p>
        </p:txBody>
      </p:sp>
      <p:sp>
        <p:nvSpPr>
          <p:cNvPr id="66566" name="Line 1028"/>
          <p:cNvSpPr>
            <a:spLocks noChangeShapeType="1"/>
          </p:cNvSpPr>
          <p:nvPr/>
        </p:nvSpPr>
        <p:spPr bwMode="auto">
          <a:xfrm>
            <a:off x="2133600" y="3581400"/>
            <a:ext cx="2743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67" name="Line 1029"/>
          <p:cNvSpPr>
            <a:spLocks noChangeShapeType="1"/>
          </p:cNvSpPr>
          <p:nvPr/>
        </p:nvSpPr>
        <p:spPr bwMode="auto">
          <a:xfrm>
            <a:off x="2133600" y="4038600"/>
            <a:ext cx="2743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68" name="Line 1030"/>
          <p:cNvSpPr>
            <a:spLocks noChangeShapeType="1"/>
          </p:cNvSpPr>
          <p:nvPr/>
        </p:nvSpPr>
        <p:spPr bwMode="auto">
          <a:xfrm>
            <a:off x="2133600" y="4495800"/>
            <a:ext cx="2743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69" name="Line 1031"/>
          <p:cNvSpPr>
            <a:spLocks noChangeShapeType="1"/>
          </p:cNvSpPr>
          <p:nvPr/>
        </p:nvSpPr>
        <p:spPr bwMode="auto">
          <a:xfrm>
            <a:off x="2133600" y="4953000"/>
            <a:ext cx="2743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0" name="Line 1032"/>
          <p:cNvSpPr>
            <a:spLocks noChangeShapeType="1"/>
          </p:cNvSpPr>
          <p:nvPr/>
        </p:nvSpPr>
        <p:spPr bwMode="auto">
          <a:xfrm>
            <a:off x="2133600" y="5410200"/>
            <a:ext cx="2743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1" name="Line 1033"/>
          <p:cNvSpPr>
            <a:spLocks noChangeShapeType="1"/>
          </p:cNvSpPr>
          <p:nvPr/>
        </p:nvSpPr>
        <p:spPr bwMode="auto">
          <a:xfrm>
            <a:off x="2133600" y="5791200"/>
            <a:ext cx="2743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572" name="Line 1034"/>
          <p:cNvSpPr>
            <a:spLocks noChangeShapeType="1"/>
          </p:cNvSpPr>
          <p:nvPr/>
        </p:nvSpPr>
        <p:spPr bwMode="auto">
          <a:xfrm>
            <a:off x="3810000" y="3276600"/>
            <a:ext cx="0" cy="2895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966671" name="Group 1039"/>
          <p:cNvGrpSpPr>
            <a:grpSpLocks/>
          </p:cNvGrpSpPr>
          <p:nvPr/>
        </p:nvGrpSpPr>
        <p:grpSpPr bwMode="auto">
          <a:xfrm>
            <a:off x="5181600" y="2971800"/>
            <a:ext cx="3505200" cy="3200400"/>
            <a:chOff x="3264" y="1872"/>
            <a:chExt cx="2208" cy="2016"/>
          </a:xfrm>
        </p:grpSpPr>
        <p:sp>
          <p:nvSpPr>
            <p:cNvPr id="66574" name="AutoShape 1035"/>
            <p:cNvSpPr>
              <a:spLocks/>
            </p:cNvSpPr>
            <p:nvPr/>
          </p:nvSpPr>
          <p:spPr bwMode="auto">
            <a:xfrm>
              <a:off x="3264" y="2016"/>
              <a:ext cx="291" cy="1872"/>
            </a:xfrm>
            <a:prstGeom prst="rightBrace">
              <a:avLst>
                <a:gd name="adj1" fmla="val 53608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AutoShape 1036"/>
            <p:cNvSpPr>
              <a:spLocks noChangeArrowheads="1"/>
            </p:cNvSpPr>
            <p:nvPr/>
          </p:nvSpPr>
          <p:spPr bwMode="auto">
            <a:xfrm>
              <a:off x="3845" y="1872"/>
              <a:ext cx="1627" cy="1920"/>
            </a:xfrm>
            <a:prstGeom prst="wedgeRoundRectCallout">
              <a:avLst>
                <a:gd name="adj1" fmla="val -68380"/>
                <a:gd name="adj2" fmla="val 5884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All numbers a zero or a multiple of 3, and all pairs.</a:t>
              </a:r>
            </a:p>
            <a:p>
              <a:pPr>
                <a:spcBef>
                  <a:spcPct val="0"/>
                </a:spcBef>
              </a:pP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00 is the weakest a color can get, FF the strongest.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6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FA12A8-2F51-45DC-96DD-193B9F9F4578}" type="slidenum">
              <a:rPr lang="en-US" smtClean="0">
                <a:latin typeface="Times New Roman" pitchFamily="18" charset="0"/>
              </a:rPr>
              <a:pPr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914400" y="2057400"/>
            <a:ext cx="9906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914400" y="5089525"/>
            <a:ext cx="9906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3048000" y="2057400"/>
            <a:ext cx="9906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6"/>
          <p:cNvSpPr>
            <a:spLocks noChangeArrowheads="1"/>
          </p:cNvSpPr>
          <p:nvPr/>
        </p:nvSpPr>
        <p:spPr bwMode="auto">
          <a:xfrm>
            <a:off x="3048000" y="5089525"/>
            <a:ext cx="9906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Rectangle 7"/>
          <p:cNvSpPr>
            <a:spLocks noChangeArrowheads="1"/>
          </p:cNvSpPr>
          <p:nvPr/>
        </p:nvSpPr>
        <p:spPr bwMode="auto">
          <a:xfrm>
            <a:off x="5181600" y="2057400"/>
            <a:ext cx="9906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8"/>
          <p:cNvSpPr>
            <a:spLocks noChangeArrowheads="1"/>
          </p:cNvSpPr>
          <p:nvPr/>
        </p:nvSpPr>
        <p:spPr bwMode="auto">
          <a:xfrm>
            <a:off x="7239000" y="5089525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Text Box 9"/>
          <p:cNvSpPr txBox="1">
            <a:spLocks noChangeArrowheads="1"/>
          </p:cNvSpPr>
          <p:nvPr/>
        </p:nvSpPr>
        <p:spPr bwMode="auto">
          <a:xfrm>
            <a:off x="65532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#000000</a:t>
            </a:r>
          </a:p>
        </p:txBody>
      </p:sp>
      <p:sp>
        <p:nvSpPr>
          <p:cNvPr id="67596" name="Text Box 10"/>
          <p:cNvSpPr txBox="1">
            <a:spLocks noChangeArrowheads="1"/>
          </p:cNvSpPr>
          <p:nvPr/>
        </p:nvSpPr>
        <p:spPr bwMode="auto">
          <a:xfrm>
            <a:off x="23622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#FFFF00</a:t>
            </a:r>
          </a:p>
        </p:txBody>
      </p:sp>
      <p:sp>
        <p:nvSpPr>
          <p:cNvPr id="67597" name="Text Box 11"/>
          <p:cNvSpPr txBox="1">
            <a:spLocks noChangeArrowheads="1"/>
          </p:cNvSpPr>
          <p:nvPr/>
        </p:nvSpPr>
        <p:spPr bwMode="auto">
          <a:xfrm>
            <a:off x="1524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#00FF00</a:t>
            </a:r>
          </a:p>
        </p:txBody>
      </p:sp>
      <p:sp>
        <p:nvSpPr>
          <p:cNvPr id="67598" name="Text Box 12"/>
          <p:cNvSpPr txBox="1">
            <a:spLocks noChangeArrowheads="1"/>
          </p:cNvSpPr>
          <p:nvPr/>
        </p:nvSpPr>
        <p:spPr bwMode="auto">
          <a:xfrm>
            <a:off x="152400" y="2819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#FFFFFF</a:t>
            </a: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2286000" y="2819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#FF0000</a:t>
            </a:r>
          </a:p>
        </p:txBody>
      </p:sp>
      <p:sp>
        <p:nvSpPr>
          <p:cNvPr id="67600" name="Text Box 14"/>
          <p:cNvSpPr txBox="1">
            <a:spLocks noChangeArrowheads="1"/>
          </p:cNvSpPr>
          <p:nvPr/>
        </p:nvSpPr>
        <p:spPr bwMode="auto">
          <a:xfrm>
            <a:off x="4495800" y="2819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#0000FF</a:t>
            </a:r>
          </a:p>
        </p:txBody>
      </p:sp>
      <p:sp>
        <p:nvSpPr>
          <p:cNvPr id="67601" name="Rectangle 15"/>
          <p:cNvSpPr>
            <a:spLocks noChangeArrowheads="1"/>
          </p:cNvSpPr>
          <p:nvPr/>
        </p:nvSpPr>
        <p:spPr bwMode="auto">
          <a:xfrm>
            <a:off x="7239000" y="20574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Rectangle 16"/>
          <p:cNvSpPr>
            <a:spLocks noChangeArrowheads="1"/>
          </p:cNvSpPr>
          <p:nvPr/>
        </p:nvSpPr>
        <p:spPr bwMode="auto">
          <a:xfrm>
            <a:off x="5181600" y="5089525"/>
            <a:ext cx="990600" cy="7620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44958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#CC00CC</a:t>
            </a:r>
          </a:p>
        </p:txBody>
      </p:sp>
      <p:sp>
        <p:nvSpPr>
          <p:cNvPr id="67604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#9966FF</a:t>
            </a:r>
          </a:p>
        </p:txBody>
      </p:sp>
      <p:sp>
        <p:nvSpPr>
          <p:cNvPr id="67605" name="AutoShape 19"/>
          <p:cNvSpPr>
            <a:spLocks noChangeArrowheads="1"/>
          </p:cNvSpPr>
          <p:nvPr/>
        </p:nvSpPr>
        <p:spPr bwMode="auto">
          <a:xfrm>
            <a:off x="2133600" y="3276600"/>
            <a:ext cx="5029200" cy="1752600"/>
          </a:xfrm>
          <a:prstGeom prst="cloudCallout">
            <a:avLst>
              <a:gd name="adj1" fmla="val -727"/>
              <a:gd name="adj2" fmla="val -47917"/>
            </a:avLst>
          </a:prstGeom>
          <a:solidFill>
            <a:schemeClr val="tx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All web-safe colors: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All pairs, each number a zero or multiple of three.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FBF456-D370-4E77-B98D-F906CD82F16E}" type="slidenum">
              <a:rPr lang="en-US" smtClean="0">
                <a:latin typeface="Times New Roman" pitchFamily="18" charset="0"/>
              </a:rPr>
              <a:pPr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295400"/>
          </a:xfrm>
        </p:spPr>
        <p:txBody>
          <a:bodyPr/>
          <a:lstStyle/>
          <a:p>
            <a:pPr eaLnBrk="1" hangingPunct="1"/>
            <a:r>
              <a:rPr lang="en-US" smtClean="0"/>
              <a:t>Note that yellow is an equal mixture of red and green: </a:t>
            </a:r>
          </a:p>
        </p:txBody>
      </p:sp>
      <p:sp>
        <p:nvSpPr>
          <p:cNvPr id="968708" name="Rectangle 4"/>
          <p:cNvSpPr>
            <a:spLocks noChangeArrowheads="1"/>
          </p:cNvSpPr>
          <p:nvPr/>
        </p:nvSpPr>
        <p:spPr bwMode="auto">
          <a:xfrm>
            <a:off x="762000" y="48006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>
                <a:latin typeface="Tahoma" pitchFamily="34" charset="0"/>
              </a:rPr>
              <a:t>Now just how strange is that?</a:t>
            </a:r>
          </a:p>
        </p:txBody>
      </p:sp>
      <p:sp>
        <p:nvSpPr>
          <p:cNvPr id="968709" name="Rectangle 5"/>
          <p:cNvSpPr>
            <a:spLocks noChangeArrowheads="1"/>
          </p:cNvSpPr>
          <p:nvPr/>
        </p:nvSpPr>
        <p:spPr bwMode="auto">
          <a:xfrm>
            <a:off x="3048000" y="3108325"/>
            <a:ext cx="9906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0" name="Text Box 6"/>
          <p:cNvSpPr txBox="1">
            <a:spLocks noChangeArrowheads="1"/>
          </p:cNvSpPr>
          <p:nvPr/>
        </p:nvSpPr>
        <p:spPr bwMode="auto">
          <a:xfrm>
            <a:off x="2362200" y="38703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#FFFF00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6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8" grpId="0"/>
      <p:bldP spid="968709" grpId="0" animBg="1"/>
      <p:bldP spid="9687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9ED15F-CC62-4553-905B-BD8DF8D0A321}" type="slidenum">
              <a:rPr lang="en-US" smtClean="0">
                <a:latin typeface="Times New Roman" pitchFamily="18" charset="0"/>
              </a:rPr>
              <a:pPr/>
              <a:t>65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914400" y="2057400"/>
            <a:ext cx="990600" cy="762000"/>
          </a:xfrm>
          <a:prstGeom prst="rect">
            <a:avLst/>
          </a:prstGeom>
          <a:solidFill>
            <a:srgbClr val="F7F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914400" y="5089525"/>
            <a:ext cx="990600" cy="762000"/>
          </a:xfrm>
          <a:prstGeom prst="rect">
            <a:avLst/>
          </a:prstGeom>
          <a:solidFill>
            <a:srgbClr val="4B4B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3048000" y="2057400"/>
            <a:ext cx="990600" cy="762000"/>
          </a:xfrm>
          <a:prstGeom prst="rect">
            <a:avLst/>
          </a:prstGeom>
          <a:solidFill>
            <a:srgbClr val="A869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6"/>
          <p:cNvSpPr>
            <a:spLocks noChangeArrowheads="1"/>
          </p:cNvSpPr>
          <p:nvPr/>
        </p:nvSpPr>
        <p:spPr bwMode="auto">
          <a:xfrm>
            <a:off x="3048000" y="5089525"/>
            <a:ext cx="990600" cy="762000"/>
          </a:xfrm>
          <a:prstGeom prst="rect">
            <a:avLst/>
          </a:prstGeom>
          <a:solidFill>
            <a:srgbClr val="D9E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Rectangle 7"/>
          <p:cNvSpPr>
            <a:spLocks noChangeArrowheads="1"/>
          </p:cNvSpPr>
          <p:nvPr/>
        </p:nvSpPr>
        <p:spPr bwMode="auto">
          <a:xfrm>
            <a:off x="5181600" y="2057400"/>
            <a:ext cx="990600" cy="762000"/>
          </a:xfrm>
          <a:prstGeom prst="rect">
            <a:avLst/>
          </a:prstGeom>
          <a:solidFill>
            <a:srgbClr val="2E55D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Rectangle 8"/>
          <p:cNvSpPr>
            <a:spLocks noChangeArrowheads="1"/>
          </p:cNvSpPr>
          <p:nvPr/>
        </p:nvSpPr>
        <p:spPr bwMode="auto">
          <a:xfrm>
            <a:off x="7239000" y="5089525"/>
            <a:ext cx="990600" cy="762000"/>
          </a:xfrm>
          <a:prstGeom prst="rect">
            <a:avLst/>
          </a:prstGeom>
          <a:solidFill>
            <a:srgbClr val="0031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65532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1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#004900</a:t>
            </a:r>
          </a:p>
        </p:txBody>
      </p:sp>
      <p:sp>
        <p:nvSpPr>
          <p:cNvPr id="69644" name="Text Box 10"/>
          <p:cNvSpPr txBox="1">
            <a:spLocks noChangeArrowheads="1"/>
          </p:cNvSpPr>
          <p:nvPr/>
        </p:nvSpPr>
        <p:spPr bwMode="auto">
          <a:xfrm>
            <a:off x="23622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#D9E818</a:t>
            </a:r>
          </a:p>
        </p:txBody>
      </p:sp>
      <p:sp>
        <p:nvSpPr>
          <p:cNvPr id="69645" name="Text Box 11"/>
          <p:cNvSpPr txBox="1">
            <a:spLocks noChangeArrowheads="1"/>
          </p:cNvSpPr>
          <p:nvPr/>
        </p:nvSpPr>
        <p:spPr bwMode="auto">
          <a:xfrm>
            <a:off x="1524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#757575</a:t>
            </a:r>
          </a:p>
        </p:txBody>
      </p:sp>
      <p:sp>
        <p:nvSpPr>
          <p:cNvPr id="69646" name="Text Box 12"/>
          <p:cNvSpPr txBox="1">
            <a:spLocks noChangeArrowheads="1"/>
          </p:cNvSpPr>
          <p:nvPr/>
        </p:nvSpPr>
        <p:spPr bwMode="auto">
          <a:xfrm>
            <a:off x="152400" y="2819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#F7F7F7</a:t>
            </a:r>
          </a:p>
        </p:txBody>
      </p:sp>
      <p:sp>
        <p:nvSpPr>
          <p:cNvPr id="69647" name="Text Box 13"/>
          <p:cNvSpPr txBox="1">
            <a:spLocks noChangeArrowheads="1"/>
          </p:cNvSpPr>
          <p:nvPr/>
        </p:nvSpPr>
        <p:spPr bwMode="auto">
          <a:xfrm>
            <a:off x="2286000" y="2819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#A86958</a:t>
            </a:r>
          </a:p>
        </p:txBody>
      </p:sp>
      <p:sp>
        <p:nvSpPr>
          <p:cNvPr id="69648" name="Text Box 14"/>
          <p:cNvSpPr txBox="1">
            <a:spLocks noChangeArrowheads="1"/>
          </p:cNvSpPr>
          <p:nvPr/>
        </p:nvSpPr>
        <p:spPr bwMode="auto">
          <a:xfrm>
            <a:off x="4495800" y="2819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#2E55D2</a:t>
            </a:r>
          </a:p>
        </p:txBody>
      </p:sp>
      <p:sp>
        <p:nvSpPr>
          <p:cNvPr id="69649" name="Rectangle 15"/>
          <p:cNvSpPr>
            <a:spLocks noChangeArrowheads="1"/>
          </p:cNvSpPr>
          <p:nvPr/>
        </p:nvSpPr>
        <p:spPr bwMode="auto">
          <a:xfrm>
            <a:off x="7239000" y="2057400"/>
            <a:ext cx="990600" cy="762000"/>
          </a:xfrm>
          <a:prstGeom prst="rect">
            <a:avLst/>
          </a:prstGeom>
          <a:solidFill>
            <a:srgbClr val="8CC6D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Rectangle 16"/>
          <p:cNvSpPr>
            <a:spLocks noChangeArrowheads="1"/>
          </p:cNvSpPr>
          <p:nvPr/>
        </p:nvSpPr>
        <p:spPr bwMode="auto">
          <a:xfrm>
            <a:off x="5181600" y="5089525"/>
            <a:ext cx="990600" cy="762000"/>
          </a:xfrm>
          <a:prstGeom prst="rect">
            <a:avLst/>
          </a:prstGeom>
          <a:solidFill>
            <a:srgbClr val="79527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Text Box 17"/>
          <p:cNvSpPr txBox="1">
            <a:spLocks noChangeArrowheads="1"/>
          </p:cNvSpPr>
          <p:nvPr/>
        </p:nvSpPr>
        <p:spPr bwMode="auto">
          <a:xfrm>
            <a:off x="44958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#795279</a:t>
            </a:r>
          </a:p>
        </p:txBody>
      </p:sp>
      <p:sp>
        <p:nvSpPr>
          <p:cNvPr id="69652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#8CC6DA</a:t>
            </a:r>
          </a:p>
        </p:txBody>
      </p:sp>
      <p:sp>
        <p:nvSpPr>
          <p:cNvPr id="69653" name="AutoShape 19"/>
          <p:cNvSpPr>
            <a:spLocks noChangeArrowheads="1"/>
          </p:cNvSpPr>
          <p:nvPr/>
        </p:nvSpPr>
        <p:spPr bwMode="auto">
          <a:xfrm>
            <a:off x="1752600" y="3352800"/>
            <a:ext cx="5715000" cy="1524000"/>
          </a:xfrm>
          <a:prstGeom prst="cloudCallout">
            <a:avLst>
              <a:gd name="adj1" fmla="val 39167"/>
              <a:gd name="adj2" fmla="val -35310"/>
            </a:avLst>
          </a:prstGeom>
          <a:solidFill>
            <a:schemeClr val="tx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Not web-safe colors: not all pairs, numbers not always a zero or multiple of three.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4CF798-6EA2-4C24-A3E4-81393AF5CAE2}" type="slidenum">
              <a:rPr lang="en-US" smtClean="0">
                <a:latin typeface="Times New Roman" pitchFamily="18" charset="0"/>
              </a:rPr>
              <a:pPr/>
              <a:t>66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pic>
        <p:nvPicPr>
          <p:cNvPr id="70661" name="Picture 5" descr="color_cubes_pal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532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8F23BC-A848-4EDA-AD86-1A72A4CF827A}" type="slidenum">
              <a:rPr lang="en-US" smtClean="0">
                <a:latin typeface="Times New Roman" pitchFamily="18" charset="0"/>
              </a:rPr>
              <a:pPr/>
              <a:t>67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334000"/>
          </a:xfrm>
        </p:spPr>
        <p:txBody>
          <a:bodyPr/>
          <a:lstStyle/>
          <a:p>
            <a:pPr eaLnBrk="1" hangingPunct="1"/>
            <a:r>
              <a:rPr lang="en-US" smtClean="0"/>
              <a:t>Should we stick to web-safe colors for all of our sites?</a:t>
            </a:r>
          </a:p>
          <a:p>
            <a:pPr eaLnBrk="1" hangingPunct="1"/>
            <a:r>
              <a:rPr lang="en-US" smtClean="0"/>
              <a:t>NO! It would be a shame to waste 16.7999 million colors just because of cell phones, tablet computers, and ancient computer systems.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57114C-C47B-4F7C-A406-9190894A6FD1}" type="slidenum">
              <a:rPr lang="en-US" smtClean="0">
                <a:latin typeface="Times New Roman" pitchFamily="18" charset="0"/>
              </a:rPr>
              <a:pPr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334000"/>
          </a:xfrm>
        </p:spPr>
        <p:txBody>
          <a:bodyPr/>
          <a:lstStyle/>
          <a:p>
            <a:pPr eaLnBrk="1" hangingPunct="1"/>
            <a:r>
              <a:rPr lang="en-US" smtClean="0"/>
              <a:t>So, what happens when a 256-color-device is told to display a non-web-safe color?</a:t>
            </a:r>
          </a:p>
          <a:p>
            <a:pPr lvl="1" eaLnBrk="1" hangingPunct="1"/>
            <a:r>
              <a:rPr lang="en-US" smtClean="0"/>
              <a:t>The color shifts to the nearest web-safe color, or it dithers.</a:t>
            </a:r>
          </a:p>
          <a:p>
            <a:pPr lvl="1" eaLnBrk="1" hangingPunct="1"/>
            <a:r>
              <a:rPr lang="en-US" smtClean="0"/>
              <a:t>Either one is acceptable these days, on the less-powerful devices.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6BC6C3-2AC4-4FED-B8FF-571113091485}" type="slidenum">
              <a:rPr lang="en-US" smtClean="0">
                <a:latin typeface="Times New Roman" pitchFamily="18" charset="0"/>
              </a:rPr>
              <a:pPr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373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Palettes</a:t>
            </a:r>
          </a:p>
        </p:txBody>
      </p:sp>
      <p:sp>
        <p:nvSpPr>
          <p:cNvPr id="7373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334000"/>
          </a:xfrm>
        </p:spPr>
        <p:txBody>
          <a:bodyPr/>
          <a:lstStyle/>
          <a:p>
            <a:pPr eaLnBrk="1" hangingPunct="1"/>
            <a:r>
              <a:rPr lang="en-US" smtClean="0"/>
              <a:t>Most graphics editors and web IDEs default to a web safe palette.</a:t>
            </a:r>
          </a:p>
          <a:p>
            <a:pPr eaLnBrk="1" hangingPunct="1"/>
            <a:r>
              <a:rPr lang="en-US" smtClean="0"/>
              <a:t>All contain the same 216 colors, just arranged differently.</a:t>
            </a:r>
          </a:p>
          <a:p>
            <a:pPr eaLnBrk="1" hangingPunct="1"/>
            <a:r>
              <a:rPr lang="en-US" smtClean="0"/>
              <a:t>First, let’s look at Adobe’s web safe palettes.</a:t>
            </a:r>
          </a:p>
          <a:p>
            <a:pPr eaLnBrk="1" hangingPunct="1"/>
            <a:r>
              <a:rPr lang="en-US" smtClean="0"/>
              <a:t>After looking at the palettes, we’ll explore how to get to all the other colors 16.7999 million colors.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078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112" r="1334" b="1112"/>
          <a:stretch>
            <a:fillRect/>
          </a:stretch>
        </p:blipFill>
        <p:spPr bwMode="auto">
          <a:xfrm>
            <a:off x="4116388" y="609600"/>
            <a:ext cx="457041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04800" y="347663"/>
            <a:ext cx="2590800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>
                <a:latin typeface="Times New Roman" pitchFamily="18" charset="0"/>
              </a:rPr>
              <a:t>The six </a:t>
            </a:r>
            <a:r>
              <a:rPr lang="en-US" sz="2800" i="1">
                <a:solidFill>
                  <a:schemeClr val="accent1"/>
                </a:solidFill>
                <a:latin typeface="Times New Roman" pitchFamily="18" charset="0"/>
              </a:rPr>
              <a:t>tertiary colors</a:t>
            </a:r>
            <a:r>
              <a:rPr lang="en-US" sz="2800">
                <a:latin typeface="Times New Roman" pitchFamily="18" charset="0"/>
              </a:rPr>
              <a:t>: mixed from a primary color and an adjacent secondary color.</a:t>
            </a:r>
          </a:p>
          <a:p>
            <a:pPr algn="l"/>
            <a:endParaRPr lang="en-US" sz="2800">
              <a:latin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</a:endParaRPr>
          </a:p>
        </p:txBody>
      </p:sp>
      <p:pic>
        <p:nvPicPr>
          <p:cNvPr id="941077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112" r="1334" b="1112"/>
          <a:stretch>
            <a:fillRect/>
          </a:stretch>
        </p:blipFill>
        <p:spPr bwMode="auto">
          <a:xfrm>
            <a:off x="4114800" y="609600"/>
            <a:ext cx="45704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2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874D86-2B5E-43F8-A223-D8919FEE4E46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color_cubes_pal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2672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latin typeface="Times New Roman" pitchFamily="18" charset="0"/>
              </a:rPr>
              <a:t>Adobe’s Color Cubes Palette</a:t>
            </a:r>
          </a:p>
        </p:txBody>
      </p:sp>
      <p:sp>
        <p:nvSpPr>
          <p:cNvPr id="1318919" name="AutoShape 7"/>
          <p:cNvSpPr>
            <a:spLocks noChangeArrowheads="1"/>
          </p:cNvSpPr>
          <p:nvPr/>
        </p:nvSpPr>
        <p:spPr bwMode="auto">
          <a:xfrm>
            <a:off x="5867400" y="4572000"/>
            <a:ext cx="3048000" cy="1905000"/>
          </a:xfrm>
          <a:prstGeom prst="wedgeRoundRectCallout">
            <a:avLst>
              <a:gd name="adj1" fmla="val -30000"/>
              <a:gd name="adj2" fmla="val 44833"/>
              <a:gd name="adj3" fmla="val 16667"/>
            </a:avLst>
          </a:prstGeom>
          <a:solidFill>
            <a:schemeClr val="tx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Not good – all the related colors are separated from each other: blues in three places, etc.</a:t>
            </a:r>
          </a:p>
        </p:txBody>
      </p:sp>
      <p:sp>
        <p:nvSpPr>
          <p:cNvPr id="7475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47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D1EB4D-C834-4F7A-B491-BBE678C16AD4}" type="slidenum">
              <a:rPr lang="en-US" smtClean="0">
                <a:latin typeface="Times New Roman" pitchFamily="18" charset="0"/>
              </a:rPr>
              <a:pPr/>
              <a:t>70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1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914400" y="3810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latin typeface="Times New Roman" pitchFamily="18" charset="0"/>
              </a:rPr>
              <a:t>Adobe’s “Continuous Tone” Palette</a:t>
            </a:r>
          </a:p>
        </p:txBody>
      </p:sp>
      <p:pic>
        <p:nvPicPr>
          <p:cNvPr id="75779" name="Picture 4" descr="continuous_pal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3434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AutoShape 5"/>
          <p:cNvSpPr>
            <a:spLocks noChangeArrowheads="1"/>
          </p:cNvSpPr>
          <p:nvPr/>
        </p:nvSpPr>
        <p:spPr bwMode="auto">
          <a:xfrm>
            <a:off x="5867400" y="5029200"/>
            <a:ext cx="3048000" cy="1447800"/>
          </a:xfrm>
          <a:prstGeom prst="wedgeRoundRectCallout">
            <a:avLst>
              <a:gd name="adj1" fmla="val -30000"/>
              <a:gd name="adj2" fmla="val 43204"/>
              <a:gd name="adj3" fmla="val 16667"/>
            </a:avLst>
          </a:prstGeom>
          <a:solidFill>
            <a:schemeClr val="tx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Better. Like a cylinder split lengthwise, so some related colors still separated.</a:t>
            </a:r>
          </a:p>
        </p:txBody>
      </p:sp>
      <p:sp>
        <p:nvSpPr>
          <p:cNvPr id="7578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57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6D0A52-1BF7-46A2-8995-05A2BEAFB3F5}" type="slidenum">
              <a:rPr lang="en-US" smtClean="0">
                <a:latin typeface="Times New Roman" pitchFamily="18" charset="0"/>
              </a:rPr>
              <a:pPr/>
              <a:t>71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latin typeface="Times New Roman" pitchFamily="18" charset="0"/>
              </a:rPr>
              <a:t>Adobe’s True Continuous Tone Palette</a:t>
            </a:r>
          </a:p>
        </p:txBody>
      </p:sp>
      <p:pic>
        <p:nvPicPr>
          <p:cNvPr id="76803" name="Picture 5" descr="Fig 05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3148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0356" name="AutoShape 4"/>
          <p:cNvSpPr>
            <a:spLocks noChangeArrowheads="1"/>
          </p:cNvSpPr>
          <p:nvPr/>
        </p:nvSpPr>
        <p:spPr bwMode="auto">
          <a:xfrm>
            <a:off x="228600" y="4724400"/>
            <a:ext cx="5486400" cy="2133600"/>
          </a:xfrm>
          <a:prstGeom prst="wedgeRoundRectCallout">
            <a:avLst>
              <a:gd name="adj1" fmla="val 8218"/>
              <a:gd name="adj2" fmla="val 7889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algn="l">
              <a:spcBef>
                <a:spcPct val="10000"/>
              </a:spcBef>
            </a:pPr>
            <a:r>
              <a:rPr lang="en-US" b="1">
                <a:solidFill>
                  <a:schemeClr val="bg1"/>
                </a:solidFill>
              </a:rPr>
              <a:t>Even better, but:</a:t>
            </a:r>
          </a:p>
          <a:p>
            <a:pPr marL="231775" indent="-231775" algn="l">
              <a:spcBef>
                <a:spcPct val="1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Trying to pick a single pixel that is what you want is tough.</a:t>
            </a:r>
          </a:p>
          <a:p>
            <a:pPr marL="231775" indent="-231775" algn="l">
              <a:spcBef>
                <a:spcPct val="10000"/>
              </a:spcBef>
              <a:buFontTx/>
              <a:buChar char="•"/>
            </a:pPr>
            <a:r>
              <a:rPr lang="en-US" b="1">
                <a:solidFill>
                  <a:schemeClr val="bg1"/>
                </a:solidFill>
              </a:rPr>
              <a:t>If you enter the numbers manually, you must translate hex to decimal – easier just to think in hex.</a:t>
            </a:r>
          </a:p>
        </p:txBody>
      </p:sp>
      <p:sp>
        <p:nvSpPr>
          <p:cNvPr id="76805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68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AFF2F6-CF7B-46FF-8CAE-C857D39A4D78}" type="slidenum">
              <a:rPr lang="en-US" smtClean="0">
                <a:latin typeface="Times New Roman" pitchFamily="18" charset="0"/>
              </a:rPr>
              <a:pPr/>
              <a:t>72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35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Fig 05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267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46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latin typeface="Times New Roman" pitchFamily="18" charset="0"/>
              </a:rPr>
              <a:t>The Visibone Palette, 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free from www.visibone.com</a:t>
            </a:r>
          </a:p>
        </p:txBody>
      </p:sp>
      <p:sp>
        <p:nvSpPr>
          <p:cNvPr id="1382404" name="AutoShape 4"/>
          <p:cNvSpPr>
            <a:spLocks noChangeArrowheads="1"/>
          </p:cNvSpPr>
          <p:nvPr/>
        </p:nvSpPr>
        <p:spPr bwMode="auto">
          <a:xfrm>
            <a:off x="6096000" y="5257800"/>
            <a:ext cx="3048000" cy="1066800"/>
          </a:xfrm>
          <a:prstGeom prst="wedgeRoundRectCallout">
            <a:avLst>
              <a:gd name="adj1" fmla="val -38019"/>
              <a:gd name="adj2" fmla="val 43454"/>
              <a:gd name="adj3" fmla="val 16667"/>
            </a:avLst>
          </a:prstGeom>
          <a:solidFill>
            <a:schemeClr val="tx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The best palette that can be installed in the browser. </a:t>
            </a:r>
          </a:p>
        </p:txBody>
      </p:sp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2438400" y="1828800"/>
            <a:ext cx="4267200" cy="3200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78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228BF9-E41C-4B52-8F16-6FE81C6DE8EB}" type="slidenum">
              <a:rPr lang="en-US" smtClean="0">
                <a:latin typeface="Times New Roman" pitchFamily="18" charset="0"/>
              </a:rPr>
              <a:pPr/>
              <a:t>73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0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paletteHex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6184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5477" name="AutoShape 5"/>
          <p:cNvSpPr>
            <a:spLocks noChangeArrowheads="1"/>
          </p:cNvSpPr>
          <p:nvPr/>
        </p:nvSpPr>
        <p:spPr bwMode="auto">
          <a:xfrm>
            <a:off x="6477000" y="304800"/>
            <a:ext cx="2667000" cy="1066800"/>
          </a:xfrm>
          <a:prstGeom prst="wedgeRoundRectCallout">
            <a:avLst>
              <a:gd name="adj1" fmla="val -61250"/>
              <a:gd name="adj2" fmla="val 74556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six major axes for the primary and secondary colors.</a:t>
            </a:r>
          </a:p>
        </p:txBody>
      </p:sp>
      <p:sp>
        <p:nvSpPr>
          <p:cNvPr id="1385478" name="AutoShape 6"/>
          <p:cNvSpPr>
            <a:spLocks noChangeArrowheads="1"/>
          </p:cNvSpPr>
          <p:nvPr/>
        </p:nvSpPr>
        <p:spPr bwMode="auto">
          <a:xfrm>
            <a:off x="762000" y="6019800"/>
            <a:ext cx="1066800" cy="457200"/>
          </a:xfrm>
          <a:prstGeom prst="wedgeRoundRectCallout">
            <a:avLst>
              <a:gd name="adj1" fmla="val 185269"/>
              <a:gd name="adj2" fmla="val -618056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1385479" name="AutoShape 7"/>
          <p:cNvSpPr>
            <a:spLocks noChangeArrowheads="1"/>
          </p:cNvSpPr>
          <p:nvPr/>
        </p:nvSpPr>
        <p:spPr bwMode="auto">
          <a:xfrm>
            <a:off x="685800" y="2971800"/>
            <a:ext cx="1066800" cy="457200"/>
          </a:xfrm>
          <a:prstGeom prst="wedgeRoundRectCallout">
            <a:avLst>
              <a:gd name="adj1" fmla="val 196579"/>
              <a:gd name="adj2" fmla="val -585764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black</a:t>
            </a:r>
          </a:p>
        </p:txBody>
      </p:sp>
      <p:sp>
        <p:nvSpPr>
          <p:cNvPr id="1385480" name="AutoShape 8"/>
          <p:cNvSpPr>
            <a:spLocks noChangeArrowheads="1"/>
          </p:cNvSpPr>
          <p:nvPr/>
        </p:nvSpPr>
        <p:spPr bwMode="auto">
          <a:xfrm>
            <a:off x="6781800" y="2057400"/>
            <a:ext cx="2362200" cy="762000"/>
          </a:xfrm>
          <a:prstGeom prst="wedgeRoundRectCallout">
            <a:avLst>
              <a:gd name="adj1" fmla="val -77287"/>
              <a:gd name="adj2" fmla="val -74375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color that “rules” each axis</a:t>
            </a:r>
          </a:p>
        </p:txBody>
      </p:sp>
      <p:sp>
        <p:nvSpPr>
          <p:cNvPr id="1385481" name="AutoShape 9"/>
          <p:cNvSpPr>
            <a:spLocks noChangeArrowheads="1"/>
          </p:cNvSpPr>
          <p:nvPr/>
        </p:nvSpPr>
        <p:spPr bwMode="auto">
          <a:xfrm>
            <a:off x="7010400" y="3200400"/>
            <a:ext cx="2133600" cy="762000"/>
          </a:xfrm>
          <a:prstGeom prst="wedgeRoundRectCallout">
            <a:avLst>
              <a:gd name="adj1" fmla="val -162204"/>
              <a:gd name="adj2" fmla="val -37708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saturated colors</a:t>
            </a:r>
          </a:p>
        </p:txBody>
      </p:sp>
      <p:sp>
        <p:nvSpPr>
          <p:cNvPr id="1385482" name="AutoShape 10"/>
          <p:cNvSpPr>
            <a:spLocks noChangeArrowheads="1"/>
          </p:cNvSpPr>
          <p:nvPr/>
        </p:nvSpPr>
        <p:spPr bwMode="auto">
          <a:xfrm>
            <a:off x="7010400" y="4648200"/>
            <a:ext cx="2133600" cy="457200"/>
          </a:xfrm>
          <a:prstGeom prst="wedgeRoundRectCallout">
            <a:avLst>
              <a:gd name="adj1" fmla="val -127454"/>
              <a:gd name="adj2" fmla="val -65625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shades</a:t>
            </a:r>
          </a:p>
        </p:txBody>
      </p:sp>
      <p:sp>
        <p:nvSpPr>
          <p:cNvPr id="1385483" name="AutoShape 11"/>
          <p:cNvSpPr>
            <a:spLocks noChangeArrowheads="1"/>
          </p:cNvSpPr>
          <p:nvPr/>
        </p:nvSpPr>
        <p:spPr bwMode="auto">
          <a:xfrm>
            <a:off x="7010400" y="4038600"/>
            <a:ext cx="2133600" cy="457200"/>
          </a:xfrm>
          <a:prstGeom prst="wedgeRoundRectCallout">
            <a:avLst>
              <a:gd name="adj1" fmla="val -183556"/>
              <a:gd name="adj2" fmla="val -169792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tints</a:t>
            </a:r>
          </a:p>
        </p:txBody>
      </p:sp>
      <p:sp>
        <p:nvSpPr>
          <p:cNvPr id="1385484" name="AutoShape 12"/>
          <p:cNvSpPr>
            <a:spLocks noChangeArrowheads="1"/>
          </p:cNvSpPr>
          <p:nvPr/>
        </p:nvSpPr>
        <p:spPr bwMode="auto">
          <a:xfrm>
            <a:off x="7010400" y="5257800"/>
            <a:ext cx="2133600" cy="457200"/>
          </a:xfrm>
          <a:prstGeom prst="wedgeRoundRectCallout">
            <a:avLst>
              <a:gd name="adj1" fmla="val -138394"/>
              <a:gd name="adj2" fmla="val -160417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tones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04800" y="304800"/>
            <a:ext cx="22860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Penny’s Palette</a:t>
            </a:r>
          </a:p>
        </p:txBody>
      </p:sp>
      <p:sp>
        <p:nvSpPr>
          <p:cNvPr id="7886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886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86B2D5-3AF8-4D2D-8DBB-96CF02EB814B}" type="slidenum">
              <a:rPr lang="en-US" smtClean="0">
                <a:latin typeface="Times New Roman" pitchFamily="18" charset="0"/>
              </a:rPr>
              <a:pPr/>
              <a:t>74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8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8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8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38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8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38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38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38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477" grpId="0" animBg="1"/>
      <p:bldP spid="1385478" grpId="0" animBg="1"/>
      <p:bldP spid="1385479" grpId="0" animBg="1"/>
      <p:bldP spid="1385480" grpId="0" animBg="1"/>
      <p:bldP spid="1385481" grpId="0" animBg="1"/>
      <p:bldP spid="1385482" grpId="0" animBg="1"/>
      <p:bldP spid="1385483" grpId="0" animBg="1"/>
      <p:bldP spid="138548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6A45AC-3D30-475F-9E7C-66909D9AFE30}" type="slidenum">
              <a:rPr lang="en-US" smtClean="0">
                <a:latin typeface="Times New Roman" pitchFamily="18" charset="0"/>
              </a:rPr>
              <a:pPr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98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Palettes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palette works both mathematically and creatively.</a:t>
            </a:r>
          </a:p>
          <a:p>
            <a:pPr eaLnBrk="1" hangingPunct="1"/>
            <a:r>
              <a:rPr lang="en-US" smtClean="0"/>
              <a:t>Download it and use it as a graphic in the background, for color selection.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B7079C-FE3A-453E-8ED2-1632E76965F5}" type="slidenum">
              <a:rPr lang="en-US" smtClean="0">
                <a:latin typeface="Times New Roman" pitchFamily="18" charset="0"/>
              </a:rPr>
              <a:pPr/>
              <a:t>76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 Mixing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Palettes are a great start, but they give you only 216 colors. </a:t>
            </a:r>
          </a:p>
          <a:p>
            <a:pPr eaLnBrk="1" hangingPunct="1"/>
            <a:r>
              <a:rPr lang="en-US" smtClean="0"/>
              <a:t>How do you get to the remaining 16.7999 million codes?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2895F3-3CBC-4819-B54B-F1398CF6DCBF}" type="slidenum">
              <a:rPr lang="en-US" smtClean="0">
                <a:latin typeface="Times New Roman" pitchFamily="18" charset="0"/>
              </a:rPr>
              <a:pPr/>
              <a:t>77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Color Mixing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methods to mix your own:</a:t>
            </a:r>
          </a:p>
          <a:p>
            <a:pPr lvl="1" eaLnBrk="1" hangingPunct="1"/>
            <a:r>
              <a:rPr lang="en-US" dirty="0" smtClean="0"/>
              <a:t>Mix the math.</a:t>
            </a:r>
          </a:p>
          <a:p>
            <a:pPr lvl="1" eaLnBrk="1" hangingPunct="1"/>
            <a:r>
              <a:rPr lang="en-US" dirty="0" smtClean="0"/>
              <a:t>Use a </a:t>
            </a:r>
            <a:r>
              <a:rPr lang="en-US" dirty="0" smtClean="0">
                <a:solidFill>
                  <a:schemeClr val="accent1"/>
                </a:solidFill>
              </a:rPr>
              <a:t>gradient</a:t>
            </a:r>
            <a:r>
              <a:rPr lang="en-US" dirty="0" smtClean="0"/>
              <a:t> (blend of one color to another).</a:t>
            </a:r>
          </a:p>
          <a:p>
            <a:pPr lvl="1" eaLnBrk="1" hangingPunct="1"/>
            <a:r>
              <a:rPr lang="en-US" dirty="0" smtClean="0"/>
              <a:t>Use a semi-transparent color overlay.</a:t>
            </a:r>
          </a:p>
          <a:p>
            <a:pPr eaLnBrk="1" hangingPunct="1"/>
            <a:r>
              <a:rPr lang="en-US" dirty="0" smtClean="0"/>
              <a:t>We’ll go through how to use these three methods with neutrals, tints, shades, and tones.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56145F-DCCD-40D6-A32F-C76489ADCF33}" type="slidenum">
              <a:rPr lang="en-US" smtClean="0">
                <a:latin typeface="Times New Roman" pitchFamily="18" charset="0"/>
              </a:rPr>
              <a:pPr/>
              <a:t>78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Neutrals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/>
              <a:t>First, let’s look at </a:t>
            </a:r>
            <a:r>
              <a:rPr lang="en-US" i="1" smtClean="0">
                <a:solidFill>
                  <a:schemeClr val="accent1"/>
                </a:solidFill>
              </a:rPr>
              <a:t>neutrals</a:t>
            </a:r>
            <a:r>
              <a:rPr lang="en-US" smtClean="0"/>
              <a:t> (gray, black, and white) are simply all three colors in equal amounts:</a:t>
            </a:r>
          </a:p>
        </p:txBody>
      </p:sp>
      <p:sp>
        <p:nvSpPr>
          <p:cNvPr id="1446916" name="Rectangle 4"/>
          <p:cNvSpPr>
            <a:spLocks noChangeArrowheads="1"/>
          </p:cNvSpPr>
          <p:nvPr/>
        </p:nvSpPr>
        <p:spPr bwMode="auto">
          <a:xfrm>
            <a:off x="1873250" y="3581400"/>
            <a:ext cx="1189038" cy="8382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#cccccc</a:t>
            </a:r>
          </a:p>
        </p:txBody>
      </p:sp>
      <p:sp>
        <p:nvSpPr>
          <p:cNvPr id="1446917" name="Rectangle 5"/>
          <p:cNvSpPr>
            <a:spLocks noChangeArrowheads="1"/>
          </p:cNvSpPr>
          <p:nvPr/>
        </p:nvSpPr>
        <p:spPr bwMode="auto">
          <a:xfrm>
            <a:off x="457200" y="3581400"/>
            <a:ext cx="1189038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#ffffff</a:t>
            </a:r>
          </a:p>
        </p:txBody>
      </p:sp>
      <p:sp>
        <p:nvSpPr>
          <p:cNvPr id="1446918" name="Rectangle 6"/>
          <p:cNvSpPr>
            <a:spLocks noChangeArrowheads="1"/>
          </p:cNvSpPr>
          <p:nvPr/>
        </p:nvSpPr>
        <p:spPr bwMode="auto">
          <a:xfrm>
            <a:off x="3290888" y="3581400"/>
            <a:ext cx="1189037" cy="838200"/>
          </a:xfrm>
          <a:prstGeom prst="rect">
            <a:avLst/>
          </a:prstGeom>
          <a:solidFill>
            <a:srgbClr val="99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#999999</a:t>
            </a:r>
          </a:p>
        </p:txBody>
      </p:sp>
      <p:sp>
        <p:nvSpPr>
          <p:cNvPr id="1446919" name="Rectangle 7"/>
          <p:cNvSpPr>
            <a:spLocks noChangeArrowheads="1"/>
          </p:cNvSpPr>
          <p:nvPr/>
        </p:nvSpPr>
        <p:spPr bwMode="auto">
          <a:xfrm>
            <a:off x="7620000" y="3581400"/>
            <a:ext cx="1189038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#000000</a:t>
            </a:r>
          </a:p>
        </p:txBody>
      </p:sp>
      <p:sp>
        <p:nvSpPr>
          <p:cNvPr id="1446920" name="Rectangle 8"/>
          <p:cNvSpPr>
            <a:spLocks noChangeArrowheads="1"/>
          </p:cNvSpPr>
          <p:nvPr/>
        </p:nvSpPr>
        <p:spPr bwMode="auto">
          <a:xfrm>
            <a:off x="6202363" y="3581400"/>
            <a:ext cx="1189037" cy="8382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#333333</a:t>
            </a:r>
          </a:p>
        </p:txBody>
      </p:sp>
      <p:sp>
        <p:nvSpPr>
          <p:cNvPr id="1446921" name="Rectangle 9"/>
          <p:cNvSpPr>
            <a:spLocks noChangeArrowheads="1"/>
          </p:cNvSpPr>
          <p:nvPr/>
        </p:nvSpPr>
        <p:spPr bwMode="auto">
          <a:xfrm>
            <a:off x="4754563" y="3581400"/>
            <a:ext cx="1189037" cy="838200"/>
          </a:xfrm>
          <a:prstGeom prst="rect">
            <a:avLst/>
          </a:prstGeom>
          <a:solidFill>
            <a:srgbClr val="66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#666666</a:t>
            </a:r>
          </a:p>
        </p:txBody>
      </p:sp>
      <p:sp>
        <p:nvSpPr>
          <p:cNvPr id="1446922" name="Rectangle 10"/>
          <p:cNvSpPr>
            <a:spLocks noChangeArrowheads="1"/>
          </p:cNvSpPr>
          <p:nvPr/>
        </p:nvSpPr>
        <p:spPr bwMode="auto">
          <a:xfrm>
            <a:off x="685800" y="4724400"/>
            <a:ext cx="777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 i="1">
                <a:latin typeface="Tahoma" pitchFamily="34" charset="0"/>
              </a:rPr>
              <a:t>Mix the math:</a:t>
            </a:r>
            <a:r>
              <a:rPr lang="en-US" sz="3200">
                <a:latin typeface="Tahoma" pitchFamily="34" charset="0"/>
              </a:rPr>
              <a:t> the larger the color codes, the closer to white (FFFFFF), and the lighter the gray.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4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4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4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4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4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44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916" grpId="0" animBg="1" autoUpdateAnimBg="0"/>
      <p:bldP spid="1446917" grpId="0" animBg="1" autoUpdateAnimBg="0"/>
      <p:bldP spid="1446918" grpId="0" animBg="1" autoUpdateAnimBg="0"/>
      <p:bldP spid="1446919" grpId="0" animBg="1" autoUpdateAnimBg="0"/>
      <p:bldP spid="1446920" grpId="0" animBg="1" autoUpdateAnimBg="0"/>
      <p:bldP spid="1446921" grpId="0" animBg="1" autoUpdateAnimBg="0"/>
      <p:bldP spid="1446922" grpId="0" build="p" bldLvl="5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942271-0491-4082-A696-80D3433C075E}" type="slidenum">
              <a:rPr lang="en-US" smtClean="0">
                <a:latin typeface="Times New Roman" pitchFamily="18" charset="0"/>
              </a:rPr>
              <a:pPr/>
              <a:t>79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pic>
        <p:nvPicPr>
          <p:cNvPr id="138651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18000"/>
            <a:ext cx="46704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Neutrals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057400"/>
          </a:xfrm>
        </p:spPr>
        <p:txBody>
          <a:bodyPr/>
          <a:lstStyle/>
          <a:p>
            <a:pPr eaLnBrk="1" hangingPunct="1"/>
            <a:r>
              <a:rPr lang="en-US" i="1" smtClean="0"/>
              <a:t>Mixing with a gradient:</a:t>
            </a:r>
            <a:r>
              <a:rPr lang="en-US" smtClean="0"/>
              <a:t> set up a gradient between white and black, then use Adobe’s color picker to get the color code:</a:t>
            </a:r>
          </a:p>
          <a:p>
            <a:pPr eaLnBrk="1" hangingPunct="1"/>
            <a:endParaRPr lang="en-US" smtClean="0"/>
          </a:p>
        </p:txBody>
      </p:sp>
      <p:sp>
        <p:nvSpPr>
          <p:cNvPr id="1386511" name="Rectangle 15"/>
          <p:cNvSpPr>
            <a:spLocks noChangeArrowheads="1"/>
          </p:cNvSpPr>
          <p:nvPr/>
        </p:nvSpPr>
        <p:spPr bwMode="auto">
          <a:xfrm>
            <a:off x="3146425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6512" name="Rectangle 16"/>
          <p:cNvSpPr>
            <a:spLocks noChangeArrowheads="1"/>
          </p:cNvSpPr>
          <p:nvPr/>
        </p:nvSpPr>
        <p:spPr bwMode="auto">
          <a:xfrm>
            <a:off x="4060825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6513" name="Rectangle 17"/>
          <p:cNvSpPr>
            <a:spLocks noChangeArrowheads="1"/>
          </p:cNvSpPr>
          <p:nvPr/>
        </p:nvSpPr>
        <p:spPr bwMode="auto">
          <a:xfrm>
            <a:off x="4975225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6514" name="Rectangle 18"/>
          <p:cNvSpPr>
            <a:spLocks noChangeArrowheads="1"/>
          </p:cNvSpPr>
          <p:nvPr/>
        </p:nvSpPr>
        <p:spPr bwMode="auto">
          <a:xfrm>
            <a:off x="5889625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511" grpId="0" animBg="1"/>
      <p:bldP spid="1386512" grpId="0" animBg="1"/>
      <p:bldP spid="1386513" grpId="0" animBg="1"/>
      <p:bldP spid="13865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04800" y="593725"/>
            <a:ext cx="2743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>
                <a:latin typeface="Times New Roman" pitchFamily="18" charset="0"/>
              </a:rPr>
              <a:t>Mixing two </a:t>
            </a:r>
            <a:r>
              <a:rPr lang="en-US" sz="2800" i="1">
                <a:solidFill>
                  <a:schemeClr val="accent1"/>
                </a:solidFill>
                <a:latin typeface="Times New Roman" pitchFamily="18" charset="0"/>
              </a:rPr>
              <a:t>complementary</a:t>
            </a:r>
            <a:r>
              <a:rPr lang="en-US" sz="2800">
                <a:latin typeface="Times New Roman" pitchFamily="18" charset="0"/>
              </a:rPr>
              <a:t> (opposite) colors on the wheel results in gray.</a:t>
            </a:r>
          </a:p>
          <a:p>
            <a:pPr algn="l"/>
            <a:endParaRPr lang="en-US" sz="2800">
              <a:latin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</a:endParaRPr>
          </a:p>
        </p:txBody>
      </p:sp>
      <p:pic>
        <p:nvPicPr>
          <p:cNvPr id="11267" name="Picture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111" r="1334" b="1111"/>
          <a:stretch>
            <a:fillRect/>
          </a:stretch>
        </p:blipFill>
        <p:spPr bwMode="auto">
          <a:xfrm>
            <a:off x="4116388" y="609600"/>
            <a:ext cx="457041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126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C2698-DB31-42B6-8714-A8FAECB0C1A9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747AA9-16D9-4C9A-9231-C0F0DC7DEC2F}" type="slidenum">
              <a:rPr lang="en-US" smtClean="0">
                <a:latin typeface="Times New Roman" pitchFamily="18" charset="0"/>
              </a:rPr>
              <a:pPr/>
              <a:t>80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400841" name="Rectangle 9"/>
          <p:cNvSpPr>
            <a:spLocks noChangeArrowheads="1"/>
          </p:cNvSpPr>
          <p:nvPr/>
        </p:nvSpPr>
        <p:spPr bwMode="auto">
          <a:xfrm>
            <a:off x="3124200" y="3657600"/>
            <a:ext cx="3048000" cy="2209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Neutrals</a:t>
            </a:r>
          </a:p>
        </p:txBody>
      </p:sp>
      <p:sp>
        <p:nvSpPr>
          <p:cNvPr id="849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057400"/>
          </a:xfrm>
        </p:spPr>
        <p:txBody>
          <a:bodyPr/>
          <a:lstStyle/>
          <a:p>
            <a:pPr eaLnBrk="1" hangingPunct="1"/>
            <a:r>
              <a:rPr lang="en-US" i="1" smtClean="0"/>
              <a:t>Mixing with a transparent overlay</a:t>
            </a:r>
            <a:r>
              <a:rPr lang="en-US" smtClean="0"/>
              <a:t>, then use Adobe’s color picker to get the color code:</a:t>
            </a:r>
          </a:p>
        </p:txBody>
      </p:sp>
      <p:sp>
        <p:nvSpPr>
          <p:cNvPr id="1400842" name="Rectangle 10"/>
          <p:cNvSpPr>
            <a:spLocks noChangeArrowheads="1"/>
          </p:cNvSpPr>
          <p:nvPr/>
        </p:nvSpPr>
        <p:spPr bwMode="auto">
          <a:xfrm>
            <a:off x="1981200" y="4114800"/>
            <a:ext cx="5334000" cy="1295400"/>
          </a:xfrm>
          <a:prstGeom prst="rect">
            <a:avLst/>
          </a:prstGeom>
          <a:solidFill>
            <a:srgbClr val="615A77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0837" name="Rectangle 5"/>
          <p:cNvSpPr>
            <a:spLocks noChangeArrowheads="1"/>
          </p:cNvSpPr>
          <p:nvPr/>
        </p:nvSpPr>
        <p:spPr bwMode="auto">
          <a:xfrm>
            <a:off x="4533900" y="46482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41" grpId="0" animBg="1"/>
      <p:bldP spid="1400842" grpId="0" animBg="1"/>
      <p:bldP spid="140083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849DD2-B91C-4CAD-86B8-8252FE0DDBE3}" type="slidenum">
              <a:rPr lang="en-US" smtClean="0">
                <a:latin typeface="Times New Roman" pitchFamily="18" charset="0"/>
              </a:rPr>
              <a:pPr/>
              <a:t>81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60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Tints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Mix the math:</a:t>
            </a:r>
            <a:r>
              <a:rPr lang="en-US" smtClean="0"/>
              <a:t> (using red): make the color code </a:t>
            </a:r>
            <a:r>
              <a:rPr lang="en-US" b="1" i="1" smtClean="0"/>
              <a:t>approach white</a:t>
            </a:r>
            <a:r>
              <a:rPr lang="en-US" smtClean="0"/>
              <a:t> (#FFFFFF) by adding progressively larger, equal amounts of the other two colors: </a:t>
            </a:r>
          </a:p>
        </p:txBody>
      </p:sp>
      <p:sp>
        <p:nvSpPr>
          <p:cNvPr id="1398788" name="Rectangle 4"/>
          <p:cNvSpPr>
            <a:spLocks noChangeArrowheads="1"/>
          </p:cNvSpPr>
          <p:nvPr/>
        </p:nvSpPr>
        <p:spPr bwMode="auto">
          <a:xfrm>
            <a:off x="1873250" y="4648200"/>
            <a:ext cx="1189038" cy="838200"/>
          </a:xfrm>
          <a:prstGeom prst="rect">
            <a:avLst/>
          </a:prstGeom>
          <a:solidFill>
            <a:srgbClr val="FF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#ff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3333</a:t>
            </a:r>
          </a:p>
        </p:txBody>
      </p:sp>
      <p:sp>
        <p:nvSpPr>
          <p:cNvPr id="1398789" name="Rectangle 5"/>
          <p:cNvSpPr>
            <a:spLocks noChangeArrowheads="1"/>
          </p:cNvSpPr>
          <p:nvPr/>
        </p:nvSpPr>
        <p:spPr bwMode="auto">
          <a:xfrm>
            <a:off x="457200" y="4648200"/>
            <a:ext cx="1189038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#ff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0000</a:t>
            </a:r>
          </a:p>
        </p:txBody>
      </p:sp>
      <p:sp>
        <p:nvSpPr>
          <p:cNvPr id="1398790" name="Rectangle 6"/>
          <p:cNvSpPr>
            <a:spLocks noChangeArrowheads="1"/>
          </p:cNvSpPr>
          <p:nvPr/>
        </p:nvSpPr>
        <p:spPr bwMode="auto">
          <a:xfrm>
            <a:off x="3290888" y="4648200"/>
            <a:ext cx="1189037" cy="838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#ff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6666</a:t>
            </a:r>
          </a:p>
        </p:txBody>
      </p:sp>
      <p:sp>
        <p:nvSpPr>
          <p:cNvPr id="1398791" name="Rectangle 7"/>
          <p:cNvSpPr>
            <a:spLocks noChangeArrowheads="1"/>
          </p:cNvSpPr>
          <p:nvPr/>
        </p:nvSpPr>
        <p:spPr bwMode="auto">
          <a:xfrm>
            <a:off x="4708525" y="4648200"/>
            <a:ext cx="1189038" cy="838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#ff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9999</a:t>
            </a:r>
          </a:p>
        </p:txBody>
      </p:sp>
      <p:sp>
        <p:nvSpPr>
          <p:cNvPr id="1398792" name="Rectangle 8"/>
          <p:cNvSpPr>
            <a:spLocks noChangeArrowheads="1"/>
          </p:cNvSpPr>
          <p:nvPr/>
        </p:nvSpPr>
        <p:spPr bwMode="auto">
          <a:xfrm>
            <a:off x="6126163" y="4648200"/>
            <a:ext cx="1189037" cy="838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#ff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cccc</a:t>
            </a:r>
          </a:p>
        </p:txBody>
      </p:sp>
      <p:sp>
        <p:nvSpPr>
          <p:cNvPr id="1398793" name="Rectangle 9"/>
          <p:cNvSpPr>
            <a:spLocks noChangeArrowheads="1"/>
          </p:cNvSpPr>
          <p:nvPr/>
        </p:nvSpPr>
        <p:spPr bwMode="auto">
          <a:xfrm>
            <a:off x="7543800" y="4648200"/>
            <a:ext cx="1189038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#ff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ffff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9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9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9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39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9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39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88" grpId="0" animBg="1" autoUpdateAnimBg="0"/>
      <p:bldP spid="1398789" grpId="0" animBg="1" autoUpdateAnimBg="0"/>
      <p:bldP spid="1398790" grpId="0" animBg="1" autoUpdateAnimBg="0"/>
      <p:bldP spid="1398791" grpId="0" animBg="1" autoUpdateAnimBg="0"/>
      <p:bldP spid="1398792" grpId="0" animBg="1" autoUpdateAnimBg="0"/>
      <p:bldP spid="1398793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623656-C311-47FB-BB93-753478C70B80}" type="slidenum">
              <a:rPr lang="en-US" smtClean="0">
                <a:latin typeface="Times New Roman" pitchFamily="18" charset="0"/>
              </a:rPr>
              <a:pPr/>
              <a:t>82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Tints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3600" i="1" smtClean="0"/>
              <a:t>Mix with a gradient:</a:t>
            </a:r>
            <a:r>
              <a:rPr lang="en-US" sz="3600" smtClean="0"/>
              <a:t> create a gradient using the color and white, then sample with the color picker:</a:t>
            </a:r>
          </a:p>
          <a:p>
            <a:pPr eaLnBrk="1" hangingPunct="1"/>
            <a:endParaRPr lang="en-US" sz="3600" smtClean="0"/>
          </a:p>
        </p:txBody>
      </p:sp>
      <p:sp>
        <p:nvSpPr>
          <p:cNvPr id="87046" name="Oval 4"/>
          <p:cNvSpPr>
            <a:spLocks noChangeArrowheads="1"/>
          </p:cNvSpPr>
          <p:nvPr/>
        </p:nvSpPr>
        <p:spPr bwMode="auto">
          <a:xfrm>
            <a:off x="2209800" y="41910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Oval 5"/>
          <p:cNvSpPr>
            <a:spLocks noChangeArrowheads="1"/>
          </p:cNvSpPr>
          <p:nvPr/>
        </p:nvSpPr>
        <p:spPr bwMode="auto">
          <a:xfrm>
            <a:off x="3886200" y="41910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Oval 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7897" name="Rectangle 9"/>
          <p:cNvSpPr>
            <a:spLocks noChangeArrowheads="1"/>
          </p:cNvSpPr>
          <p:nvPr/>
        </p:nvSpPr>
        <p:spPr bwMode="auto">
          <a:xfrm>
            <a:off x="2209800" y="4343400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8" name="Rectangle 10"/>
          <p:cNvSpPr>
            <a:spLocks noChangeArrowheads="1"/>
          </p:cNvSpPr>
          <p:nvPr/>
        </p:nvSpPr>
        <p:spPr bwMode="auto">
          <a:xfrm>
            <a:off x="2971800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9" name="Rectangle 11"/>
          <p:cNvSpPr>
            <a:spLocks noChangeArrowheads="1"/>
          </p:cNvSpPr>
          <p:nvPr/>
        </p:nvSpPr>
        <p:spPr bwMode="auto">
          <a:xfrm>
            <a:off x="3886200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900" name="Rectangle 12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901" name="Rectangle 13"/>
          <p:cNvSpPr>
            <a:spLocks noChangeArrowheads="1"/>
          </p:cNvSpPr>
          <p:nvPr/>
        </p:nvSpPr>
        <p:spPr bwMode="auto">
          <a:xfrm>
            <a:off x="5715000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891" grpId="0" build="p" bldLvl="5" autoUpdateAnimBg="0"/>
      <p:bldP spid="1317897" grpId="0" animBg="1"/>
      <p:bldP spid="1317898" grpId="0" animBg="1"/>
      <p:bldP spid="1317899" grpId="0" animBg="1"/>
      <p:bldP spid="1317900" grpId="0" animBg="1"/>
      <p:bldP spid="131790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6E5199-E077-4EFA-A1EF-C38D10811BA3}" type="slidenum">
              <a:rPr lang="en-US" smtClean="0">
                <a:latin typeface="Times New Roman" pitchFamily="18" charset="0"/>
              </a:rPr>
              <a:pPr/>
              <a:t>83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88068" name="Oval 6"/>
          <p:cNvSpPr>
            <a:spLocks noChangeArrowheads="1"/>
          </p:cNvSpPr>
          <p:nvPr/>
        </p:nvSpPr>
        <p:spPr bwMode="auto">
          <a:xfrm>
            <a:off x="4191000" y="45720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10"/>
          <p:cNvSpPr>
            <a:spLocks noChangeArrowheads="1"/>
          </p:cNvSpPr>
          <p:nvPr/>
        </p:nvSpPr>
        <p:spPr bwMode="auto">
          <a:xfrm>
            <a:off x="3886200" y="49530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70" name="Rectangle 11"/>
          <p:cNvSpPr>
            <a:spLocks noChangeArrowheads="1"/>
          </p:cNvSpPr>
          <p:nvPr/>
        </p:nvSpPr>
        <p:spPr bwMode="auto">
          <a:xfrm>
            <a:off x="4800600" y="49530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1868" name="Rectangle 12"/>
          <p:cNvSpPr>
            <a:spLocks noChangeArrowheads="1"/>
          </p:cNvSpPr>
          <p:nvPr/>
        </p:nvSpPr>
        <p:spPr bwMode="auto">
          <a:xfrm>
            <a:off x="3276600" y="4038600"/>
            <a:ext cx="30480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01869" name="Rectangle 13"/>
          <p:cNvSpPr>
            <a:spLocks noChangeArrowheads="1"/>
          </p:cNvSpPr>
          <p:nvPr/>
        </p:nvSpPr>
        <p:spPr bwMode="auto">
          <a:xfrm>
            <a:off x="2057400" y="4495800"/>
            <a:ext cx="5334000" cy="12954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1870" name="Rectangle 14"/>
          <p:cNvSpPr>
            <a:spLocks noChangeArrowheads="1"/>
          </p:cNvSpPr>
          <p:nvPr/>
        </p:nvSpPr>
        <p:spPr bwMode="auto">
          <a:xfrm>
            <a:off x="4762500" y="50292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Tints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828800"/>
          </a:xfrm>
        </p:spPr>
        <p:txBody>
          <a:bodyPr/>
          <a:lstStyle/>
          <a:p>
            <a:pPr eaLnBrk="1" hangingPunct="1"/>
            <a:r>
              <a:rPr lang="en-US" sz="3600" i="1" smtClean="0"/>
              <a:t>Mix with a semi-transparent white overlay</a:t>
            </a:r>
            <a:r>
              <a:rPr lang="en-US" sz="3600" smtClean="0"/>
              <a:t>, then sample with the color picker: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8" grpId="0" animBg="1"/>
      <p:bldP spid="1401869" grpId="0" animBg="1"/>
      <p:bldP spid="1401870" grpId="0" animBg="1"/>
      <p:bldP spid="1401859" grpId="0" build="p" bldLvl="5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7012AC-16B7-4B97-9966-DF1D5CF5D0B4}" type="slidenum">
              <a:rPr lang="en-US" smtClean="0">
                <a:latin typeface="Times New Roman" pitchFamily="18" charset="0"/>
              </a:rPr>
              <a:pPr/>
              <a:t>84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Shades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133600"/>
          </a:xfrm>
        </p:spPr>
        <p:txBody>
          <a:bodyPr/>
          <a:lstStyle/>
          <a:p>
            <a:pPr eaLnBrk="1" hangingPunct="1"/>
            <a:r>
              <a:rPr lang="en-US" i="1" smtClean="0"/>
              <a:t>Mix the math:</a:t>
            </a:r>
            <a:r>
              <a:rPr lang="en-US" smtClean="0"/>
              <a:t> make the color code </a:t>
            </a:r>
            <a:r>
              <a:rPr lang="en-US" b="1" i="1" smtClean="0"/>
              <a:t>approach black</a:t>
            </a:r>
            <a:r>
              <a:rPr lang="en-US" smtClean="0"/>
              <a:t> (#000000) by progressively reducing the hex code for the color itself: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447940" name="Rectangle 4"/>
          <p:cNvSpPr>
            <a:spLocks noChangeArrowheads="1"/>
          </p:cNvSpPr>
          <p:nvPr/>
        </p:nvSpPr>
        <p:spPr bwMode="auto">
          <a:xfrm>
            <a:off x="1873250" y="4495800"/>
            <a:ext cx="1189038" cy="838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</a:t>
            </a:r>
            <a:r>
              <a:rPr lang="en-US" b="1" i="1">
                <a:latin typeface="Times New Roman" pitchFamily="18" charset="0"/>
              </a:rPr>
              <a:t>cc</a:t>
            </a:r>
            <a:r>
              <a:rPr lang="en-US" b="1">
                <a:latin typeface="Times New Roman" pitchFamily="18" charset="0"/>
              </a:rPr>
              <a:t>0000</a:t>
            </a:r>
          </a:p>
        </p:txBody>
      </p:sp>
      <p:sp>
        <p:nvSpPr>
          <p:cNvPr id="1447941" name="Rectangle 5"/>
          <p:cNvSpPr>
            <a:spLocks noChangeArrowheads="1"/>
          </p:cNvSpPr>
          <p:nvPr/>
        </p:nvSpPr>
        <p:spPr bwMode="auto">
          <a:xfrm>
            <a:off x="457200" y="4495800"/>
            <a:ext cx="1189038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</a:t>
            </a:r>
            <a:r>
              <a:rPr lang="en-US" b="1" i="1">
                <a:latin typeface="Times New Roman" pitchFamily="18" charset="0"/>
              </a:rPr>
              <a:t>ff</a:t>
            </a:r>
            <a:r>
              <a:rPr lang="en-US" b="1">
                <a:latin typeface="Times New Roman" pitchFamily="18" charset="0"/>
              </a:rPr>
              <a:t>0000</a:t>
            </a:r>
          </a:p>
        </p:txBody>
      </p:sp>
      <p:sp>
        <p:nvSpPr>
          <p:cNvPr id="1447942" name="Rectangle 6"/>
          <p:cNvSpPr>
            <a:spLocks noChangeArrowheads="1"/>
          </p:cNvSpPr>
          <p:nvPr/>
        </p:nvSpPr>
        <p:spPr bwMode="auto">
          <a:xfrm>
            <a:off x="3290888" y="4495800"/>
            <a:ext cx="1189037" cy="8382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</a:t>
            </a:r>
            <a:r>
              <a:rPr lang="en-US" b="1" i="1">
                <a:latin typeface="Times New Roman" pitchFamily="18" charset="0"/>
              </a:rPr>
              <a:t>99</a:t>
            </a:r>
            <a:r>
              <a:rPr lang="en-US" b="1">
                <a:latin typeface="Times New Roman" pitchFamily="18" charset="0"/>
              </a:rPr>
              <a:t>0000</a:t>
            </a:r>
          </a:p>
        </p:txBody>
      </p:sp>
      <p:sp>
        <p:nvSpPr>
          <p:cNvPr id="1447943" name="Rectangle 7"/>
          <p:cNvSpPr>
            <a:spLocks noChangeArrowheads="1"/>
          </p:cNvSpPr>
          <p:nvPr/>
        </p:nvSpPr>
        <p:spPr bwMode="auto">
          <a:xfrm>
            <a:off x="4708525" y="4495800"/>
            <a:ext cx="1189038" cy="838200"/>
          </a:xfrm>
          <a:prstGeom prst="rect">
            <a:avLst/>
          </a:pr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</a:t>
            </a:r>
            <a:r>
              <a:rPr lang="en-US" b="1" i="1">
                <a:latin typeface="Times New Roman" pitchFamily="18" charset="0"/>
              </a:rPr>
              <a:t>66</a:t>
            </a:r>
            <a:r>
              <a:rPr lang="en-US" b="1">
                <a:latin typeface="Times New Roman" pitchFamily="18" charset="0"/>
              </a:rPr>
              <a:t>0000</a:t>
            </a:r>
          </a:p>
        </p:txBody>
      </p:sp>
      <p:sp>
        <p:nvSpPr>
          <p:cNvPr id="1447944" name="Rectangle 8"/>
          <p:cNvSpPr>
            <a:spLocks noChangeArrowheads="1"/>
          </p:cNvSpPr>
          <p:nvPr/>
        </p:nvSpPr>
        <p:spPr bwMode="auto">
          <a:xfrm>
            <a:off x="6126163" y="4495800"/>
            <a:ext cx="1189037" cy="838200"/>
          </a:xfrm>
          <a:prstGeom prst="rect">
            <a:avLst/>
          </a:prstGeom>
          <a:solidFill>
            <a:srgbClr val="33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</a:t>
            </a:r>
            <a:r>
              <a:rPr lang="en-US" b="1" i="1">
                <a:latin typeface="Times New Roman" pitchFamily="18" charset="0"/>
              </a:rPr>
              <a:t>33</a:t>
            </a:r>
            <a:r>
              <a:rPr lang="en-US" b="1">
                <a:latin typeface="Times New Roman" pitchFamily="18" charset="0"/>
              </a:rPr>
              <a:t>0000</a:t>
            </a:r>
          </a:p>
        </p:txBody>
      </p:sp>
      <p:sp>
        <p:nvSpPr>
          <p:cNvPr id="1447945" name="Rectangle 9"/>
          <p:cNvSpPr>
            <a:spLocks noChangeArrowheads="1"/>
          </p:cNvSpPr>
          <p:nvPr/>
        </p:nvSpPr>
        <p:spPr bwMode="auto">
          <a:xfrm>
            <a:off x="7543800" y="4495800"/>
            <a:ext cx="1189038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</a:t>
            </a:r>
            <a:r>
              <a:rPr lang="en-US" b="1" i="1">
                <a:latin typeface="Times New Roman" pitchFamily="18" charset="0"/>
              </a:rPr>
              <a:t>00</a:t>
            </a:r>
            <a:r>
              <a:rPr lang="en-US" b="1">
                <a:latin typeface="Times New Roman" pitchFamily="18" charset="0"/>
              </a:rPr>
              <a:t>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4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4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4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4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4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44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940" grpId="0" animBg="1" autoUpdateAnimBg="0"/>
      <p:bldP spid="1447941" grpId="0" animBg="1" autoUpdateAnimBg="0"/>
      <p:bldP spid="1447942" grpId="0" animBg="1" autoUpdateAnimBg="0"/>
      <p:bldP spid="1447943" grpId="0" animBg="1" autoUpdateAnimBg="0"/>
      <p:bldP spid="1447944" grpId="0" animBg="1" autoUpdateAnimBg="0"/>
      <p:bldP spid="1447945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26B8C1-E5E2-43ED-B956-3C1B1EA589F8}" type="slidenum">
              <a:rPr lang="en-US" smtClean="0">
                <a:latin typeface="Times New Roman" pitchFamily="18" charset="0"/>
              </a:rPr>
              <a:pPr/>
              <a:t>85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Shades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3600" i="1" smtClean="0"/>
              <a:t>Use a gradient:</a:t>
            </a:r>
            <a:r>
              <a:rPr lang="en-US" sz="3600" smtClean="0"/>
              <a:t> create a gradient from the color to black, then sample with the color picker:</a:t>
            </a:r>
          </a:p>
          <a:p>
            <a:pPr eaLnBrk="1" hangingPunct="1"/>
            <a:endParaRPr lang="en-US" sz="3600" smtClean="0"/>
          </a:p>
        </p:txBody>
      </p:sp>
      <p:sp>
        <p:nvSpPr>
          <p:cNvPr id="90118" name="Oval 4"/>
          <p:cNvSpPr>
            <a:spLocks noChangeArrowheads="1"/>
          </p:cNvSpPr>
          <p:nvPr/>
        </p:nvSpPr>
        <p:spPr bwMode="auto">
          <a:xfrm>
            <a:off x="2209800" y="41910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Oval 5"/>
          <p:cNvSpPr>
            <a:spLocks noChangeArrowheads="1"/>
          </p:cNvSpPr>
          <p:nvPr/>
        </p:nvSpPr>
        <p:spPr bwMode="auto">
          <a:xfrm>
            <a:off x="3886200" y="41910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Oval 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Oval 7"/>
          <p:cNvSpPr>
            <a:spLocks noChangeArrowheads="1"/>
          </p:cNvSpPr>
          <p:nvPr/>
        </p:nvSpPr>
        <p:spPr bwMode="auto">
          <a:xfrm>
            <a:off x="6324600" y="41910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8552" name="Rectangle 8"/>
          <p:cNvSpPr>
            <a:spLocks noChangeArrowheads="1"/>
          </p:cNvSpPr>
          <p:nvPr/>
        </p:nvSpPr>
        <p:spPr bwMode="auto">
          <a:xfrm>
            <a:off x="2209800" y="4343400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8553" name="Rectangle 9"/>
          <p:cNvSpPr>
            <a:spLocks noChangeArrowheads="1"/>
          </p:cNvSpPr>
          <p:nvPr/>
        </p:nvSpPr>
        <p:spPr bwMode="auto">
          <a:xfrm>
            <a:off x="2971800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8554" name="Rectangle 10"/>
          <p:cNvSpPr>
            <a:spLocks noChangeArrowheads="1"/>
          </p:cNvSpPr>
          <p:nvPr/>
        </p:nvSpPr>
        <p:spPr bwMode="auto">
          <a:xfrm>
            <a:off x="3886200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8555" name="Rectangle 11"/>
          <p:cNvSpPr>
            <a:spLocks noChangeArrowheads="1"/>
          </p:cNvSpPr>
          <p:nvPr/>
        </p:nvSpPr>
        <p:spPr bwMode="auto">
          <a:xfrm>
            <a:off x="4800600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8556" name="Rectangle 12"/>
          <p:cNvSpPr>
            <a:spLocks noChangeArrowheads="1"/>
          </p:cNvSpPr>
          <p:nvPr/>
        </p:nvSpPr>
        <p:spPr bwMode="auto">
          <a:xfrm>
            <a:off x="5715000" y="4572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7" grpId="0" build="p" bldLvl="5" autoUpdateAnimBg="0"/>
      <p:bldP spid="1388552" grpId="0" animBg="1"/>
      <p:bldP spid="1388553" grpId="0" animBg="1"/>
      <p:bldP spid="1388554" grpId="0" animBg="1"/>
      <p:bldP spid="1388555" grpId="0" animBg="1"/>
      <p:bldP spid="138855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D84C13-3898-499B-B9FB-128F17A9FDD5}" type="slidenum">
              <a:rPr lang="en-US" smtClean="0">
                <a:latin typeface="Times New Roman" pitchFamily="18" charset="0"/>
              </a:rPr>
              <a:pPr/>
              <a:t>86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Shades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3600" i="1" smtClean="0"/>
              <a:t>Use a semi-transparent black overlay</a:t>
            </a:r>
            <a:r>
              <a:rPr lang="en-US" sz="3600" smtClean="0"/>
              <a:t>, then sample with the color picker:</a:t>
            </a:r>
          </a:p>
          <a:p>
            <a:pPr eaLnBrk="1" hangingPunct="1"/>
            <a:endParaRPr lang="en-US" sz="3600" smtClean="0"/>
          </a:p>
        </p:txBody>
      </p:sp>
      <p:sp>
        <p:nvSpPr>
          <p:cNvPr id="1402893" name="Rectangle 13"/>
          <p:cNvSpPr>
            <a:spLocks noChangeArrowheads="1"/>
          </p:cNvSpPr>
          <p:nvPr/>
        </p:nvSpPr>
        <p:spPr bwMode="auto">
          <a:xfrm>
            <a:off x="3200400" y="3886200"/>
            <a:ext cx="3048000" cy="2209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02894" name="Rectangle 14"/>
          <p:cNvSpPr>
            <a:spLocks noChangeArrowheads="1"/>
          </p:cNvSpPr>
          <p:nvPr/>
        </p:nvSpPr>
        <p:spPr bwMode="auto">
          <a:xfrm>
            <a:off x="2057400" y="4343400"/>
            <a:ext cx="5334000" cy="1295400"/>
          </a:xfrm>
          <a:prstGeom prst="rect">
            <a:avLst/>
          </a:prstGeom>
          <a:solidFill>
            <a:srgbClr val="00000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895" name="Rectangle 15"/>
          <p:cNvSpPr>
            <a:spLocks noChangeArrowheads="1"/>
          </p:cNvSpPr>
          <p:nvPr/>
        </p:nvSpPr>
        <p:spPr bwMode="auto">
          <a:xfrm>
            <a:off x="4610100" y="48768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2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2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3" grpId="0" build="p" bldLvl="5" autoUpdateAnimBg="0"/>
      <p:bldP spid="1402893" grpId="0" animBg="1"/>
      <p:bldP spid="1402894" grpId="0" animBg="1"/>
      <p:bldP spid="140289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1ECCF-1F4E-4B30-BCFF-254BAE50F763}" type="slidenum">
              <a:rPr lang="en-US" smtClean="0">
                <a:latin typeface="Times New Roman" pitchFamily="18" charset="0"/>
              </a:rPr>
              <a:pPr/>
              <a:t>87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Tones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Mix the math #1:</a:t>
            </a:r>
            <a:r>
              <a:rPr lang="en-US" smtClean="0"/>
              <a:t> progressively reduce the hex code for the color itself and progressively add its complement (in this case, cyan, which is green and blue in equal amounts) so that the color </a:t>
            </a:r>
            <a:r>
              <a:rPr lang="en-US" b="1" i="1" smtClean="0"/>
              <a:t>approaches gray</a:t>
            </a:r>
            <a:r>
              <a:rPr lang="en-US" smtClean="0"/>
              <a:t> (equal RGB pairs):</a:t>
            </a:r>
          </a:p>
        </p:txBody>
      </p:sp>
      <p:sp>
        <p:nvSpPr>
          <p:cNvPr id="1325060" name="Rectangle 4"/>
          <p:cNvSpPr>
            <a:spLocks noChangeArrowheads="1"/>
          </p:cNvSpPr>
          <p:nvPr/>
        </p:nvSpPr>
        <p:spPr bwMode="auto">
          <a:xfrm>
            <a:off x="1873250" y="5334000"/>
            <a:ext cx="1189038" cy="838200"/>
          </a:xfrm>
          <a:prstGeom prst="rect">
            <a:avLst/>
          </a:prstGeom>
          <a:solidFill>
            <a:srgbClr val="CC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#cc3333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457200" y="5334000"/>
            <a:ext cx="1189038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#ff0000</a:t>
            </a:r>
          </a:p>
        </p:txBody>
      </p:sp>
      <p:sp>
        <p:nvSpPr>
          <p:cNvPr id="1325062" name="Rectangle 6"/>
          <p:cNvSpPr>
            <a:spLocks noChangeArrowheads="1"/>
          </p:cNvSpPr>
          <p:nvPr/>
        </p:nvSpPr>
        <p:spPr bwMode="auto">
          <a:xfrm>
            <a:off x="3290888" y="5334000"/>
            <a:ext cx="1189037" cy="838200"/>
          </a:xfrm>
          <a:prstGeom prst="rect">
            <a:avLst/>
          </a:prstGeom>
          <a:solidFill>
            <a:srgbClr val="99424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#cc6666</a:t>
            </a:r>
          </a:p>
        </p:txBody>
      </p:sp>
      <p:sp>
        <p:nvSpPr>
          <p:cNvPr id="1325063" name="Rectangle 7"/>
          <p:cNvSpPr>
            <a:spLocks noChangeArrowheads="1"/>
          </p:cNvSpPr>
          <p:nvPr/>
        </p:nvSpPr>
        <p:spPr bwMode="auto">
          <a:xfrm>
            <a:off x="7620000" y="5334000"/>
            <a:ext cx="1189038" cy="838200"/>
          </a:xfrm>
          <a:prstGeom prst="rect">
            <a:avLst/>
          </a:prstGeom>
          <a:solidFill>
            <a:srgbClr val="99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#993333</a:t>
            </a:r>
          </a:p>
        </p:txBody>
      </p:sp>
      <p:sp>
        <p:nvSpPr>
          <p:cNvPr id="1325064" name="Rectangle 8"/>
          <p:cNvSpPr>
            <a:spLocks noChangeArrowheads="1"/>
          </p:cNvSpPr>
          <p:nvPr/>
        </p:nvSpPr>
        <p:spPr bwMode="auto">
          <a:xfrm>
            <a:off x="6126163" y="5334000"/>
            <a:ext cx="1189037" cy="838200"/>
          </a:xfrm>
          <a:prstGeom prst="rect">
            <a:avLst/>
          </a:prstGeom>
          <a:solidFill>
            <a:srgbClr val="9B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#996666</a:t>
            </a:r>
          </a:p>
        </p:txBody>
      </p:sp>
      <p:sp>
        <p:nvSpPr>
          <p:cNvPr id="1325065" name="Rectangle 9"/>
          <p:cNvSpPr>
            <a:spLocks noChangeArrowheads="1"/>
          </p:cNvSpPr>
          <p:nvPr/>
        </p:nvSpPr>
        <p:spPr bwMode="auto">
          <a:xfrm>
            <a:off x="4724400" y="5334000"/>
            <a:ext cx="1189038" cy="838200"/>
          </a:xfrm>
          <a:prstGeom prst="rect">
            <a:avLst/>
          </a:prstGeom>
          <a:solidFill>
            <a:srgbClr val="CC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#cc9999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2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32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32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32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32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32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5059" grpId="0" build="p" bldLvl="5" autoUpdateAnimBg="0"/>
      <p:bldP spid="1325060" grpId="0" animBg="1" autoUpdateAnimBg="0"/>
      <p:bldP spid="1325061" grpId="0" animBg="1" autoUpdateAnimBg="0"/>
      <p:bldP spid="1325062" grpId="0" animBg="1" autoUpdateAnimBg="0"/>
      <p:bldP spid="1325063" grpId="0" animBg="1" autoUpdateAnimBg="0"/>
      <p:bldP spid="1325064" grpId="0" animBg="1" autoUpdateAnimBg="0"/>
      <p:bldP spid="1325065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6869AA-2556-4B60-A30D-909EF0317837}" type="slidenum">
              <a:rPr lang="en-US" smtClean="0">
                <a:latin typeface="Times New Roman" pitchFamily="18" charset="0"/>
              </a:rPr>
              <a:pPr/>
              <a:t>88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Tones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Mixing the math #2: start with gray as a base and emphasize one of the colors by increasing it a bit: </a:t>
            </a:r>
          </a:p>
          <a:p>
            <a:pPr eaLnBrk="1" hangingPunct="1"/>
            <a:endParaRPr lang="en-US" smtClean="0"/>
          </a:p>
        </p:txBody>
      </p:sp>
      <p:sp>
        <p:nvSpPr>
          <p:cNvPr id="1397764" name="Rectangle 4"/>
          <p:cNvSpPr>
            <a:spLocks noChangeArrowheads="1"/>
          </p:cNvSpPr>
          <p:nvPr/>
        </p:nvSpPr>
        <p:spPr bwMode="auto">
          <a:xfrm>
            <a:off x="1782763" y="4495800"/>
            <a:ext cx="1189037" cy="838200"/>
          </a:xfrm>
          <a:prstGeom prst="rect">
            <a:avLst/>
          </a:prstGeom>
          <a:solidFill>
            <a:srgbClr val="CCCCCC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#cccccc</a:t>
            </a:r>
          </a:p>
        </p:txBody>
      </p:sp>
      <p:sp>
        <p:nvSpPr>
          <p:cNvPr id="1397765" name="Rectangle 5"/>
          <p:cNvSpPr>
            <a:spLocks noChangeArrowheads="1"/>
          </p:cNvSpPr>
          <p:nvPr/>
        </p:nvSpPr>
        <p:spPr bwMode="auto">
          <a:xfrm>
            <a:off x="3281363" y="4495800"/>
            <a:ext cx="1189037" cy="838200"/>
          </a:xfrm>
          <a:prstGeom prst="rect">
            <a:avLst/>
          </a:prstGeom>
          <a:solidFill>
            <a:srgbClr val="9999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#999999</a:t>
            </a:r>
          </a:p>
        </p:txBody>
      </p:sp>
      <p:sp>
        <p:nvSpPr>
          <p:cNvPr id="1397766" name="Rectangle 6"/>
          <p:cNvSpPr>
            <a:spLocks noChangeArrowheads="1"/>
          </p:cNvSpPr>
          <p:nvPr/>
        </p:nvSpPr>
        <p:spPr bwMode="auto">
          <a:xfrm>
            <a:off x="6278563" y="4495800"/>
            <a:ext cx="1189037" cy="838200"/>
          </a:xfrm>
          <a:prstGeom prst="rect">
            <a:avLst/>
          </a:prstGeom>
          <a:solidFill>
            <a:srgbClr val="333333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#333333</a:t>
            </a:r>
          </a:p>
        </p:txBody>
      </p:sp>
      <p:sp>
        <p:nvSpPr>
          <p:cNvPr id="1397767" name="Rectangle 7"/>
          <p:cNvSpPr>
            <a:spLocks noChangeArrowheads="1"/>
          </p:cNvSpPr>
          <p:nvPr/>
        </p:nvSpPr>
        <p:spPr bwMode="auto">
          <a:xfrm>
            <a:off x="4779963" y="4495800"/>
            <a:ext cx="1189037" cy="838200"/>
          </a:xfrm>
          <a:prstGeom prst="rect">
            <a:avLst/>
          </a:prstGeom>
          <a:solidFill>
            <a:srgbClr val="6666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#666666</a:t>
            </a:r>
          </a:p>
        </p:txBody>
      </p:sp>
      <p:grpSp>
        <p:nvGrpSpPr>
          <p:cNvPr id="1397768" name="Group 8"/>
          <p:cNvGrpSpPr>
            <a:grpSpLocks/>
          </p:cNvGrpSpPr>
          <p:nvPr/>
        </p:nvGrpSpPr>
        <p:grpSpPr bwMode="auto">
          <a:xfrm>
            <a:off x="1782763" y="3505200"/>
            <a:ext cx="1189037" cy="1143000"/>
            <a:chOff x="1027" y="2496"/>
            <a:chExt cx="749" cy="720"/>
          </a:xfrm>
        </p:grpSpPr>
        <p:sp>
          <p:nvSpPr>
            <p:cNvPr id="93216" name="Rectangle 9"/>
            <p:cNvSpPr>
              <a:spLocks noChangeArrowheads="1"/>
            </p:cNvSpPr>
            <p:nvPr/>
          </p:nvSpPr>
          <p:spPr bwMode="auto">
            <a:xfrm>
              <a:off x="1027" y="2496"/>
              <a:ext cx="749" cy="52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#</a:t>
              </a:r>
              <a:r>
                <a:rPr lang="en-US" b="1" u="sng">
                  <a:solidFill>
                    <a:schemeClr val="bg1"/>
                  </a:solidFill>
                  <a:latin typeface="Times New Roman" pitchFamily="18" charset="0"/>
                </a:rPr>
                <a:t>ff</a:t>
              </a: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cccc</a:t>
              </a:r>
            </a:p>
          </p:txBody>
        </p:sp>
        <p:sp>
          <p:nvSpPr>
            <p:cNvPr id="93217" name="AutoShape 10"/>
            <p:cNvSpPr>
              <a:spLocks noChangeArrowheads="1"/>
            </p:cNvSpPr>
            <p:nvPr/>
          </p:nvSpPr>
          <p:spPr bwMode="auto">
            <a:xfrm>
              <a:off x="1248" y="2880"/>
              <a:ext cx="288" cy="336"/>
            </a:xfrm>
            <a:prstGeom prst="upArrow">
              <a:avLst>
                <a:gd name="adj1" fmla="val 50000"/>
                <a:gd name="adj2" fmla="val 392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7771" name="Group 11"/>
          <p:cNvGrpSpPr>
            <a:grpSpLocks/>
          </p:cNvGrpSpPr>
          <p:nvPr/>
        </p:nvGrpSpPr>
        <p:grpSpPr bwMode="auto">
          <a:xfrm>
            <a:off x="6278563" y="3505200"/>
            <a:ext cx="1189037" cy="1143000"/>
            <a:chOff x="3859" y="2496"/>
            <a:chExt cx="749" cy="720"/>
          </a:xfrm>
        </p:grpSpPr>
        <p:sp>
          <p:nvSpPr>
            <p:cNvPr id="93214" name="Rectangle 12"/>
            <p:cNvSpPr>
              <a:spLocks noChangeArrowheads="1"/>
            </p:cNvSpPr>
            <p:nvPr/>
          </p:nvSpPr>
          <p:spPr bwMode="auto">
            <a:xfrm>
              <a:off x="3859" y="2496"/>
              <a:ext cx="749" cy="528"/>
            </a:xfrm>
            <a:prstGeom prst="rect">
              <a:avLst/>
            </a:prstGeom>
            <a:solidFill>
              <a:srgbClr val="66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b="1">
                  <a:latin typeface="Times New Roman" pitchFamily="18" charset="0"/>
                </a:rPr>
                <a:t>#</a:t>
              </a:r>
              <a:r>
                <a:rPr lang="en-US" b="1" u="sng">
                  <a:latin typeface="Times New Roman" pitchFamily="18" charset="0"/>
                </a:rPr>
                <a:t>66</a:t>
              </a:r>
              <a:r>
                <a:rPr lang="en-US" b="1">
                  <a:latin typeface="Times New Roman" pitchFamily="18" charset="0"/>
                </a:rPr>
                <a:t>3333</a:t>
              </a:r>
            </a:p>
          </p:txBody>
        </p:sp>
        <p:sp>
          <p:nvSpPr>
            <p:cNvPr id="93215" name="AutoShape 13"/>
            <p:cNvSpPr>
              <a:spLocks noChangeArrowheads="1"/>
            </p:cNvSpPr>
            <p:nvPr/>
          </p:nvSpPr>
          <p:spPr bwMode="auto">
            <a:xfrm>
              <a:off x="4128" y="2880"/>
              <a:ext cx="288" cy="336"/>
            </a:xfrm>
            <a:prstGeom prst="upArrow">
              <a:avLst>
                <a:gd name="adj1" fmla="val 50000"/>
                <a:gd name="adj2" fmla="val 392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7774" name="Group 14"/>
          <p:cNvGrpSpPr>
            <a:grpSpLocks/>
          </p:cNvGrpSpPr>
          <p:nvPr/>
        </p:nvGrpSpPr>
        <p:grpSpPr bwMode="auto">
          <a:xfrm>
            <a:off x="4779963" y="3505200"/>
            <a:ext cx="1189037" cy="1143000"/>
            <a:chOff x="2915" y="2496"/>
            <a:chExt cx="749" cy="720"/>
          </a:xfrm>
        </p:grpSpPr>
        <p:sp>
          <p:nvSpPr>
            <p:cNvPr id="93212" name="Rectangle 15"/>
            <p:cNvSpPr>
              <a:spLocks noChangeArrowheads="1"/>
            </p:cNvSpPr>
            <p:nvPr/>
          </p:nvSpPr>
          <p:spPr bwMode="auto">
            <a:xfrm>
              <a:off x="2915" y="2496"/>
              <a:ext cx="749" cy="528"/>
            </a:xfrm>
            <a:prstGeom prst="rect">
              <a:avLst/>
            </a:prstGeom>
            <a:solidFill>
              <a:srgbClr val="99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#</a:t>
              </a:r>
              <a:r>
                <a:rPr lang="en-US" b="1" u="sng">
                  <a:solidFill>
                    <a:schemeClr val="bg1"/>
                  </a:solidFill>
                  <a:latin typeface="Times New Roman" pitchFamily="18" charset="0"/>
                </a:rPr>
                <a:t>99</a:t>
              </a: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6666</a:t>
              </a:r>
            </a:p>
          </p:txBody>
        </p:sp>
        <p:sp>
          <p:nvSpPr>
            <p:cNvPr id="93213" name="AutoShape 16"/>
            <p:cNvSpPr>
              <a:spLocks noChangeArrowheads="1"/>
            </p:cNvSpPr>
            <p:nvPr/>
          </p:nvSpPr>
          <p:spPr bwMode="auto">
            <a:xfrm>
              <a:off x="3168" y="2880"/>
              <a:ext cx="288" cy="336"/>
            </a:xfrm>
            <a:prstGeom prst="upArrow">
              <a:avLst>
                <a:gd name="adj1" fmla="val 50000"/>
                <a:gd name="adj2" fmla="val 392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7777" name="Group 17"/>
          <p:cNvGrpSpPr>
            <a:grpSpLocks/>
          </p:cNvGrpSpPr>
          <p:nvPr/>
        </p:nvGrpSpPr>
        <p:grpSpPr bwMode="auto">
          <a:xfrm>
            <a:off x="3281363" y="3505200"/>
            <a:ext cx="1189037" cy="1143000"/>
            <a:chOff x="1971" y="2496"/>
            <a:chExt cx="749" cy="720"/>
          </a:xfrm>
        </p:grpSpPr>
        <p:sp>
          <p:nvSpPr>
            <p:cNvPr id="93210" name="Rectangle 18"/>
            <p:cNvSpPr>
              <a:spLocks noChangeArrowheads="1"/>
            </p:cNvSpPr>
            <p:nvPr/>
          </p:nvSpPr>
          <p:spPr bwMode="auto">
            <a:xfrm>
              <a:off x="1971" y="2496"/>
              <a:ext cx="749" cy="528"/>
            </a:xfrm>
            <a:prstGeom prst="rect">
              <a:avLst/>
            </a:prstGeom>
            <a:solidFill>
              <a:srgbClr val="CC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#</a:t>
              </a:r>
              <a:r>
                <a:rPr lang="en-US" b="1" u="sng">
                  <a:solidFill>
                    <a:schemeClr val="bg1"/>
                  </a:solidFill>
                  <a:latin typeface="Times New Roman" pitchFamily="18" charset="0"/>
                </a:rPr>
                <a:t>cc</a:t>
              </a: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9999</a:t>
              </a:r>
            </a:p>
          </p:txBody>
        </p:sp>
        <p:sp>
          <p:nvSpPr>
            <p:cNvPr id="93211" name="AutoShape 19"/>
            <p:cNvSpPr>
              <a:spLocks noChangeArrowheads="1"/>
            </p:cNvSpPr>
            <p:nvPr/>
          </p:nvSpPr>
          <p:spPr bwMode="auto">
            <a:xfrm>
              <a:off x="2208" y="2880"/>
              <a:ext cx="288" cy="336"/>
            </a:xfrm>
            <a:prstGeom prst="upArrow">
              <a:avLst>
                <a:gd name="adj1" fmla="val 50000"/>
                <a:gd name="adj2" fmla="val 392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7780" name="Group 20"/>
          <p:cNvGrpSpPr>
            <a:grpSpLocks/>
          </p:cNvGrpSpPr>
          <p:nvPr/>
        </p:nvGrpSpPr>
        <p:grpSpPr bwMode="auto">
          <a:xfrm>
            <a:off x="1782763" y="5181600"/>
            <a:ext cx="1189037" cy="1143000"/>
            <a:chOff x="1027" y="3552"/>
            <a:chExt cx="749" cy="720"/>
          </a:xfrm>
        </p:grpSpPr>
        <p:sp>
          <p:nvSpPr>
            <p:cNvPr id="93208" name="Rectangle 21"/>
            <p:cNvSpPr>
              <a:spLocks noChangeArrowheads="1"/>
            </p:cNvSpPr>
            <p:nvPr/>
          </p:nvSpPr>
          <p:spPr bwMode="auto">
            <a:xfrm>
              <a:off x="1027" y="3744"/>
              <a:ext cx="749" cy="52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#cccc</a:t>
              </a:r>
              <a:r>
                <a:rPr lang="en-US" b="1" u="sng">
                  <a:solidFill>
                    <a:schemeClr val="bg1"/>
                  </a:solidFill>
                  <a:latin typeface="Times New Roman" pitchFamily="18" charset="0"/>
                </a:rPr>
                <a:t>ff</a:t>
              </a:r>
            </a:p>
          </p:txBody>
        </p:sp>
        <p:sp>
          <p:nvSpPr>
            <p:cNvPr id="93209" name="AutoShape 22"/>
            <p:cNvSpPr>
              <a:spLocks noChangeArrowheads="1"/>
            </p:cNvSpPr>
            <p:nvPr/>
          </p:nvSpPr>
          <p:spPr bwMode="auto">
            <a:xfrm flipV="1">
              <a:off x="1248" y="3552"/>
              <a:ext cx="288" cy="336"/>
            </a:xfrm>
            <a:prstGeom prst="upArrow">
              <a:avLst>
                <a:gd name="adj1" fmla="val 50000"/>
                <a:gd name="adj2" fmla="val 392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7783" name="Group 23"/>
          <p:cNvGrpSpPr>
            <a:grpSpLocks/>
          </p:cNvGrpSpPr>
          <p:nvPr/>
        </p:nvGrpSpPr>
        <p:grpSpPr bwMode="auto">
          <a:xfrm>
            <a:off x="6278563" y="5181600"/>
            <a:ext cx="1189037" cy="1143000"/>
            <a:chOff x="3859" y="3552"/>
            <a:chExt cx="749" cy="720"/>
          </a:xfrm>
        </p:grpSpPr>
        <p:sp>
          <p:nvSpPr>
            <p:cNvPr id="93206" name="Rectangle 24"/>
            <p:cNvSpPr>
              <a:spLocks noChangeArrowheads="1"/>
            </p:cNvSpPr>
            <p:nvPr/>
          </p:nvSpPr>
          <p:spPr bwMode="auto">
            <a:xfrm>
              <a:off x="3859" y="3744"/>
              <a:ext cx="749" cy="528"/>
            </a:xfrm>
            <a:prstGeom prst="rect">
              <a:avLst/>
            </a:prstGeom>
            <a:solidFill>
              <a:srgbClr val="33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b="1">
                  <a:latin typeface="Times New Roman" pitchFamily="18" charset="0"/>
                </a:rPr>
                <a:t>#3333</a:t>
              </a:r>
              <a:r>
                <a:rPr lang="en-US" b="1" u="sng">
                  <a:latin typeface="Times New Roman" pitchFamily="18" charset="0"/>
                </a:rPr>
                <a:t>66</a:t>
              </a:r>
            </a:p>
          </p:txBody>
        </p:sp>
        <p:sp>
          <p:nvSpPr>
            <p:cNvPr id="93207" name="AutoShape 25"/>
            <p:cNvSpPr>
              <a:spLocks noChangeArrowheads="1"/>
            </p:cNvSpPr>
            <p:nvPr/>
          </p:nvSpPr>
          <p:spPr bwMode="auto">
            <a:xfrm flipV="1">
              <a:off x="4128" y="3552"/>
              <a:ext cx="288" cy="336"/>
            </a:xfrm>
            <a:prstGeom prst="upArrow">
              <a:avLst>
                <a:gd name="adj1" fmla="val 50000"/>
                <a:gd name="adj2" fmla="val 392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7786" name="Group 26"/>
          <p:cNvGrpSpPr>
            <a:grpSpLocks/>
          </p:cNvGrpSpPr>
          <p:nvPr/>
        </p:nvGrpSpPr>
        <p:grpSpPr bwMode="auto">
          <a:xfrm>
            <a:off x="4779963" y="5181600"/>
            <a:ext cx="1189037" cy="1143000"/>
            <a:chOff x="2915" y="3552"/>
            <a:chExt cx="749" cy="720"/>
          </a:xfrm>
        </p:grpSpPr>
        <p:sp>
          <p:nvSpPr>
            <p:cNvPr id="93204" name="Rectangle 27"/>
            <p:cNvSpPr>
              <a:spLocks noChangeArrowheads="1"/>
            </p:cNvSpPr>
            <p:nvPr/>
          </p:nvSpPr>
          <p:spPr bwMode="auto">
            <a:xfrm>
              <a:off x="2915" y="3744"/>
              <a:ext cx="749" cy="52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b="1">
                  <a:latin typeface="Times New Roman" pitchFamily="18" charset="0"/>
                </a:rPr>
                <a:t>#6666</a:t>
              </a:r>
              <a:r>
                <a:rPr lang="en-US" b="1" u="sng">
                  <a:latin typeface="Times New Roman" pitchFamily="18" charset="0"/>
                </a:rPr>
                <a:t>99</a:t>
              </a:r>
            </a:p>
          </p:txBody>
        </p:sp>
        <p:sp>
          <p:nvSpPr>
            <p:cNvPr id="93205" name="AutoShape 28"/>
            <p:cNvSpPr>
              <a:spLocks noChangeArrowheads="1"/>
            </p:cNvSpPr>
            <p:nvPr/>
          </p:nvSpPr>
          <p:spPr bwMode="auto">
            <a:xfrm flipV="1">
              <a:off x="3168" y="3552"/>
              <a:ext cx="288" cy="336"/>
            </a:xfrm>
            <a:prstGeom prst="upArrow">
              <a:avLst>
                <a:gd name="adj1" fmla="val 50000"/>
                <a:gd name="adj2" fmla="val 392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7789" name="Group 29"/>
          <p:cNvGrpSpPr>
            <a:grpSpLocks/>
          </p:cNvGrpSpPr>
          <p:nvPr/>
        </p:nvGrpSpPr>
        <p:grpSpPr bwMode="auto">
          <a:xfrm>
            <a:off x="3281363" y="5181600"/>
            <a:ext cx="1189037" cy="1143000"/>
            <a:chOff x="1971" y="3552"/>
            <a:chExt cx="749" cy="720"/>
          </a:xfrm>
        </p:grpSpPr>
        <p:sp>
          <p:nvSpPr>
            <p:cNvPr id="93202" name="Rectangle 30"/>
            <p:cNvSpPr>
              <a:spLocks noChangeArrowheads="1"/>
            </p:cNvSpPr>
            <p:nvPr/>
          </p:nvSpPr>
          <p:spPr bwMode="auto">
            <a:xfrm>
              <a:off x="1971" y="3744"/>
              <a:ext cx="749" cy="528"/>
            </a:xfrm>
            <a:prstGeom prst="rect">
              <a:avLst/>
            </a:prstGeom>
            <a:solidFill>
              <a:srgbClr val="99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#9999</a:t>
              </a:r>
              <a:r>
                <a:rPr lang="en-US" b="1" u="sng">
                  <a:solidFill>
                    <a:schemeClr val="bg1"/>
                  </a:solidFill>
                  <a:latin typeface="Times New Roman" pitchFamily="18" charset="0"/>
                </a:rPr>
                <a:t>cc</a:t>
              </a:r>
            </a:p>
          </p:txBody>
        </p:sp>
        <p:sp>
          <p:nvSpPr>
            <p:cNvPr id="93203" name="AutoShape 31"/>
            <p:cNvSpPr>
              <a:spLocks noChangeArrowheads="1"/>
            </p:cNvSpPr>
            <p:nvPr/>
          </p:nvSpPr>
          <p:spPr bwMode="auto">
            <a:xfrm flipV="1">
              <a:off x="2208" y="3552"/>
              <a:ext cx="288" cy="336"/>
            </a:xfrm>
            <a:prstGeom prst="upArrow">
              <a:avLst>
                <a:gd name="adj1" fmla="val 50000"/>
                <a:gd name="adj2" fmla="val 392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9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39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7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97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9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9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9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139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9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9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9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9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9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39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9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9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9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9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9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9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9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9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63" grpId="0" build="p" bldLvl="5" autoUpdateAnimBg="0"/>
      <p:bldP spid="1397764" grpId="0" animBg="1" autoUpdateAnimBg="0"/>
      <p:bldP spid="1397765" grpId="0" animBg="1" autoUpdateAnimBg="0"/>
      <p:bldP spid="1397766" grpId="0" animBg="1" autoUpdateAnimBg="0"/>
      <p:bldP spid="1397767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4E2AFF-6EAD-46EC-92BD-4FC68E8E7AD2}" type="slidenum">
              <a:rPr lang="en-US" smtClean="0">
                <a:latin typeface="Times New Roman" pitchFamily="18" charset="0"/>
              </a:rPr>
              <a:pPr/>
              <a:t>89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42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Tones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2133600"/>
          </a:xfrm>
        </p:spPr>
        <p:txBody>
          <a:bodyPr/>
          <a:lstStyle/>
          <a:p>
            <a:pPr eaLnBrk="1" hangingPunct="1"/>
            <a:r>
              <a:rPr lang="en-US" smtClean="0"/>
              <a:t>Either way, make sure the base color code still remains larger than the complementary color code, or you cross over to another color entirely.</a:t>
            </a:r>
          </a:p>
        </p:txBody>
      </p:sp>
      <p:sp>
        <p:nvSpPr>
          <p:cNvPr id="1389572" name="Rectangle 4"/>
          <p:cNvSpPr>
            <a:spLocks noChangeArrowheads="1"/>
          </p:cNvSpPr>
          <p:nvPr/>
        </p:nvSpPr>
        <p:spPr bwMode="auto">
          <a:xfrm>
            <a:off x="5287963" y="5257800"/>
            <a:ext cx="1189037" cy="838200"/>
          </a:xfrm>
          <a:prstGeom prst="rect">
            <a:avLst/>
          </a:prstGeom>
          <a:solidFill>
            <a:srgbClr val="99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#99cccc</a:t>
            </a:r>
          </a:p>
        </p:txBody>
      </p:sp>
      <p:sp>
        <p:nvSpPr>
          <p:cNvPr id="1389573" name="Rectangle 5"/>
          <p:cNvSpPr>
            <a:spLocks noChangeArrowheads="1"/>
          </p:cNvSpPr>
          <p:nvPr/>
        </p:nvSpPr>
        <p:spPr bwMode="auto">
          <a:xfrm>
            <a:off x="2620963" y="4114800"/>
            <a:ext cx="1189037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#ff0000</a:t>
            </a:r>
          </a:p>
        </p:txBody>
      </p:sp>
      <p:sp>
        <p:nvSpPr>
          <p:cNvPr id="1389579" name="Rectangle 11"/>
          <p:cNvSpPr>
            <a:spLocks noChangeArrowheads="1"/>
          </p:cNvSpPr>
          <p:nvPr/>
        </p:nvSpPr>
        <p:spPr bwMode="auto">
          <a:xfrm>
            <a:off x="5241925" y="4114800"/>
            <a:ext cx="1189038" cy="838200"/>
          </a:xfrm>
          <a:prstGeom prst="rect">
            <a:avLst/>
          </a:prstGeom>
          <a:solidFill>
            <a:srgbClr val="99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#996666</a:t>
            </a:r>
          </a:p>
        </p:txBody>
      </p:sp>
      <p:grpSp>
        <p:nvGrpSpPr>
          <p:cNvPr id="1389582" name="Group 14"/>
          <p:cNvGrpSpPr>
            <a:grpSpLocks/>
          </p:cNvGrpSpPr>
          <p:nvPr/>
        </p:nvGrpSpPr>
        <p:grpSpPr bwMode="auto">
          <a:xfrm>
            <a:off x="3916363" y="4038600"/>
            <a:ext cx="1219200" cy="914400"/>
            <a:chOff x="1680" y="2640"/>
            <a:chExt cx="720" cy="576"/>
          </a:xfrm>
        </p:grpSpPr>
        <p:sp>
          <p:nvSpPr>
            <p:cNvPr id="94225" name="AutoShape 12"/>
            <p:cNvSpPr>
              <a:spLocks noChangeArrowheads="1"/>
            </p:cNvSpPr>
            <p:nvPr/>
          </p:nvSpPr>
          <p:spPr bwMode="auto">
            <a:xfrm>
              <a:off x="1680" y="2640"/>
              <a:ext cx="720" cy="576"/>
            </a:xfrm>
            <a:prstGeom prst="rightArrow">
              <a:avLst>
                <a:gd name="adj1" fmla="val 50000"/>
                <a:gd name="adj2" fmla="val 3125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226" name="Text Box 13"/>
            <p:cNvSpPr txBox="1">
              <a:spLocks noChangeArrowheads="1"/>
            </p:cNvSpPr>
            <p:nvPr/>
          </p:nvSpPr>
          <p:spPr bwMode="auto">
            <a:xfrm>
              <a:off x="1824" y="278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/>
                <a:t>OK</a:t>
              </a:r>
            </a:p>
          </p:txBody>
        </p:sp>
      </p:grpSp>
      <p:grpSp>
        <p:nvGrpSpPr>
          <p:cNvPr id="1389586" name="Group 18"/>
          <p:cNvGrpSpPr>
            <a:grpSpLocks/>
          </p:cNvGrpSpPr>
          <p:nvPr/>
        </p:nvGrpSpPr>
        <p:grpSpPr bwMode="auto">
          <a:xfrm>
            <a:off x="3916363" y="5181600"/>
            <a:ext cx="1219200" cy="914400"/>
            <a:chOff x="3312" y="2640"/>
            <a:chExt cx="768" cy="576"/>
          </a:xfrm>
        </p:grpSpPr>
        <p:sp>
          <p:nvSpPr>
            <p:cNvPr id="94223" name="AutoShape 16"/>
            <p:cNvSpPr>
              <a:spLocks noChangeArrowheads="1"/>
            </p:cNvSpPr>
            <p:nvPr/>
          </p:nvSpPr>
          <p:spPr bwMode="auto">
            <a:xfrm>
              <a:off x="3312" y="2640"/>
              <a:ext cx="768" cy="576"/>
            </a:xfrm>
            <a:prstGeom prst="rightArrow">
              <a:avLst>
                <a:gd name="adj1" fmla="val 50000"/>
                <a:gd name="adj2" fmla="val 3333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224" name="Text Box 17"/>
            <p:cNvSpPr txBox="1">
              <a:spLocks noChangeArrowheads="1"/>
            </p:cNvSpPr>
            <p:nvPr/>
          </p:nvSpPr>
          <p:spPr bwMode="auto">
            <a:xfrm>
              <a:off x="3312" y="2784"/>
              <a:ext cx="7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/>
                <a:t>not OK</a:t>
              </a:r>
            </a:p>
          </p:txBody>
        </p:sp>
      </p:grpSp>
      <p:sp>
        <p:nvSpPr>
          <p:cNvPr id="1389587" name="Rectangle 19"/>
          <p:cNvSpPr>
            <a:spLocks noChangeArrowheads="1"/>
          </p:cNvSpPr>
          <p:nvPr/>
        </p:nvSpPr>
        <p:spPr bwMode="auto">
          <a:xfrm>
            <a:off x="2620963" y="5257800"/>
            <a:ext cx="1189037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#ff0000</a:t>
            </a:r>
          </a:p>
        </p:txBody>
      </p:sp>
      <p:sp>
        <p:nvSpPr>
          <p:cNvPr id="94220" name="AutoShape 20"/>
          <p:cNvSpPr>
            <a:spLocks noChangeArrowheads="1"/>
          </p:cNvSpPr>
          <p:nvPr/>
        </p:nvSpPr>
        <p:spPr bwMode="auto">
          <a:xfrm>
            <a:off x="6553200" y="3581400"/>
            <a:ext cx="1600200" cy="838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89589" name="AutoShape 21"/>
          <p:cNvSpPr>
            <a:spLocks noChangeArrowheads="1"/>
          </p:cNvSpPr>
          <p:nvPr/>
        </p:nvSpPr>
        <p:spPr bwMode="auto">
          <a:xfrm>
            <a:off x="6934200" y="3962400"/>
            <a:ext cx="1905000" cy="838200"/>
          </a:xfrm>
          <a:prstGeom prst="wedgeRoundRectCallout">
            <a:avLst>
              <a:gd name="adj1" fmla="val -81167"/>
              <a:gd name="adj2" fmla="val 14014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Red is still larger</a:t>
            </a:r>
          </a:p>
        </p:txBody>
      </p:sp>
      <p:sp>
        <p:nvSpPr>
          <p:cNvPr id="1389590" name="AutoShape 22"/>
          <p:cNvSpPr>
            <a:spLocks noChangeArrowheads="1"/>
          </p:cNvSpPr>
          <p:nvPr/>
        </p:nvSpPr>
        <p:spPr bwMode="auto">
          <a:xfrm>
            <a:off x="6934200" y="5257800"/>
            <a:ext cx="1981200" cy="838200"/>
          </a:xfrm>
          <a:prstGeom prst="wedgeRoundRectCallout">
            <a:avLst>
              <a:gd name="adj1" fmla="val -77644"/>
              <a:gd name="adj2" fmla="val 759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Now blue has become larger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8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38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38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38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138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38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571" grpId="0" build="p" bldLvl="5" autoUpdateAnimBg="0"/>
      <p:bldP spid="1389572" grpId="0" animBg="1" autoUpdateAnimBg="0"/>
      <p:bldP spid="1389573" grpId="0" animBg="1" autoUpdateAnimBg="0"/>
      <p:bldP spid="1389579" grpId="0" animBg="1" autoUpdateAnimBg="0"/>
      <p:bldP spid="1389587" grpId="0" animBg="1" autoUpdateAnimBg="0"/>
      <p:bldP spid="1389589" grpId="0" animBg="1"/>
      <p:bldP spid="13895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04800" y="317500"/>
            <a:ext cx="2590800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800">
                <a:latin typeface="Times New Roman" pitchFamily="18" charset="0"/>
              </a:rPr>
              <a:t>Mixing all colors together results in a blackish-brown.</a:t>
            </a:r>
          </a:p>
          <a:p>
            <a:pPr algn="l"/>
            <a:endParaRPr lang="en-US" sz="2800">
              <a:latin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</a:endParaRPr>
          </a:p>
        </p:txBody>
      </p:sp>
      <p:pic>
        <p:nvPicPr>
          <p:cNvPr id="12291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112" r="1334" b="1112"/>
          <a:stretch>
            <a:fillRect/>
          </a:stretch>
        </p:blipFill>
        <p:spPr bwMode="auto">
          <a:xfrm>
            <a:off x="4116388" y="609600"/>
            <a:ext cx="457041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22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E8FBC9-61E5-4212-AF92-47E259AB3512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1027DB-28BE-4491-9BDB-A74AE547F9B3}" type="slidenum">
              <a:rPr lang="en-US" smtClean="0">
                <a:latin typeface="Times New Roman" pitchFamily="18" charset="0"/>
              </a:rPr>
              <a:pPr/>
              <a:t>90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52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Tones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 sz="3600" i="1" smtClean="0"/>
              <a:t>Use a gradient #1:</a:t>
            </a:r>
            <a:r>
              <a:rPr lang="en-US" sz="3600" smtClean="0"/>
              <a:t> create a gradient using the color and the RGB complementary color (which may be different than a traditional complementary color)…</a:t>
            </a: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595" grpId="0" build="p" bldLvl="5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2A6F28-7017-45B2-8CFC-AE587142E254}" type="slidenum">
              <a:rPr lang="en-US" smtClean="0">
                <a:latin typeface="Times New Roman" pitchFamily="18" charset="0"/>
              </a:rPr>
              <a:pPr/>
              <a:t>91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Tones</a:t>
            </a:r>
          </a:p>
        </p:txBody>
      </p:sp>
      <p:sp>
        <p:nvSpPr>
          <p:cNvPr id="1391624" name="Rectangle 8"/>
          <p:cNvSpPr>
            <a:spLocks noChangeArrowheads="1"/>
          </p:cNvSpPr>
          <p:nvPr/>
        </p:nvSpPr>
        <p:spPr bwMode="auto">
          <a:xfrm>
            <a:off x="2209800" y="2514600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25" name="Rectangle 9"/>
          <p:cNvSpPr>
            <a:spLocks noChangeArrowheads="1"/>
          </p:cNvSpPr>
          <p:nvPr/>
        </p:nvSpPr>
        <p:spPr bwMode="auto">
          <a:xfrm>
            <a:off x="2971800" y="27432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26" name="Rectangle 10"/>
          <p:cNvSpPr>
            <a:spLocks noChangeArrowheads="1"/>
          </p:cNvSpPr>
          <p:nvPr/>
        </p:nvSpPr>
        <p:spPr bwMode="auto">
          <a:xfrm>
            <a:off x="3581400" y="27432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27" name="Rectangle 11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38" name="Text Box 22"/>
          <p:cNvSpPr txBox="1">
            <a:spLocks noChangeArrowheads="1"/>
          </p:cNvSpPr>
          <p:nvPr/>
        </p:nvSpPr>
        <p:spPr bwMode="auto">
          <a:xfrm>
            <a:off x="2133600" y="2057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Using cyan, the RGB complement</a:t>
            </a:r>
          </a:p>
        </p:txBody>
      </p:sp>
      <p:sp>
        <p:nvSpPr>
          <p:cNvPr id="1391650" name="Rectangle 34"/>
          <p:cNvSpPr>
            <a:spLocks noChangeArrowheads="1"/>
          </p:cNvSpPr>
          <p:nvPr/>
        </p:nvSpPr>
        <p:spPr bwMode="auto">
          <a:xfrm>
            <a:off x="2209800" y="5486400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51" name="Rectangle 35"/>
          <p:cNvSpPr>
            <a:spLocks noChangeArrowheads="1"/>
          </p:cNvSpPr>
          <p:nvPr/>
        </p:nvSpPr>
        <p:spPr bwMode="auto">
          <a:xfrm>
            <a:off x="2971800" y="5715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52" name="Rectangle 36"/>
          <p:cNvSpPr>
            <a:spLocks noChangeArrowheads="1"/>
          </p:cNvSpPr>
          <p:nvPr/>
        </p:nvSpPr>
        <p:spPr bwMode="auto">
          <a:xfrm>
            <a:off x="3581400" y="5715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53" name="Rectangle 37"/>
          <p:cNvSpPr>
            <a:spLocks noChangeArrowheads="1"/>
          </p:cNvSpPr>
          <p:nvPr/>
        </p:nvSpPr>
        <p:spPr bwMode="auto">
          <a:xfrm>
            <a:off x="4191000" y="5715000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1654" name="Text Box 38"/>
          <p:cNvSpPr txBox="1">
            <a:spLocks noChangeArrowheads="1"/>
          </p:cNvSpPr>
          <p:nvPr/>
        </p:nvSpPr>
        <p:spPr bwMode="auto">
          <a:xfrm>
            <a:off x="1828800" y="3886200"/>
            <a:ext cx="5486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Careful not to use the complementary color from the </a:t>
            </a:r>
            <a:r>
              <a:rPr lang="en-US" sz="2400" i="1"/>
              <a:t>traditional</a:t>
            </a:r>
            <a:r>
              <a:rPr lang="en-US" sz="2400"/>
              <a:t> color wheel – it skews the color a different direction, rather than toning down…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4" grpId="0" animBg="1"/>
      <p:bldP spid="1391625" grpId="0" animBg="1"/>
      <p:bldP spid="1391626" grpId="0" animBg="1"/>
      <p:bldP spid="1391627" grpId="0" animBg="1"/>
      <p:bldP spid="1391638" grpId="0"/>
      <p:bldP spid="1391650" grpId="0" animBg="1"/>
      <p:bldP spid="1391651" grpId="0" animBg="1"/>
      <p:bldP spid="1391652" grpId="0" animBg="1"/>
      <p:bldP spid="1391653" grpId="0" animBg="1"/>
      <p:bldP spid="139165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9E79D-9392-4F04-BB35-B54753AB94BE}" type="slidenum">
              <a:rPr lang="en-US" smtClean="0">
                <a:latin typeface="Times New Roman" pitchFamily="18" charset="0"/>
              </a:rPr>
              <a:pPr/>
              <a:t>92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Tones</a:t>
            </a:r>
          </a:p>
        </p:txBody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 sz="3600" i="1" smtClean="0"/>
              <a:t>Use a gradient #2:</a:t>
            </a:r>
            <a:r>
              <a:rPr lang="en-US" sz="3600" smtClean="0"/>
              <a:t> create a gradient using the color and gray, then sample with the color picker…</a:t>
            </a: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891" grpId="0" build="p" bldLvl="5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753F07-03C5-4DAB-943F-E1C10CF13281}" type="slidenum">
              <a:rPr lang="en-US" smtClean="0">
                <a:latin typeface="Times New Roman" pitchFamily="18" charset="0"/>
              </a:rPr>
              <a:pPr/>
              <a:t>93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83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Tones</a:t>
            </a:r>
          </a:p>
        </p:txBody>
      </p:sp>
      <p:sp>
        <p:nvSpPr>
          <p:cNvPr id="98309" name="Oval 7"/>
          <p:cNvSpPr>
            <a:spLocks noChangeArrowheads="1"/>
          </p:cNvSpPr>
          <p:nvPr/>
        </p:nvSpPr>
        <p:spPr bwMode="auto">
          <a:xfrm>
            <a:off x="2209800" y="3063875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Oval 8"/>
          <p:cNvSpPr>
            <a:spLocks noChangeArrowheads="1"/>
          </p:cNvSpPr>
          <p:nvPr/>
        </p:nvSpPr>
        <p:spPr bwMode="auto">
          <a:xfrm>
            <a:off x="3886200" y="3063875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Oval 9"/>
          <p:cNvSpPr>
            <a:spLocks noChangeArrowheads="1"/>
          </p:cNvSpPr>
          <p:nvPr/>
        </p:nvSpPr>
        <p:spPr bwMode="auto">
          <a:xfrm>
            <a:off x="5105400" y="3063875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Oval 10"/>
          <p:cNvSpPr>
            <a:spLocks noChangeArrowheads="1"/>
          </p:cNvSpPr>
          <p:nvPr/>
        </p:nvSpPr>
        <p:spPr bwMode="auto">
          <a:xfrm>
            <a:off x="6324600" y="3063875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4699" name="Rectangle 11"/>
          <p:cNvSpPr>
            <a:spLocks noChangeArrowheads="1"/>
          </p:cNvSpPr>
          <p:nvPr/>
        </p:nvSpPr>
        <p:spPr bwMode="auto">
          <a:xfrm>
            <a:off x="2209800" y="2835275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E1E1E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00" name="Rectangle 12"/>
          <p:cNvSpPr>
            <a:spLocks noChangeArrowheads="1"/>
          </p:cNvSpPr>
          <p:nvPr/>
        </p:nvSpPr>
        <p:spPr bwMode="auto">
          <a:xfrm>
            <a:off x="2971800" y="30638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01" name="Rectangle 13"/>
          <p:cNvSpPr>
            <a:spLocks noChangeArrowheads="1"/>
          </p:cNvSpPr>
          <p:nvPr/>
        </p:nvSpPr>
        <p:spPr bwMode="auto">
          <a:xfrm>
            <a:off x="3886200" y="30638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02" name="Rectangle 14"/>
          <p:cNvSpPr>
            <a:spLocks noChangeArrowheads="1"/>
          </p:cNvSpPr>
          <p:nvPr/>
        </p:nvSpPr>
        <p:spPr bwMode="auto">
          <a:xfrm>
            <a:off x="4800600" y="30638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03" name="Rectangle 15"/>
          <p:cNvSpPr>
            <a:spLocks noChangeArrowheads="1"/>
          </p:cNvSpPr>
          <p:nvPr/>
        </p:nvSpPr>
        <p:spPr bwMode="auto">
          <a:xfrm>
            <a:off x="5715000" y="30638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05" name="Text Box 17"/>
          <p:cNvSpPr txBox="1">
            <a:spLocks noChangeArrowheads="1"/>
          </p:cNvSpPr>
          <p:nvPr/>
        </p:nvSpPr>
        <p:spPr bwMode="auto">
          <a:xfrm>
            <a:off x="2209800" y="18288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Using grays (from light to dark) to create a tone</a:t>
            </a:r>
          </a:p>
        </p:txBody>
      </p:sp>
      <p:sp>
        <p:nvSpPr>
          <p:cNvPr id="1394706" name="Rectangle 18"/>
          <p:cNvSpPr>
            <a:spLocks noChangeArrowheads="1"/>
          </p:cNvSpPr>
          <p:nvPr/>
        </p:nvSpPr>
        <p:spPr bwMode="auto">
          <a:xfrm>
            <a:off x="2209800" y="3825875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999999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07" name="Rectangle 19"/>
          <p:cNvSpPr>
            <a:spLocks noChangeArrowheads="1"/>
          </p:cNvSpPr>
          <p:nvPr/>
        </p:nvSpPr>
        <p:spPr bwMode="auto">
          <a:xfrm>
            <a:off x="2971800" y="40544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08" name="Rectangle 20"/>
          <p:cNvSpPr>
            <a:spLocks noChangeArrowheads="1"/>
          </p:cNvSpPr>
          <p:nvPr/>
        </p:nvSpPr>
        <p:spPr bwMode="auto">
          <a:xfrm>
            <a:off x="3886200" y="40544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09" name="Rectangle 21"/>
          <p:cNvSpPr>
            <a:spLocks noChangeArrowheads="1"/>
          </p:cNvSpPr>
          <p:nvPr/>
        </p:nvSpPr>
        <p:spPr bwMode="auto">
          <a:xfrm>
            <a:off x="4800600" y="40544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10" name="Rectangle 22"/>
          <p:cNvSpPr>
            <a:spLocks noChangeArrowheads="1"/>
          </p:cNvSpPr>
          <p:nvPr/>
        </p:nvSpPr>
        <p:spPr bwMode="auto">
          <a:xfrm>
            <a:off x="5715000" y="40544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11" name="Rectangle 23"/>
          <p:cNvSpPr>
            <a:spLocks noChangeArrowheads="1"/>
          </p:cNvSpPr>
          <p:nvPr/>
        </p:nvSpPr>
        <p:spPr bwMode="auto">
          <a:xfrm>
            <a:off x="2209800" y="4816475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3C3C3C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12" name="Rectangle 24"/>
          <p:cNvSpPr>
            <a:spLocks noChangeArrowheads="1"/>
          </p:cNvSpPr>
          <p:nvPr/>
        </p:nvSpPr>
        <p:spPr bwMode="auto">
          <a:xfrm>
            <a:off x="2971800" y="50450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13" name="Rectangle 25"/>
          <p:cNvSpPr>
            <a:spLocks noChangeArrowheads="1"/>
          </p:cNvSpPr>
          <p:nvPr/>
        </p:nvSpPr>
        <p:spPr bwMode="auto">
          <a:xfrm>
            <a:off x="3886200" y="50450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14" name="Rectangle 26"/>
          <p:cNvSpPr>
            <a:spLocks noChangeArrowheads="1"/>
          </p:cNvSpPr>
          <p:nvPr/>
        </p:nvSpPr>
        <p:spPr bwMode="auto">
          <a:xfrm>
            <a:off x="4800600" y="50450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4715" name="Rectangle 27"/>
          <p:cNvSpPr>
            <a:spLocks noChangeArrowheads="1"/>
          </p:cNvSpPr>
          <p:nvPr/>
        </p:nvSpPr>
        <p:spPr bwMode="auto">
          <a:xfrm>
            <a:off x="5715000" y="5045075"/>
            <a:ext cx="2286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9" grpId="0" animBg="1"/>
      <p:bldP spid="1394700" grpId="0" animBg="1"/>
      <p:bldP spid="1394701" grpId="0" animBg="1"/>
      <p:bldP spid="1394702" grpId="0" animBg="1"/>
      <p:bldP spid="1394703" grpId="0" animBg="1"/>
      <p:bldP spid="1394705" grpId="0"/>
      <p:bldP spid="1394706" grpId="0" animBg="1"/>
      <p:bldP spid="1394707" grpId="0" animBg="1"/>
      <p:bldP spid="1394708" grpId="0" animBg="1"/>
      <p:bldP spid="1394709" grpId="0" animBg="1"/>
      <p:bldP spid="1394710" grpId="0" animBg="1"/>
      <p:bldP spid="1394711" grpId="0" animBg="1"/>
      <p:bldP spid="1394712" grpId="0" animBg="1"/>
      <p:bldP spid="1394713" grpId="0" animBg="1"/>
      <p:bldP spid="1394714" grpId="0" animBg="1"/>
      <p:bldP spid="139471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0F88BC-08F6-4D45-A79D-63791ABC3A3C}" type="slidenum">
              <a:rPr lang="en-US" smtClean="0">
                <a:latin typeface="Times New Roman" pitchFamily="18" charset="0"/>
              </a:rPr>
              <a:pPr/>
              <a:t>94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9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</a:t>
            </a:r>
            <a:br>
              <a:rPr lang="en-US" sz="3200" smtClean="0"/>
            </a:br>
            <a:r>
              <a:rPr lang="en-US" sz="3200" smtClean="0"/>
              <a:t>Tones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i="1" smtClean="0"/>
              <a:t>Use a use a semi-transparent overlay with gray or the complementary color</a:t>
            </a:r>
            <a:r>
              <a:rPr lang="en-US" sz="3600" smtClean="0"/>
              <a:t>, then sample with the color picker:</a:t>
            </a:r>
          </a:p>
        </p:txBody>
      </p:sp>
      <p:sp>
        <p:nvSpPr>
          <p:cNvPr id="1403911" name="Rectangle 7"/>
          <p:cNvSpPr>
            <a:spLocks noChangeArrowheads="1"/>
          </p:cNvSpPr>
          <p:nvPr/>
        </p:nvSpPr>
        <p:spPr bwMode="auto">
          <a:xfrm>
            <a:off x="1595438" y="4856163"/>
            <a:ext cx="2219325" cy="1371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03912" name="Rectangle 8"/>
          <p:cNvSpPr>
            <a:spLocks noChangeArrowheads="1"/>
          </p:cNvSpPr>
          <p:nvPr/>
        </p:nvSpPr>
        <p:spPr bwMode="auto">
          <a:xfrm>
            <a:off x="762000" y="5140325"/>
            <a:ext cx="3886200" cy="803275"/>
          </a:xfrm>
          <a:prstGeom prst="rect">
            <a:avLst/>
          </a:prstGeom>
          <a:solidFill>
            <a:srgbClr val="615A77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913" name="Rectangle 9"/>
          <p:cNvSpPr>
            <a:spLocks noChangeArrowheads="1"/>
          </p:cNvSpPr>
          <p:nvPr/>
        </p:nvSpPr>
        <p:spPr bwMode="auto">
          <a:xfrm>
            <a:off x="2546350" y="5402263"/>
            <a:ext cx="273050" cy="23653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03914" name="Rectangle 10"/>
          <p:cNvSpPr>
            <a:spLocks noChangeArrowheads="1"/>
          </p:cNvSpPr>
          <p:nvPr/>
        </p:nvSpPr>
        <p:spPr bwMode="auto">
          <a:xfrm>
            <a:off x="5710238" y="4876800"/>
            <a:ext cx="2219325" cy="1371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03915" name="Rectangle 11"/>
          <p:cNvSpPr>
            <a:spLocks noChangeArrowheads="1"/>
          </p:cNvSpPr>
          <p:nvPr/>
        </p:nvSpPr>
        <p:spPr bwMode="auto">
          <a:xfrm>
            <a:off x="4876800" y="5160963"/>
            <a:ext cx="3886200" cy="803275"/>
          </a:xfrm>
          <a:prstGeom prst="rect">
            <a:avLst/>
          </a:prstGeom>
          <a:solidFill>
            <a:srgbClr val="00FFFF">
              <a:alpha val="3686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916" name="Rectangle 12"/>
          <p:cNvSpPr>
            <a:spLocks noChangeArrowheads="1"/>
          </p:cNvSpPr>
          <p:nvPr/>
        </p:nvSpPr>
        <p:spPr bwMode="auto">
          <a:xfrm>
            <a:off x="6661150" y="5410200"/>
            <a:ext cx="273050" cy="23653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03917" name="Text Box 13"/>
          <p:cNvSpPr txBox="1">
            <a:spLocks noChangeArrowheads="1"/>
          </p:cNvSpPr>
          <p:nvPr/>
        </p:nvSpPr>
        <p:spPr bwMode="auto">
          <a:xfrm>
            <a:off x="838200" y="4114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using gray</a:t>
            </a:r>
          </a:p>
        </p:txBody>
      </p:sp>
      <p:sp>
        <p:nvSpPr>
          <p:cNvPr id="1403918" name="Text Box 14"/>
          <p:cNvSpPr txBox="1">
            <a:spLocks noChangeArrowheads="1"/>
          </p:cNvSpPr>
          <p:nvPr/>
        </p:nvSpPr>
        <p:spPr bwMode="auto">
          <a:xfrm>
            <a:off x="4953000" y="4114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using the complement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0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0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07" grpId="0" build="p" bldLvl="5" autoUpdateAnimBg="0"/>
      <p:bldP spid="1403911" grpId="0" animBg="1"/>
      <p:bldP spid="1403912" grpId="0" animBg="1"/>
      <p:bldP spid="1403913" grpId="0" animBg="1"/>
      <p:bldP spid="1403914" grpId="0" animBg="1"/>
      <p:bldP spid="1403915" grpId="0" animBg="1"/>
      <p:bldP spid="1403916" grpId="0" animBg="1"/>
      <p:bldP spid="1403917" grpId="0"/>
      <p:bldP spid="140391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9F68C4-8869-4DE5-9162-D04C550080A1}" type="slidenum">
              <a:rPr lang="en-US" smtClean="0">
                <a:latin typeface="Times New Roman" pitchFamily="18" charset="0"/>
              </a:rPr>
              <a:pPr/>
              <a:t>95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03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 </a:t>
            </a:r>
            <a:br>
              <a:rPr lang="en-US" sz="3200" smtClean="0"/>
            </a:br>
            <a:r>
              <a:rPr lang="en-US" sz="3200" smtClean="0"/>
              <a:t>Creating New Colors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Mixing the math:</a:t>
            </a:r>
            <a:r>
              <a:rPr lang="en-US" smtClean="0"/>
              <a:t> start with the base color, then skew it by adding other color(s) in </a:t>
            </a:r>
            <a:r>
              <a:rPr lang="en-US" i="1" smtClean="0"/>
              <a:t>unequal</a:t>
            </a:r>
            <a:r>
              <a:rPr lang="en-US" smtClean="0"/>
              <a:t> proportions:</a:t>
            </a:r>
          </a:p>
        </p:txBody>
      </p:sp>
      <p:sp>
        <p:nvSpPr>
          <p:cNvPr id="1448964" name="Rectangle 4"/>
          <p:cNvSpPr>
            <a:spLocks noChangeArrowheads="1"/>
          </p:cNvSpPr>
          <p:nvPr/>
        </p:nvSpPr>
        <p:spPr bwMode="auto">
          <a:xfrm>
            <a:off x="3397250" y="4495800"/>
            <a:ext cx="1189038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#ff9900</a:t>
            </a:r>
          </a:p>
        </p:txBody>
      </p:sp>
      <p:sp>
        <p:nvSpPr>
          <p:cNvPr id="1448965" name="Rectangle 5"/>
          <p:cNvSpPr>
            <a:spLocks noChangeArrowheads="1"/>
          </p:cNvSpPr>
          <p:nvPr/>
        </p:nvSpPr>
        <p:spPr bwMode="auto">
          <a:xfrm>
            <a:off x="533400" y="4495800"/>
            <a:ext cx="1189038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#ff0000</a:t>
            </a:r>
          </a:p>
        </p:txBody>
      </p:sp>
      <p:sp>
        <p:nvSpPr>
          <p:cNvPr id="1448966" name="Rectangle 6"/>
          <p:cNvSpPr>
            <a:spLocks noChangeArrowheads="1"/>
          </p:cNvSpPr>
          <p:nvPr/>
        </p:nvSpPr>
        <p:spPr bwMode="auto">
          <a:xfrm>
            <a:off x="4814888" y="4495800"/>
            <a:ext cx="1189037" cy="838200"/>
          </a:xfrm>
          <a:prstGeom prst="rect">
            <a:avLst/>
          </a:prstGeom>
          <a:solidFill>
            <a:srgbClr val="FF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#ff0099</a:t>
            </a:r>
          </a:p>
        </p:txBody>
      </p:sp>
      <p:sp>
        <p:nvSpPr>
          <p:cNvPr id="1448967" name="Rectangle 7"/>
          <p:cNvSpPr>
            <a:spLocks noChangeArrowheads="1"/>
          </p:cNvSpPr>
          <p:nvPr/>
        </p:nvSpPr>
        <p:spPr bwMode="auto">
          <a:xfrm>
            <a:off x="1981200" y="4495800"/>
            <a:ext cx="1189038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#ff6600</a:t>
            </a:r>
          </a:p>
        </p:txBody>
      </p:sp>
      <p:sp>
        <p:nvSpPr>
          <p:cNvPr id="1448968" name="Rectangle 8"/>
          <p:cNvSpPr>
            <a:spLocks noChangeArrowheads="1"/>
          </p:cNvSpPr>
          <p:nvPr/>
        </p:nvSpPr>
        <p:spPr bwMode="auto">
          <a:xfrm>
            <a:off x="7650163" y="4495800"/>
            <a:ext cx="1189037" cy="838200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#cc3399</a:t>
            </a:r>
          </a:p>
        </p:txBody>
      </p:sp>
      <p:sp>
        <p:nvSpPr>
          <p:cNvPr id="1448969" name="Rectangle 9"/>
          <p:cNvSpPr>
            <a:spLocks noChangeArrowheads="1"/>
          </p:cNvSpPr>
          <p:nvPr/>
        </p:nvSpPr>
        <p:spPr bwMode="auto">
          <a:xfrm>
            <a:off x="6248400" y="4495800"/>
            <a:ext cx="1189038" cy="838200"/>
          </a:xfrm>
          <a:prstGeom prst="rect">
            <a:avLst/>
          </a:prstGeom>
          <a:solidFill>
            <a:srgbClr val="CC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#cc0033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4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4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4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4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964" grpId="0" animBg="1" autoUpdateAnimBg="0"/>
      <p:bldP spid="1448965" grpId="0" animBg="1" autoUpdateAnimBg="0"/>
      <p:bldP spid="1448966" grpId="0" animBg="1" autoUpdateAnimBg="0"/>
      <p:bldP spid="1448967" grpId="0" animBg="1" autoUpdateAnimBg="0"/>
      <p:bldP spid="1448968" grpId="0" animBg="1" autoUpdateAnimBg="0"/>
      <p:bldP spid="1448969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ED9DD-25A2-45E2-AF3E-D393018E2D74}" type="slidenum">
              <a:rPr lang="en-US" smtClean="0">
                <a:latin typeface="Times New Roman" pitchFamily="18" charset="0"/>
              </a:rPr>
              <a:pPr/>
              <a:t>96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 </a:t>
            </a:r>
            <a:br>
              <a:rPr lang="en-US" sz="3200" smtClean="0"/>
            </a:br>
            <a:r>
              <a:rPr lang="en-US" sz="3200" smtClean="0"/>
              <a:t>Creating New Colors</a:t>
            </a:r>
          </a:p>
        </p:txBody>
      </p:sp>
      <p:sp>
        <p:nvSpPr>
          <p:cNvPr id="101381" name="Oval 3"/>
          <p:cNvSpPr>
            <a:spLocks noChangeArrowheads="1"/>
          </p:cNvSpPr>
          <p:nvPr/>
        </p:nvSpPr>
        <p:spPr bwMode="auto">
          <a:xfrm>
            <a:off x="2209800" y="36576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Oval 4"/>
          <p:cNvSpPr>
            <a:spLocks noChangeArrowheads="1"/>
          </p:cNvSpPr>
          <p:nvPr/>
        </p:nvSpPr>
        <p:spPr bwMode="auto">
          <a:xfrm>
            <a:off x="3886200" y="36576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Oval 5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Oval 6"/>
          <p:cNvSpPr>
            <a:spLocks noChangeArrowheads="1"/>
          </p:cNvSpPr>
          <p:nvPr/>
        </p:nvSpPr>
        <p:spPr bwMode="auto">
          <a:xfrm>
            <a:off x="6324600" y="3657600"/>
            <a:ext cx="228600" cy="228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5959" name="Rectangle 7"/>
          <p:cNvSpPr>
            <a:spLocks noChangeArrowheads="1"/>
          </p:cNvSpPr>
          <p:nvPr/>
        </p:nvSpPr>
        <p:spPr bwMode="auto">
          <a:xfrm>
            <a:off x="2209800" y="3429000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2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0" name="Rectangle 8"/>
          <p:cNvSpPr>
            <a:spLocks noChangeArrowheads="1"/>
          </p:cNvSpPr>
          <p:nvPr/>
        </p:nvSpPr>
        <p:spPr bwMode="auto">
          <a:xfrm>
            <a:off x="2971800" y="3657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1" name="Rectangle 9"/>
          <p:cNvSpPr>
            <a:spLocks noChangeArrowheads="1"/>
          </p:cNvSpPr>
          <p:nvPr/>
        </p:nvSpPr>
        <p:spPr bwMode="auto">
          <a:xfrm>
            <a:off x="3886200" y="3657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2" name="Rectangle 10"/>
          <p:cNvSpPr>
            <a:spLocks noChangeArrowheads="1"/>
          </p:cNvSpPr>
          <p:nvPr/>
        </p:nvSpPr>
        <p:spPr bwMode="auto">
          <a:xfrm>
            <a:off x="4800600" y="3657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3" name="Rectangle 1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5" name="Rectangle 13"/>
          <p:cNvSpPr>
            <a:spLocks noChangeArrowheads="1"/>
          </p:cNvSpPr>
          <p:nvPr/>
        </p:nvSpPr>
        <p:spPr bwMode="auto">
          <a:xfrm>
            <a:off x="2209800" y="4419600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6" name="Rectangle 14"/>
          <p:cNvSpPr>
            <a:spLocks noChangeArrowheads="1"/>
          </p:cNvSpPr>
          <p:nvPr/>
        </p:nvSpPr>
        <p:spPr bwMode="auto">
          <a:xfrm>
            <a:off x="2971800" y="46482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7" name="Rectangle 15"/>
          <p:cNvSpPr>
            <a:spLocks noChangeArrowheads="1"/>
          </p:cNvSpPr>
          <p:nvPr/>
        </p:nvSpPr>
        <p:spPr bwMode="auto">
          <a:xfrm>
            <a:off x="3886200" y="46482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8" name="Rectangle 16"/>
          <p:cNvSpPr>
            <a:spLocks noChangeArrowheads="1"/>
          </p:cNvSpPr>
          <p:nvPr/>
        </p:nvSpPr>
        <p:spPr bwMode="auto">
          <a:xfrm>
            <a:off x="4800600" y="46482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9" name="Rectangle 17"/>
          <p:cNvSpPr>
            <a:spLocks noChangeArrowheads="1"/>
          </p:cNvSpPr>
          <p:nvPr/>
        </p:nvSpPr>
        <p:spPr bwMode="auto">
          <a:xfrm>
            <a:off x="5715000" y="46482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70" name="Rectangle 18"/>
          <p:cNvSpPr>
            <a:spLocks noChangeArrowheads="1"/>
          </p:cNvSpPr>
          <p:nvPr/>
        </p:nvSpPr>
        <p:spPr bwMode="auto">
          <a:xfrm>
            <a:off x="2209800" y="5410200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71" name="Rectangle 19"/>
          <p:cNvSpPr>
            <a:spLocks noChangeArrowheads="1"/>
          </p:cNvSpPr>
          <p:nvPr/>
        </p:nvSpPr>
        <p:spPr bwMode="auto">
          <a:xfrm>
            <a:off x="2971800" y="56388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72" name="Rectangle 20"/>
          <p:cNvSpPr>
            <a:spLocks noChangeArrowheads="1"/>
          </p:cNvSpPr>
          <p:nvPr/>
        </p:nvSpPr>
        <p:spPr bwMode="auto">
          <a:xfrm>
            <a:off x="3886200" y="56388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73" name="Rectangle 21"/>
          <p:cNvSpPr>
            <a:spLocks noChangeArrowheads="1"/>
          </p:cNvSpPr>
          <p:nvPr/>
        </p:nvSpPr>
        <p:spPr bwMode="auto">
          <a:xfrm>
            <a:off x="4800600" y="56388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74" name="Rectangle 22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838200" y="17526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 i="1">
                <a:latin typeface="Tahoma" pitchFamily="34" charset="0"/>
              </a:rPr>
              <a:t>Using a gradient:</a:t>
            </a:r>
            <a:r>
              <a:rPr lang="en-US" sz="3200">
                <a:latin typeface="Tahoma" pitchFamily="34" charset="0"/>
              </a:rPr>
              <a:t> create a gradient with the base color and some other color: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959" grpId="0" animBg="1"/>
      <p:bldP spid="1405960" grpId="0" animBg="1"/>
      <p:bldP spid="1405961" grpId="0" animBg="1"/>
      <p:bldP spid="1405962" grpId="0" animBg="1"/>
      <p:bldP spid="1405963" grpId="0" animBg="1"/>
      <p:bldP spid="1405965" grpId="0" animBg="1"/>
      <p:bldP spid="1405966" grpId="0" animBg="1"/>
      <p:bldP spid="1405967" grpId="0" animBg="1"/>
      <p:bldP spid="1405968" grpId="0" animBg="1"/>
      <p:bldP spid="1405969" grpId="0" animBg="1"/>
      <p:bldP spid="1405970" grpId="0" animBg="1"/>
      <p:bldP spid="1405971" grpId="0" animBg="1"/>
      <p:bldP spid="1405972" grpId="0" animBg="1"/>
      <p:bldP spid="1405973" grpId="0" animBg="1"/>
      <p:bldP spid="140597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CAE045-E187-4B6A-B41C-7DF68CAA64CE}" type="slidenum">
              <a:rPr lang="en-US" smtClean="0">
                <a:latin typeface="Times New Roman" pitchFamily="18" charset="0"/>
              </a:rPr>
              <a:pPr/>
              <a:t>97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 </a:t>
            </a:r>
            <a:br>
              <a:rPr lang="en-US" sz="3200" smtClean="0"/>
            </a:br>
            <a:r>
              <a:rPr lang="en-US" sz="3200" smtClean="0"/>
              <a:t>Creating Entire Palettes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Use the same techniques not just to create a single color, but to create an entire </a:t>
            </a:r>
            <a:r>
              <a:rPr lang="en-US" i="1" smtClean="0"/>
              <a:t>palette</a:t>
            </a:r>
            <a:r>
              <a:rPr lang="en-US" smtClean="0"/>
              <a:t> of related colors…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6E0788-ACD7-4025-B33A-4FE3050016F3}" type="slidenum">
              <a:rPr lang="en-US" smtClean="0">
                <a:latin typeface="Times New Roman" pitchFamily="18" charset="0"/>
              </a:rPr>
              <a:pPr/>
              <a:t>98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34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Web Color Mixing: </a:t>
            </a:r>
            <a:br>
              <a:rPr lang="en-US" sz="3200" smtClean="0"/>
            </a:br>
            <a:r>
              <a:rPr lang="en-US" sz="3200" smtClean="0"/>
              <a:t>Creating Entire Palettes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3600" smtClean="0"/>
              <a:t>An analogous palette shading from one color to another using a gradient: </a:t>
            </a:r>
          </a:p>
          <a:p>
            <a:pPr eaLnBrk="1" hangingPunct="1"/>
            <a:endParaRPr lang="en-US" sz="3600" smtClean="0"/>
          </a:p>
        </p:txBody>
      </p:sp>
      <p:sp>
        <p:nvSpPr>
          <p:cNvPr id="1315853" name="Rectangle 13"/>
          <p:cNvSpPr>
            <a:spLocks noChangeArrowheads="1"/>
          </p:cNvSpPr>
          <p:nvPr/>
        </p:nvSpPr>
        <p:spPr bwMode="auto">
          <a:xfrm>
            <a:off x="2438400" y="4191000"/>
            <a:ext cx="4572000" cy="762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54" name="Rectangle 14"/>
          <p:cNvSpPr>
            <a:spLocks noChangeArrowheads="1"/>
          </p:cNvSpPr>
          <p:nvPr/>
        </p:nvSpPr>
        <p:spPr bwMode="auto">
          <a:xfrm>
            <a:off x="2667000" y="4419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55" name="Rectangle 15"/>
          <p:cNvSpPr>
            <a:spLocks noChangeArrowheads="1"/>
          </p:cNvSpPr>
          <p:nvPr/>
        </p:nvSpPr>
        <p:spPr bwMode="auto">
          <a:xfrm>
            <a:off x="3459163" y="4419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56" name="Rectangle 16"/>
          <p:cNvSpPr>
            <a:spLocks noChangeArrowheads="1"/>
          </p:cNvSpPr>
          <p:nvPr/>
        </p:nvSpPr>
        <p:spPr bwMode="auto">
          <a:xfrm>
            <a:off x="4251325" y="4419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57" name="Rectangle 17"/>
          <p:cNvSpPr>
            <a:spLocks noChangeArrowheads="1"/>
          </p:cNvSpPr>
          <p:nvPr/>
        </p:nvSpPr>
        <p:spPr bwMode="auto">
          <a:xfrm>
            <a:off x="5043488" y="4419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58" name="Rectangle 18"/>
          <p:cNvSpPr>
            <a:spLocks noChangeArrowheads="1"/>
          </p:cNvSpPr>
          <p:nvPr/>
        </p:nvSpPr>
        <p:spPr bwMode="auto">
          <a:xfrm>
            <a:off x="3459163" y="5410200"/>
            <a:ext cx="228600" cy="228600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59" name="Rectangle 19"/>
          <p:cNvSpPr>
            <a:spLocks noChangeArrowheads="1"/>
          </p:cNvSpPr>
          <p:nvPr/>
        </p:nvSpPr>
        <p:spPr bwMode="auto">
          <a:xfrm>
            <a:off x="4251325" y="5410200"/>
            <a:ext cx="228600" cy="2286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60" name="Rectangle 20"/>
          <p:cNvSpPr>
            <a:spLocks noChangeArrowheads="1"/>
          </p:cNvSpPr>
          <p:nvPr/>
        </p:nvSpPr>
        <p:spPr bwMode="auto">
          <a:xfrm>
            <a:off x="5043488" y="5410200"/>
            <a:ext cx="228600" cy="2286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61" name="Rectangle 21"/>
          <p:cNvSpPr>
            <a:spLocks noChangeArrowheads="1"/>
          </p:cNvSpPr>
          <p:nvPr/>
        </p:nvSpPr>
        <p:spPr bwMode="auto">
          <a:xfrm>
            <a:off x="5835650" y="5410200"/>
            <a:ext cx="228600" cy="228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62" name="Rectangle 22"/>
          <p:cNvSpPr>
            <a:spLocks noChangeArrowheads="1"/>
          </p:cNvSpPr>
          <p:nvPr/>
        </p:nvSpPr>
        <p:spPr bwMode="auto">
          <a:xfrm>
            <a:off x="2667000" y="5410200"/>
            <a:ext cx="228600" cy="228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63" name="Rectangle 23"/>
          <p:cNvSpPr>
            <a:spLocks noChangeArrowheads="1"/>
          </p:cNvSpPr>
          <p:nvPr/>
        </p:nvSpPr>
        <p:spPr bwMode="auto">
          <a:xfrm>
            <a:off x="6629400" y="5410200"/>
            <a:ext cx="228600" cy="2286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1" name="Rectangle 24"/>
          <p:cNvSpPr>
            <a:spLocks noChangeArrowheads="1"/>
          </p:cNvSpPr>
          <p:nvPr/>
        </p:nvSpPr>
        <p:spPr bwMode="auto">
          <a:xfrm>
            <a:off x="1828800" y="5181600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65" name="Rectangle 25"/>
          <p:cNvSpPr>
            <a:spLocks noChangeArrowheads="1"/>
          </p:cNvSpPr>
          <p:nvPr/>
        </p:nvSpPr>
        <p:spPr bwMode="auto">
          <a:xfrm>
            <a:off x="5835650" y="4419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5866" name="Rectangle 26"/>
          <p:cNvSpPr>
            <a:spLocks noChangeArrowheads="1"/>
          </p:cNvSpPr>
          <p:nvPr/>
        </p:nvSpPr>
        <p:spPr bwMode="auto">
          <a:xfrm>
            <a:off x="6629400" y="4419600"/>
            <a:ext cx="228600" cy="2286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43" grpId="0" build="p" bldLvl="5" autoUpdateAnimBg="0"/>
      <p:bldP spid="1315853" grpId="0" animBg="1"/>
      <p:bldP spid="1315854" grpId="0" animBg="1"/>
      <p:bldP spid="1315855" grpId="0" animBg="1"/>
      <p:bldP spid="1315856" grpId="0" animBg="1"/>
      <p:bldP spid="1315857" grpId="0" animBg="1"/>
      <p:bldP spid="1315858" grpId="0" animBg="1"/>
      <p:bldP spid="1315859" grpId="0" animBg="1"/>
      <p:bldP spid="1315860" grpId="0" animBg="1"/>
      <p:bldP spid="1315861" grpId="0" animBg="1"/>
      <p:bldP spid="1315862" grpId="0" animBg="1"/>
      <p:bldP spid="1315863" grpId="0" animBg="1"/>
      <p:bldP spid="1315865" grpId="0" animBg="1"/>
      <p:bldP spid="131586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Text Box 3075"/>
          <p:cNvSpPr txBox="1">
            <a:spLocks noChangeArrowheads="1"/>
          </p:cNvSpPr>
          <p:nvPr/>
        </p:nvSpPr>
        <p:spPr bwMode="auto">
          <a:xfrm>
            <a:off x="457200" y="55626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>
                <a:latin typeface="Times New Roman" pitchFamily="18" charset="0"/>
              </a:rPr>
              <a:t>Standard palette of colors,</a:t>
            </a:r>
          </a:p>
          <a:p>
            <a:pPr>
              <a:spcBef>
                <a:spcPct val="0"/>
              </a:spcBef>
            </a:pPr>
            <a:r>
              <a:rPr lang="en-US" sz="3200">
                <a:latin typeface="Times New Roman" pitchFamily="18" charset="0"/>
              </a:rPr>
              <a:t>Overlayed with medium gray at 50% transparency</a:t>
            </a:r>
          </a:p>
        </p:txBody>
      </p:sp>
      <p:pic>
        <p:nvPicPr>
          <p:cNvPr id="1313796" name="Picture 3076" descr="pal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866900"/>
            <a:ext cx="3122612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3797" name="Rectangle 3077"/>
          <p:cNvSpPr>
            <a:spLocks noChangeArrowheads="1"/>
          </p:cNvSpPr>
          <p:nvPr/>
        </p:nvSpPr>
        <p:spPr bwMode="auto">
          <a:xfrm>
            <a:off x="2514600" y="1600200"/>
            <a:ext cx="3733800" cy="28194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3798" name="Rectangle 3078"/>
          <p:cNvSpPr>
            <a:spLocks noChangeArrowheads="1"/>
          </p:cNvSpPr>
          <p:nvPr/>
        </p:nvSpPr>
        <p:spPr bwMode="auto">
          <a:xfrm>
            <a:off x="5105400" y="3048000"/>
            <a:ext cx="219075" cy="198438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3799" name="Rectangle 3079"/>
          <p:cNvSpPr>
            <a:spLocks noChangeArrowheads="1"/>
          </p:cNvSpPr>
          <p:nvPr/>
        </p:nvSpPr>
        <p:spPr bwMode="auto">
          <a:xfrm>
            <a:off x="5692775" y="2468563"/>
            <a:ext cx="219075" cy="198437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3800" name="Rectangle 3080"/>
          <p:cNvSpPr>
            <a:spLocks noChangeArrowheads="1"/>
          </p:cNvSpPr>
          <p:nvPr/>
        </p:nvSpPr>
        <p:spPr bwMode="auto">
          <a:xfrm>
            <a:off x="5114925" y="3429000"/>
            <a:ext cx="219075" cy="198438"/>
          </a:xfrm>
          <a:prstGeom prst="rect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3801" name="Rectangle 3081"/>
          <p:cNvSpPr>
            <a:spLocks noChangeArrowheads="1"/>
          </p:cNvSpPr>
          <p:nvPr/>
        </p:nvSpPr>
        <p:spPr bwMode="auto">
          <a:xfrm>
            <a:off x="762000" y="3048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600">
                <a:latin typeface="Tahoma" pitchFamily="34" charset="0"/>
              </a:rPr>
              <a:t>A palette of tones using a semi-transparent overlay: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600">
              <a:latin typeface="Tahoma" pitchFamily="34" charset="0"/>
            </a:endParaRPr>
          </a:p>
        </p:txBody>
      </p:sp>
      <p:sp>
        <p:nvSpPr>
          <p:cNvPr id="1313803" name="Rectangle 3083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rect">
            <a:avLst/>
          </a:prstGeom>
          <a:solidFill>
            <a:srgbClr val="614A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3804" name="Rectangle 3084"/>
          <p:cNvSpPr>
            <a:spLocks noChangeArrowheads="1"/>
          </p:cNvSpPr>
          <p:nvPr/>
        </p:nvSpPr>
        <p:spPr bwMode="auto">
          <a:xfrm>
            <a:off x="5257800" y="4953000"/>
            <a:ext cx="304800" cy="304800"/>
          </a:xfrm>
          <a:prstGeom prst="rect">
            <a:avLst/>
          </a:prstGeom>
          <a:solidFill>
            <a:srgbClr val="4861C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3805" name="Rectangle 3085"/>
          <p:cNvSpPr>
            <a:spLocks noChangeArrowheads="1"/>
          </p:cNvSpPr>
          <p:nvPr/>
        </p:nvSpPr>
        <p:spPr bwMode="auto">
          <a:xfrm>
            <a:off x="3429000" y="4953000"/>
            <a:ext cx="304800" cy="304800"/>
          </a:xfrm>
          <a:prstGeom prst="rect">
            <a:avLst/>
          </a:prstGeom>
          <a:solidFill>
            <a:srgbClr val="366767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46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latin typeface="Times New Roman" pitchFamily="18" charset="0"/>
              </a:rPr>
              <a:t>copyright Penny McIntire, 2013</a:t>
            </a:r>
          </a:p>
        </p:txBody>
      </p:sp>
      <p:sp>
        <p:nvSpPr>
          <p:cNvPr id="10446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730691-B5AB-4C22-A164-0AB5584243F8}" type="slidenum">
              <a:rPr lang="en-US" smtClean="0">
                <a:latin typeface="Times New Roman" pitchFamily="18" charset="0"/>
              </a:rPr>
              <a:pPr/>
              <a:t>99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/>
      <p:bldP spid="1313797" grpId="0" animBg="1"/>
      <p:bldP spid="1313798" grpId="0" animBg="1"/>
      <p:bldP spid="1313799" grpId="0" animBg="1"/>
      <p:bldP spid="1313800" grpId="0" animBg="1"/>
      <p:bldP spid="1313801" grpId="0" build="allAtOnce"/>
      <p:bldP spid="1313803" grpId="0" animBg="1"/>
      <p:bldP spid="1313804" grpId="0" animBg="1"/>
      <p:bldP spid="1313805" grpId="0" animBg="1"/>
    </p:bldLst>
  </p:timing>
</p:sld>
</file>

<file path=ppt/theme/theme1.xml><?xml version="1.0" encoding="utf-8"?>
<a:theme xmlns:a="http://schemas.openxmlformats.org/drawingml/2006/main" name="animation on title">
  <a:themeElements>
    <a:clrScheme name="animation on titl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animation on tit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imation on titl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ion on titl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ion on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ion on titl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ion on titl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ion on titl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 animation on title">
  <a:themeElements>
    <a:clrScheme name="1_No animation on titl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1_No animation on tit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o animation on titl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 animation on titl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 animation on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 animation on titl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 animation on titl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 animation on titl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11981</TotalTime>
  <Words>4720</Words>
  <Application>Microsoft Office PowerPoint</Application>
  <PresentationFormat>On-screen Show (4:3)</PresentationFormat>
  <Paragraphs>701</Paragraphs>
  <Slides>108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animation on title</vt:lpstr>
      <vt:lpstr>1_No animation on title</vt:lpstr>
      <vt:lpstr>Color</vt:lpstr>
      <vt:lpstr>Introduction</vt:lpstr>
      <vt:lpstr>Introduction</vt:lpstr>
      <vt:lpstr>Traditional Color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Color Theory</vt:lpstr>
      <vt:lpstr>Traditional Color Theory</vt:lpstr>
      <vt:lpstr>Traditional Color Theory</vt:lpstr>
      <vt:lpstr>Traditional Color Theory</vt:lpstr>
      <vt:lpstr>Traditional Color Theory</vt:lpstr>
      <vt:lpstr>Traditional Color Theory</vt:lpstr>
      <vt:lpstr>Traditional Color Theory</vt:lpstr>
      <vt:lpstr>Traditional Color Theory</vt:lpstr>
      <vt:lpstr>Traditional Color Theory</vt:lpstr>
      <vt:lpstr>Contrast</vt:lpstr>
      <vt:lpstr>Contrast</vt:lpstr>
      <vt:lpstr>Color Schemes</vt:lpstr>
      <vt:lpstr>Color Schemes: Monochromatic</vt:lpstr>
      <vt:lpstr>Color Schemes: Complementary</vt:lpstr>
      <vt:lpstr>Color Schemes: Split Complementary</vt:lpstr>
      <vt:lpstr>Color Schemes: Triad</vt:lpstr>
      <vt:lpstr>Color Schemes: Analogous</vt:lpstr>
      <vt:lpstr>Color Schemes: Warm</vt:lpstr>
      <vt:lpstr>Color Schemes: Cool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Choosing a Color Scheme</vt:lpstr>
      <vt:lpstr>Color Blindness</vt:lpstr>
      <vt:lpstr>Color Blindness</vt:lpstr>
      <vt:lpstr>Color Blindness</vt:lpstr>
      <vt:lpstr>Color Blindness</vt:lpstr>
      <vt:lpstr>Reflected Light: Subtractive Color Mode</vt:lpstr>
      <vt:lpstr>Reflected Light: Subtractive Color Mode</vt:lpstr>
      <vt:lpstr>Reflected Light: Subtractive Color Mode</vt:lpstr>
      <vt:lpstr>Projected Light: Additive Color Mixing</vt:lpstr>
      <vt:lpstr>Projected Light: Additive Color Mixing</vt:lpstr>
      <vt:lpstr>Projected Light: Additive Color Mixing</vt:lpstr>
      <vt:lpstr>Projected Light: Additive Color Mixing</vt:lpstr>
      <vt:lpstr>Projected Light: Additive Color Mixing</vt:lpstr>
      <vt:lpstr>Web Color</vt:lpstr>
      <vt:lpstr>Web Color</vt:lpstr>
      <vt:lpstr>Web Color</vt:lpstr>
      <vt:lpstr>Web Color</vt:lpstr>
      <vt:lpstr>Web Color</vt:lpstr>
      <vt:lpstr>Web Color</vt:lpstr>
      <vt:lpstr>Web Color</vt:lpstr>
      <vt:lpstr>Web Color</vt:lpstr>
      <vt:lpstr>Web Color</vt:lpstr>
      <vt:lpstr>Web Color</vt:lpstr>
      <vt:lpstr>Web Color</vt:lpstr>
      <vt:lpstr>Web Color</vt:lpstr>
      <vt:lpstr>Web Color</vt:lpstr>
      <vt:lpstr>Web Color</vt:lpstr>
      <vt:lpstr>Palettes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Palettes</vt:lpstr>
      <vt:lpstr>Web Color Mixing</vt:lpstr>
      <vt:lpstr>Web Color Mixing</vt:lpstr>
      <vt:lpstr>Web Color Mixing: Neutrals</vt:lpstr>
      <vt:lpstr>Web Color Mixing: Neutrals</vt:lpstr>
      <vt:lpstr>Web Color Mixing: Neutrals</vt:lpstr>
      <vt:lpstr>Web Color Mixing: Tints</vt:lpstr>
      <vt:lpstr>Web Color Mixing: Tints</vt:lpstr>
      <vt:lpstr>Web Color Mixing: Tints</vt:lpstr>
      <vt:lpstr>Web Color Mixing: Shades</vt:lpstr>
      <vt:lpstr>Web Color Mixing: Shades</vt:lpstr>
      <vt:lpstr>Web Color Mixing: Shades</vt:lpstr>
      <vt:lpstr>Web Color Mixing: Tones</vt:lpstr>
      <vt:lpstr>Web Color Mixing: Tones</vt:lpstr>
      <vt:lpstr>Web Color Mixing: Tones</vt:lpstr>
      <vt:lpstr>Web Color Mixing: Tones</vt:lpstr>
      <vt:lpstr>Web Color Mixing: Tones</vt:lpstr>
      <vt:lpstr>Web Color Mixing: Tones</vt:lpstr>
      <vt:lpstr>Web Color Mixing: Tones</vt:lpstr>
      <vt:lpstr>Web Color Mixing: Tones</vt:lpstr>
      <vt:lpstr>Web Color Mixing:  Creating New Colors</vt:lpstr>
      <vt:lpstr>Web Color Mixing:  Creating New Colors</vt:lpstr>
      <vt:lpstr>Web Color Mixing:  Creating Entire Palettes</vt:lpstr>
      <vt:lpstr>Web Color Mixing:  Creating Entire Palettes</vt:lpstr>
      <vt:lpstr>PowerPoint Presentation</vt:lpstr>
      <vt:lpstr>PowerPoint Presentation</vt:lpstr>
      <vt:lpstr>Gamma</vt:lpstr>
      <vt:lpstr>Gamma</vt:lpstr>
      <vt:lpstr>Color Resources</vt:lpstr>
      <vt:lpstr>Color Resources</vt:lpstr>
      <vt:lpstr>Color Resources</vt:lpstr>
      <vt:lpstr>Color Resources</vt:lpstr>
      <vt:lpstr>Color Resources</vt:lpstr>
      <vt:lpstr>Color Resources</vt:lpstr>
    </vt:vector>
  </TitlesOfParts>
  <Company>NIU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 the User Interface</dc:title>
  <dc:creator>t90pam1</dc:creator>
  <cp:lastModifiedBy>Penny</cp:lastModifiedBy>
  <cp:revision>109</cp:revision>
  <cp:lastPrinted>2001-01-02T20:39:06Z</cp:lastPrinted>
  <dcterms:created xsi:type="dcterms:W3CDTF">2001-01-22T17:15:55Z</dcterms:created>
  <dcterms:modified xsi:type="dcterms:W3CDTF">2014-05-09T14:52:42Z</dcterms:modified>
</cp:coreProperties>
</file>