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  <p:sldMasterId id="2147483655" r:id="rId2"/>
    <p:sldMasterId id="2147483656" r:id="rId3"/>
  </p:sldMasterIdLst>
  <p:notesMasterIdLst>
    <p:notesMasterId r:id="rId76"/>
  </p:notesMasterIdLst>
  <p:handoutMasterIdLst>
    <p:handoutMasterId r:id="rId77"/>
  </p:handoutMasterIdLst>
  <p:sldIdLst>
    <p:sldId id="1159" r:id="rId4"/>
    <p:sldId id="1230" r:id="rId5"/>
    <p:sldId id="1231" r:id="rId6"/>
    <p:sldId id="1232" r:id="rId7"/>
    <p:sldId id="1239" r:id="rId8"/>
    <p:sldId id="1299" r:id="rId9"/>
    <p:sldId id="1240" r:id="rId10"/>
    <p:sldId id="1233" r:id="rId11"/>
    <p:sldId id="1241" r:id="rId12"/>
    <p:sldId id="1242" r:id="rId13"/>
    <p:sldId id="1234" r:id="rId14"/>
    <p:sldId id="1244" r:id="rId15"/>
    <p:sldId id="1243" r:id="rId16"/>
    <p:sldId id="1245" r:id="rId17"/>
    <p:sldId id="1246" r:id="rId18"/>
    <p:sldId id="1235" r:id="rId19"/>
    <p:sldId id="1300" r:id="rId20"/>
    <p:sldId id="1301" r:id="rId21"/>
    <p:sldId id="1236" r:id="rId22"/>
    <p:sldId id="1247" r:id="rId23"/>
    <p:sldId id="1248" r:id="rId24"/>
    <p:sldId id="998" r:id="rId25"/>
    <p:sldId id="1249" r:id="rId26"/>
    <p:sldId id="1250" r:id="rId27"/>
    <p:sldId id="1238" r:id="rId28"/>
    <p:sldId id="1251" r:id="rId29"/>
    <p:sldId id="1253" r:id="rId30"/>
    <p:sldId id="1254" r:id="rId31"/>
    <p:sldId id="1255" r:id="rId32"/>
    <p:sldId id="1258" r:id="rId33"/>
    <p:sldId id="1259" r:id="rId34"/>
    <p:sldId id="1260" r:id="rId35"/>
    <p:sldId id="1261" r:id="rId36"/>
    <p:sldId id="1262" r:id="rId37"/>
    <p:sldId id="1263" r:id="rId38"/>
    <p:sldId id="1264" r:id="rId39"/>
    <p:sldId id="1265" r:id="rId40"/>
    <p:sldId id="1266" r:id="rId41"/>
    <p:sldId id="1267" r:id="rId42"/>
    <p:sldId id="1268" r:id="rId43"/>
    <p:sldId id="1269" r:id="rId44"/>
    <p:sldId id="1270" r:id="rId45"/>
    <p:sldId id="1271" r:id="rId46"/>
    <p:sldId id="1272" r:id="rId47"/>
    <p:sldId id="1273" r:id="rId48"/>
    <p:sldId id="1297" r:id="rId49"/>
    <p:sldId id="1298" r:id="rId50"/>
    <p:sldId id="1252" r:id="rId51"/>
    <p:sldId id="1275" r:id="rId52"/>
    <p:sldId id="1276" r:id="rId53"/>
    <p:sldId id="1277" r:id="rId54"/>
    <p:sldId id="1278" r:id="rId55"/>
    <p:sldId id="1279" r:id="rId56"/>
    <p:sldId id="1280" r:id="rId57"/>
    <p:sldId id="1281" r:id="rId58"/>
    <p:sldId id="1282" r:id="rId59"/>
    <p:sldId id="1283" r:id="rId60"/>
    <p:sldId id="1284" r:id="rId61"/>
    <p:sldId id="1285" r:id="rId62"/>
    <p:sldId id="1286" r:id="rId63"/>
    <p:sldId id="1287" r:id="rId64"/>
    <p:sldId id="1288" r:id="rId65"/>
    <p:sldId id="1289" r:id="rId66"/>
    <p:sldId id="1290" r:id="rId67"/>
    <p:sldId id="1291" r:id="rId68"/>
    <p:sldId id="1292" r:id="rId69"/>
    <p:sldId id="1293" r:id="rId70"/>
    <p:sldId id="1294" r:id="rId71"/>
    <p:sldId id="1295" r:id="rId72"/>
    <p:sldId id="1302" r:id="rId73"/>
    <p:sldId id="1296" r:id="rId74"/>
    <p:sldId id="1226" r:id="rId75"/>
  </p:sldIdLst>
  <p:sldSz cx="9144000" cy="6858000" type="screen4x3"/>
  <p:notesSz cx="68580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bg1"/>
        </a:solidFill>
        <a:latin typeface="Tahoma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bg1"/>
        </a:solidFill>
        <a:latin typeface="Tahoma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bg1"/>
        </a:solidFill>
        <a:latin typeface="Tahoma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bg1"/>
        </a:solidFill>
        <a:latin typeface="Tahoma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bg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bg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bg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bg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bg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0033"/>
    <a:srgbClr val="FF0099"/>
    <a:srgbClr val="FF9900"/>
    <a:srgbClr val="FF6600"/>
    <a:srgbClr val="FF3300"/>
    <a:srgbClr val="99FF99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11" autoAdjust="0"/>
    <p:restoredTop sz="94660" autoAdjust="0"/>
  </p:normalViewPr>
  <p:slideViewPr>
    <p:cSldViewPr>
      <p:cViewPr varScale="1">
        <p:scale>
          <a:sx n="79" d="100"/>
          <a:sy n="79" d="100"/>
        </p:scale>
        <p:origin x="-84" y="-24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  <p:sld r:id="rId31" collapse="1"/>
      <p:sld r:id="rId32" collapse="1"/>
      <p:sld r:id="rId33" collapse="1"/>
      <p:sld r:id="rId34" collapse="1"/>
      <p:sld r:id="rId35" collapse="1"/>
      <p:sld r:id="rId36" collapse="1"/>
      <p:sld r:id="rId37" collapse="1"/>
      <p:sld r:id="rId38" collapse="1"/>
      <p:sld r:id="rId39" collapse="1"/>
      <p:sld r:id="rId40" collapse="1"/>
      <p:sld r:id="rId41" collapse="1"/>
      <p:sld r:id="rId42" collapse="1"/>
      <p:sld r:id="rId43" collapse="1"/>
      <p:sld r:id="rId44" collapse="1"/>
      <p:sld r:id="rId45" collapse="1"/>
      <p:sld r:id="rId46" collapse="1"/>
      <p:sld r:id="rId4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58"/>
    </p:cViewPr>
  </p:sorterViewPr>
  <p:notesViewPr>
    <p:cSldViewPr>
      <p:cViewPr varScale="1">
        <p:scale>
          <a:sx n="48" d="100"/>
          <a:sy n="48" d="100"/>
        </p:scale>
        <p:origin x="-1950" y="-96"/>
      </p:cViewPr>
      <p:guideLst>
        <p:guide orient="horz" pos="292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slide" Target="slides/slide60.xml"/><Relationship Id="rId68" Type="http://schemas.openxmlformats.org/officeDocument/2006/relationships/slide" Target="slides/slide65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71" Type="http://schemas.openxmlformats.org/officeDocument/2006/relationships/slide" Target="slides/slide6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slide" Target="slides/slide63.xml"/><Relationship Id="rId74" Type="http://schemas.openxmlformats.org/officeDocument/2006/relationships/slide" Target="slides/slide71.xml"/><Relationship Id="rId79" Type="http://schemas.openxmlformats.org/officeDocument/2006/relationships/viewProps" Target="viewProps.xml"/><Relationship Id="rId5" Type="http://schemas.openxmlformats.org/officeDocument/2006/relationships/slide" Target="slides/slide2.xml"/><Relationship Id="rId61" Type="http://schemas.openxmlformats.org/officeDocument/2006/relationships/slide" Target="slides/slide58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73" Type="http://schemas.openxmlformats.org/officeDocument/2006/relationships/slide" Target="slides/slide70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slide" Target="slides/slide66.xml"/><Relationship Id="rId77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slide" Target="slides/slide69.xml"/><Relationship Id="rId80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slide" Target="slides/slide64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slide" Target="slides/slide67.xml"/><Relationship Id="rId75" Type="http://schemas.openxmlformats.org/officeDocument/2006/relationships/slide" Target="slides/slide7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32.xml"/><Relationship Id="rId13" Type="http://schemas.openxmlformats.org/officeDocument/2006/relationships/slide" Target="slides/slide37.xml"/><Relationship Id="rId18" Type="http://schemas.openxmlformats.org/officeDocument/2006/relationships/slide" Target="slides/slide42.xml"/><Relationship Id="rId26" Type="http://schemas.openxmlformats.org/officeDocument/2006/relationships/slide" Target="slides/slide50.xml"/><Relationship Id="rId39" Type="http://schemas.openxmlformats.org/officeDocument/2006/relationships/slide" Target="slides/slide63.xml"/><Relationship Id="rId3" Type="http://schemas.openxmlformats.org/officeDocument/2006/relationships/slide" Target="slides/slide27.xml"/><Relationship Id="rId21" Type="http://schemas.openxmlformats.org/officeDocument/2006/relationships/slide" Target="slides/slide45.xml"/><Relationship Id="rId34" Type="http://schemas.openxmlformats.org/officeDocument/2006/relationships/slide" Target="slides/slide58.xml"/><Relationship Id="rId42" Type="http://schemas.openxmlformats.org/officeDocument/2006/relationships/slide" Target="slides/slide66.xml"/><Relationship Id="rId47" Type="http://schemas.openxmlformats.org/officeDocument/2006/relationships/slide" Target="slides/slide71.xml"/><Relationship Id="rId7" Type="http://schemas.openxmlformats.org/officeDocument/2006/relationships/slide" Target="slides/slide31.xml"/><Relationship Id="rId12" Type="http://schemas.openxmlformats.org/officeDocument/2006/relationships/slide" Target="slides/slide36.xml"/><Relationship Id="rId17" Type="http://schemas.openxmlformats.org/officeDocument/2006/relationships/slide" Target="slides/slide41.xml"/><Relationship Id="rId25" Type="http://schemas.openxmlformats.org/officeDocument/2006/relationships/slide" Target="slides/slide49.xml"/><Relationship Id="rId33" Type="http://schemas.openxmlformats.org/officeDocument/2006/relationships/slide" Target="slides/slide57.xml"/><Relationship Id="rId38" Type="http://schemas.openxmlformats.org/officeDocument/2006/relationships/slide" Target="slides/slide62.xml"/><Relationship Id="rId46" Type="http://schemas.openxmlformats.org/officeDocument/2006/relationships/slide" Target="slides/slide70.xml"/><Relationship Id="rId2" Type="http://schemas.openxmlformats.org/officeDocument/2006/relationships/slide" Target="slides/slide26.xml"/><Relationship Id="rId16" Type="http://schemas.openxmlformats.org/officeDocument/2006/relationships/slide" Target="slides/slide40.xml"/><Relationship Id="rId20" Type="http://schemas.openxmlformats.org/officeDocument/2006/relationships/slide" Target="slides/slide44.xml"/><Relationship Id="rId29" Type="http://schemas.openxmlformats.org/officeDocument/2006/relationships/slide" Target="slides/slide53.xml"/><Relationship Id="rId41" Type="http://schemas.openxmlformats.org/officeDocument/2006/relationships/slide" Target="slides/slide65.xml"/><Relationship Id="rId1" Type="http://schemas.openxmlformats.org/officeDocument/2006/relationships/slide" Target="slides/slide22.xml"/><Relationship Id="rId6" Type="http://schemas.openxmlformats.org/officeDocument/2006/relationships/slide" Target="slides/slide30.xml"/><Relationship Id="rId11" Type="http://schemas.openxmlformats.org/officeDocument/2006/relationships/slide" Target="slides/slide35.xml"/><Relationship Id="rId24" Type="http://schemas.openxmlformats.org/officeDocument/2006/relationships/slide" Target="slides/slide48.xml"/><Relationship Id="rId32" Type="http://schemas.openxmlformats.org/officeDocument/2006/relationships/slide" Target="slides/slide56.xml"/><Relationship Id="rId37" Type="http://schemas.openxmlformats.org/officeDocument/2006/relationships/slide" Target="slides/slide61.xml"/><Relationship Id="rId40" Type="http://schemas.openxmlformats.org/officeDocument/2006/relationships/slide" Target="slides/slide64.xml"/><Relationship Id="rId45" Type="http://schemas.openxmlformats.org/officeDocument/2006/relationships/slide" Target="slides/slide69.xml"/><Relationship Id="rId5" Type="http://schemas.openxmlformats.org/officeDocument/2006/relationships/slide" Target="slides/slide29.xml"/><Relationship Id="rId15" Type="http://schemas.openxmlformats.org/officeDocument/2006/relationships/slide" Target="slides/slide39.xml"/><Relationship Id="rId23" Type="http://schemas.openxmlformats.org/officeDocument/2006/relationships/slide" Target="slides/slide47.xml"/><Relationship Id="rId28" Type="http://schemas.openxmlformats.org/officeDocument/2006/relationships/slide" Target="slides/slide52.xml"/><Relationship Id="rId36" Type="http://schemas.openxmlformats.org/officeDocument/2006/relationships/slide" Target="slides/slide60.xml"/><Relationship Id="rId10" Type="http://schemas.openxmlformats.org/officeDocument/2006/relationships/slide" Target="slides/slide34.xml"/><Relationship Id="rId19" Type="http://schemas.openxmlformats.org/officeDocument/2006/relationships/slide" Target="slides/slide43.xml"/><Relationship Id="rId31" Type="http://schemas.openxmlformats.org/officeDocument/2006/relationships/slide" Target="slides/slide55.xml"/><Relationship Id="rId44" Type="http://schemas.openxmlformats.org/officeDocument/2006/relationships/slide" Target="slides/slide68.xml"/><Relationship Id="rId4" Type="http://schemas.openxmlformats.org/officeDocument/2006/relationships/slide" Target="slides/slide28.xml"/><Relationship Id="rId9" Type="http://schemas.openxmlformats.org/officeDocument/2006/relationships/slide" Target="slides/slide33.xml"/><Relationship Id="rId14" Type="http://schemas.openxmlformats.org/officeDocument/2006/relationships/slide" Target="slides/slide38.xml"/><Relationship Id="rId22" Type="http://schemas.openxmlformats.org/officeDocument/2006/relationships/slide" Target="slides/slide46.xml"/><Relationship Id="rId27" Type="http://schemas.openxmlformats.org/officeDocument/2006/relationships/slide" Target="slides/slide51.xml"/><Relationship Id="rId30" Type="http://schemas.openxmlformats.org/officeDocument/2006/relationships/slide" Target="slides/slide54.xml"/><Relationship Id="rId35" Type="http://schemas.openxmlformats.org/officeDocument/2006/relationships/slide" Target="slides/slide59.xml"/><Relationship Id="rId43" Type="http://schemas.openxmlformats.org/officeDocument/2006/relationships/slide" Target="slides/slide6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52800" y="155575"/>
            <a:ext cx="29718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r>
              <a:rPr lang="en-US"/>
              <a:t>Page Layout (Design)</a:t>
            </a:r>
            <a:endParaRPr lang="en-US" sz="1200"/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33400" y="155575"/>
            <a:ext cx="29718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DC3B22AA-01EF-4D02-A746-DDF75A260A3D}" type="datetime1">
              <a:rPr lang="en-US"/>
              <a:pPr/>
              <a:t>8/16/2013</a:t>
            </a:fld>
            <a:endParaRPr lang="en-US"/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r>
              <a:rPr lang="en-US"/>
              <a:t>layout-DESIGN.ppt      copyright Penny McIntire, 2007</a:t>
            </a:r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2325C340-0CA4-4011-BF56-D6D39C5894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978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r>
              <a:rPr lang="en-US"/>
              <a:t>Page Layout (Design)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8FCB7E47-A9FB-4DB0-BC42-34DCF9ABB9DB}" type="datetime1">
              <a:rPr lang="en-US"/>
              <a:pPr/>
              <a:t>8/16/2013</a:t>
            </a:fld>
            <a:endParaRPr lang="en-US"/>
          </a:p>
        </p:txBody>
      </p:sp>
      <p:sp>
        <p:nvSpPr>
          <p:cNvPr id="31949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19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4838"/>
            <a:ext cx="5029200" cy="418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9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r>
              <a:rPr lang="en-US"/>
              <a:t>layout-DESIGN.ppt      copyright Penny McIntire, 2007</a:t>
            </a:r>
          </a:p>
        </p:txBody>
      </p:sp>
      <p:sp>
        <p:nvSpPr>
          <p:cNvPr id="319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3DE9DB11-F44F-4305-A51E-6045B5E5FDA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99193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Page Layout (Design)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7237555-A18C-43A5-AE6F-BB6F861A8567}" type="datetime1">
              <a:rPr lang="en-US"/>
              <a:pPr/>
              <a:t>8/16/2013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layout-DESIGN.ppt      copyright Penny McIntire, 2007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0D11CD-BB71-4047-9882-36F14DCE4414}" type="slidenum">
              <a:rPr lang="en-US"/>
              <a:pPr/>
              <a:t>1</a:t>
            </a:fld>
            <a:endParaRPr lang="en-US"/>
          </a:p>
        </p:txBody>
      </p:sp>
      <p:sp>
        <p:nvSpPr>
          <p:cNvPr id="13465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4258" name="Group 2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224259" name="Rectangle 3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260" name="Rectangle 4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b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224261" name="Group 5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224262" name="Rectangle 6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263" name="Rectangle 7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4264" name="Group 8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224265" name="Rectangle 9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266" name="Rectangle 10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4267" name="Group 11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224268" name="Rectangle 12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269" name="Rectangle 13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4270" name="Rectangle 1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81200"/>
            <a:ext cx="7772400" cy="1143000"/>
          </a:xfrm>
        </p:spPr>
        <p:txBody>
          <a:bodyPr anchor="ctr"/>
          <a:lstStyle>
            <a:lvl1pPr algn="ctr">
              <a:defRPr sz="6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24271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24275" name="Rectangle 1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4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4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4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4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4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4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B36188C-061E-47CA-A875-E05DAC7A996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2010</a:t>
            </a:r>
          </a:p>
        </p:txBody>
      </p:sp>
    </p:spTree>
    <p:extLst>
      <p:ext uri="{BB962C8B-B14F-4D97-AF65-F5344CB8AC3E}">
        <p14:creationId xmlns:p14="http://schemas.microsoft.com/office/powerpoint/2010/main" val="3010071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9386191-CDA3-475B-B6AA-8A1BD7255F0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2010</a:t>
            </a:r>
          </a:p>
        </p:txBody>
      </p:sp>
    </p:spTree>
    <p:extLst>
      <p:ext uri="{BB962C8B-B14F-4D97-AF65-F5344CB8AC3E}">
        <p14:creationId xmlns:p14="http://schemas.microsoft.com/office/powerpoint/2010/main" val="42800225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40F9EAE-B350-44FA-85C9-6F1E3F9370E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2010</a:t>
            </a:r>
          </a:p>
        </p:txBody>
      </p:sp>
    </p:spTree>
    <p:extLst>
      <p:ext uri="{BB962C8B-B14F-4D97-AF65-F5344CB8AC3E}">
        <p14:creationId xmlns:p14="http://schemas.microsoft.com/office/powerpoint/2010/main" val="12584491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3C811A5-001B-4DFA-8122-6D5EDE62527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2010</a:t>
            </a:r>
          </a:p>
        </p:txBody>
      </p:sp>
    </p:spTree>
    <p:extLst>
      <p:ext uri="{BB962C8B-B14F-4D97-AF65-F5344CB8AC3E}">
        <p14:creationId xmlns:p14="http://schemas.microsoft.com/office/powerpoint/2010/main" val="6101061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DA72E11-334F-4AF4-8E3E-FC3AE8C286D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2010</a:t>
            </a:r>
          </a:p>
        </p:txBody>
      </p:sp>
    </p:spTree>
    <p:extLst>
      <p:ext uri="{BB962C8B-B14F-4D97-AF65-F5344CB8AC3E}">
        <p14:creationId xmlns:p14="http://schemas.microsoft.com/office/powerpoint/2010/main" val="4670378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931BAF1-4FF4-47E1-83DC-C09BC00D830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2010</a:t>
            </a:r>
          </a:p>
        </p:txBody>
      </p:sp>
    </p:spTree>
    <p:extLst>
      <p:ext uri="{BB962C8B-B14F-4D97-AF65-F5344CB8AC3E}">
        <p14:creationId xmlns:p14="http://schemas.microsoft.com/office/powerpoint/2010/main" val="41612275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F80C3EA-3F19-4C94-AC65-43051751AEC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2010</a:t>
            </a:r>
          </a:p>
        </p:txBody>
      </p:sp>
    </p:spTree>
    <p:extLst>
      <p:ext uri="{BB962C8B-B14F-4D97-AF65-F5344CB8AC3E}">
        <p14:creationId xmlns:p14="http://schemas.microsoft.com/office/powerpoint/2010/main" val="635518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8DFB113-1BED-4AAC-8E04-0AD126DA6D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2010</a:t>
            </a:r>
          </a:p>
        </p:txBody>
      </p:sp>
    </p:spTree>
    <p:extLst>
      <p:ext uri="{BB962C8B-B14F-4D97-AF65-F5344CB8AC3E}">
        <p14:creationId xmlns:p14="http://schemas.microsoft.com/office/powerpoint/2010/main" val="4360939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E9D9A27-BA8D-466A-BD14-A0D328247A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2010</a:t>
            </a:r>
          </a:p>
        </p:txBody>
      </p:sp>
    </p:spTree>
    <p:extLst>
      <p:ext uri="{BB962C8B-B14F-4D97-AF65-F5344CB8AC3E}">
        <p14:creationId xmlns:p14="http://schemas.microsoft.com/office/powerpoint/2010/main" val="18668752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4B88EF0-0ABF-44D6-99AD-FAA0266FF1A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2010</a:t>
            </a:r>
          </a:p>
        </p:txBody>
      </p:sp>
    </p:spTree>
    <p:extLst>
      <p:ext uri="{BB962C8B-B14F-4D97-AF65-F5344CB8AC3E}">
        <p14:creationId xmlns:p14="http://schemas.microsoft.com/office/powerpoint/2010/main" val="12585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4E9A07E-ACE1-4E17-A9AC-2932A0730D1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2010</a:t>
            </a:r>
          </a:p>
        </p:txBody>
      </p:sp>
    </p:spTree>
    <p:extLst>
      <p:ext uri="{BB962C8B-B14F-4D97-AF65-F5344CB8AC3E}">
        <p14:creationId xmlns:p14="http://schemas.microsoft.com/office/powerpoint/2010/main" val="15836085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C532687-B239-4D89-A8BA-8762278F1E5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2010</a:t>
            </a:r>
          </a:p>
        </p:txBody>
      </p:sp>
    </p:spTree>
    <p:extLst>
      <p:ext uri="{BB962C8B-B14F-4D97-AF65-F5344CB8AC3E}">
        <p14:creationId xmlns:p14="http://schemas.microsoft.com/office/powerpoint/2010/main" val="27261352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EF2A351-A7BC-45DF-AED6-930194287D3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2010</a:t>
            </a:r>
          </a:p>
        </p:txBody>
      </p:sp>
    </p:spTree>
    <p:extLst>
      <p:ext uri="{BB962C8B-B14F-4D97-AF65-F5344CB8AC3E}">
        <p14:creationId xmlns:p14="http://schemas.microsoft.com/office/powerpoint/2010/main" val="26423267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F91001A-AC68-40C2-9028-9C3B400E5C9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2010</a:t>
            </a:r>
          </a:p>
        </p:txBody>
      </p:sp>
    </p:spTree>
    <p:extLst>
      <p:ext uri="{BB962C8B-B14F-4D97-AF65-F5344CB8AC3E}">
        <p14:creationId xmlns:p14="http://schemas.microsoft.com/office/powerpoint/2010/main" val="6830214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3AF0853-038A-46D3-8651-D462EAB9090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2010</a:t>
            </a:r>
          </a:p>
        </p:txBody>
      </p:sp>
    </p:spTree>
    <p:extLst>
      <p:ext uri="{BB962C8B-B14F-4D97-AF65-F5344CB8AC3E}">
        <p14:creationId xmlns:p14="http://schemas.microsoft.com/office/powerpoint/2010/main" val="39066256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811F439-CC86-47A5-8EF5-A6E7D97C953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2010</a:t>
            </a:r>
          </a:p>
        </p:txBody>
      </p:sp>
    </p:spTree>
    <p:extLst>
      <p:ext uri="{BB962C8B-B14F-4D97-AF65-F5344CB8AC3E}">
        <p14:creationId xmlns:p14="http://schemas.microsoft.com/office/powerpoint/2010/main" val="35102029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CA3FAD5-18B4-4887-BD3B-6ED60C9D953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2010</a:t>
            </a:r>
          </a:p>
        </p:txBody>
      </p:sp>
    </p:spTree>
    <p:extLst>
      <p:ext uri="{BB962C8B-B14F-4D97-AF65-F5344CB8AC3E}">
        <p14:creationId xmlns:p14="http://schemas.microsoft.com/office/powerpoint/2010/main" val="29900118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A789DCE-6149-4780-A854-1B89076FD6A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2010</a:t>
            </a:r>
          </a:p>
        </p:txBody>
      </p:sp>
    </p:spTree>
    <p:extLst>
      <p:ext uri="{BB962C8B-B14F-4D97-AF65-F5344CB8AC3E}">
        <p14:creationId xmlns:p14="http://schemas.microsoft.com/office/powerpoint/2010/main" val="38857764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0713635-63F7-4E16-8098-22BFF9E9ED9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2010</a:t>
            </a:r>
          </a:p>
        </p:txBody>
      </p:sp>
    </p:spTree>
    <p:extLst>
      <p:ext uri="{BB962C8B-B14F-4D97-AF65-F5344CB8AC3E}">
        <p14:creationId xmlns:p14="http://schemas.microsoft.com/office/powerpoint/2010/main" val="20189975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E27BE6D-9FA1-4667-9AB4-886345B1642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2010</a:t>
            </a:r>
          </a:p>
        </p:txBody>
      </p:sp>
    </p:spTree>
    <p:extLst>
      <p:ext uri="{BB962C8B-B14F-4D97-AF65-F5344CB8AC3E}">
        <p14:creationId xmlns:p14="http://schemas.microsoft.com/office/powerpoint/2010/main" val="5151727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3AB29AE-C5CD-4871-9842-AF791BC938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2010</a:t>
            </a:r>
          </a:p>
        </p:txBody>
      </p:sp>
    </p:spTree>
    <p:extLst>
      <p:ext uri="{BB962C8B-B14F-4D97-AF65-F5344CB8AC3E}">
        <p14:creationId xmlns:p14="http://schemas.microsoft.com/office/powerpoint/2010/main" val="2912080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46716E6-0E73-4E6F-96B3-781EB9615A5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2010</a:t>
            </a:r>
          </a:p>
        </p:txBody>
      </p:sp>
    </p:spTree>
    <p:extLst>
      <p:ext uri="{BB962C8B-B14F-4D97-AF65-F5344CB8AC3E}">
        <p14:creationId xmlns:p14="http://schemas.microsoft.com/office/powerpoint/2010/main" val="108965886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FE658A8-A34B-4245-B506-C46DF8F86D1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2010</a:t>
            </a:r>
          </a:p>
        </p:txBody>
      </p:sp>
    </p:spTree>
    <p:extLst>
      <p:ext uri="{BB962C8B-B14F-4D97-AF65-F5344CB8AC3E}">
        <p14:creationId xmlns:p14="http://schemas.microsoft.com/office/powerpoint/2010/main" val="9594803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B804142-145D-4C18-9949-45812CC6257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2010</a:t>
            </a:r>
          </a:p>
        </p:txBody>
      </p:sp>
    </p:spTree>
    <p:extLst>
      <p:ext uri="{BB962C8B-B14F-4D97-AF65-F5344CB8AC3E}">
        <p14:creationId xmlns:p14="http://schemas.microsoft.com/office/powerpoint/2010/main" val="15644342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13A8856-A049-48A4-9201-F2275F9E1FA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2010</a:t>
            </a:r>
          </a:p>
        </p:txBody>
      </p:sp>
    </p:spTree>
    <p:extLst>
      <p:ext uri="{BB962C8B-B14F-4D97-AF65-F5344CB8AC3E}">
        <p14:creationId xmlns:p14="http://schemas.microsoft.com/office/powerpoint/2010/main" val="318278754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B0337FC-50F3-48EB-805D-0F022677307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2010</a:t>
            </a:r>
          </a:p>
        </p:txBody>
      </p:sp>
    </p:spTree>
    <p:extLst>
      <p:ext uri="{BB962C8B-B14F-4D97-AF65-F5344CB8AC3E}">
        <p14:creationId xmlns:p14="http://schemas.microsoft.com/office/powerpoint/2010/main" val="68945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36098AC-A6DB-44EF-A36F-B33615CBBF6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2010</a:t>
            </a:r>
          </a:p>
        </p:txBody>
      </p:sp>
    </p:spTree>
    <p:extLst>
      <p:ext uri="{BB962C8B-B14F-4D97-AF65-F5344CB8AC3E}">
        <p14:creationId xmlns:p14="http://schemas.microsoft.com/office/powerpoint/2010/main" val="3964368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F7071E6-0A29-4FFB-86E3-1080A648B79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2010</a:t>
            </a:r>
          </a:p>
        </p:txBody>
      </p:sp>
    </p:spTree>
    <p:extLst>
      <p:ext uri="{BB962C8B-B14F-4D97-AF65-F5344CB8AC3E}">
        <p14:creationId xmlns:p14="http://schemas.microsoft.com/office/powerpoint/2010/main" val="145670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BD141E0-E183-49F9-831A-BA0380E95E8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2010</a:t>
            </a:r>
          </a:p>
        </p:txBody>
      </p:sp>
    </p:spTree>
    <p:extLst>
      <p:ext uri="{BB962C8B-B14F-4D97-AF65-F5344CB8AC3E}">
        <p14:creationId xmlns:p14="http://schemas.microsoft.com/office/powerpoint/2010/main" val="2275082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44FEE8A-F5E5-41F7-9648-2E2AD52241D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2010</a:t>
            </a:r>
          </a:p>
        </p:txBody>
      </p:sp>
    </p:spTree>
    <p:extLst>
      <p:ext uri="{BB962C8B-B14F-4D97-AF65-F5344CB8AC3E}">
        <p14:creationId xmlns:p14="http://schemas.microsoft.com/office/powerpoint/2010/main" val="626826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02274D0-ECBA-4C8D-B012-917479EC2F7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2010</a:t>
            </a:r>
          </a:p>
        </p:txBody>
      </p:sp>
    </p:spTree>
    <p:extLst>
      <p:ext uri="{BB962C8B-B14F-4D97-AF65-F5344CB8AC3E}">
        <p14:creationId xmlns:p14="http://schemas.microsoft.com/office/powerpoint/2010/main" val="1290994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53AD11-4C98-4349-A4DF-FB35AC23496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2010</a:t>
            </a:r>
          </a:p>
        </p:txBody>
      </p:sp>
    </p:spTree>
    <p:extLst>
      <p:ext uri="{BB962C8B-B14F-4D97-AF65-F5344CB8AC3E}">
        <p14:creationId xmlns:p14="http://schemas.microsoft.com/office/powerpoint/2010/main" val="1145608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3234" name="Group 2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223235" name="Rectangle 3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236" name="Rectangle 4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b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223237" name="Group 5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223238" name="Rectangle 6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239" name="Rectangle 7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3240" name="Group 8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223241" name="Rectangle 9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242" name="Rectangle 10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3243" name="Group 11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223244" name="Rectangle 12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245" name="Rectangle 13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3246" name="Group 14"/>
          <p:cNvGrpSpPr>
            <a:grpSpLocks/>
          </p:cNvGrpSpPr>
          <p:nvPr/>
        </p:nvGrpSpPr>
        <p:grpSpPr bwMode="auto">
          <a:xfrm>
            <a:off x="71438" y="176213"/>
            <a:ext cx="8745537" cy="161925"/>
            <a:chOff x="45" y="111"/>
            <a:chExt cx="5509" cy="102"/>
          </a:xfrm>
        </p:grpSpPr>
        <p:sp>
          <p:nvSpPr>
            <p:cNvPr id="223247" name="Rectangle 15"/>
            <p:cNvSpPr>
              <a:spLocks noChangeArrowheads="1"/>
            </p:cNvSpPr>
            <p:nvPr/>
          </p:nvSpPr>
          <p:spPr bwMode="auto">
            <a:xfrm rot="5400000" flipV="1">
              <a:off x="2850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248" name="Rectangle 16"/>
            <p:cNvSpPr>
              <a:spLocks noChangeArrowheads="1"/>
            </p:cNvSpPr>
            <p:nvPr/>
          </p:nvSpPr>
          <p:spPr bwMode="auto">
            <a:xfrm rot="5400000" flipV="1">
              <a:off x="2781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3249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3250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325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19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1D55B6AA-0096-4439-A37A-FD0CD5AC9E0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23255" name="Line 23"/>
          <p:cNvSpPr>
            <a:spLocks noChangeShapeType="1"/>
          </p:cNvSpPr>
          <p:nvPr/>
        </p:nvSpPr>
        <p:spPr bwMode="auto">
          <a:xfrm>
            <a:off x="685800" y="1676400"/>
            <a:ext cx="7772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3256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4770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r>
              <a:rPr lang="en-US"/>
              <a:t>copyright Penny McIntire, 2010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3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3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3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3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2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49" grpId="0" autoUpdateAnimBg="0"/>
      <p:bldP spid="223250" grpId="0" build="p" bldLvl="5" autoUpdateAnimBg="0">
        <p:tmplLst>
          <p:tmpl lvl="1">
            <p:tnLst>
              <p:par>
                <p:cTn presetID="17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32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2325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325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325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325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17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32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2325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325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325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325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17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32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2325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325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325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325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17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32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2325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325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325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325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17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32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2325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325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325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325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dt="0"/>
  <p:txStyles>
    <p:titleStyle>
      <a:lvl1pPr algn="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ahoma" charset="0"/>
        </a:defRPr>
      </a:lvl2pPr>
      <a:lvl3pPr algn="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ahoma" charset="0"/>
        </a:defRPr>
      </a:lvl3pPr>
      <a:lvl4pPr algn="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ahoma" charset="0"/>
        </a:defRPr>
      </a:lvl4pPr>
      <a:lvl5pPr algn="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ahoma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ahoma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ahoma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ahoma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5890" name="Group 2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1445891" name="Rectangle 3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892" name="Rectangle 4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b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445893" name="Group 5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1445894" name="Rectangle 6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895" name="Rectangle 7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5896" name="Group 8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1445897" name="Rectangle 9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898" name="Rectangle 10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5899" name="Group 11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445900" name="Rectangle 12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901" name="Rectangle 13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5902" name="Group 14"/>
          <p:cNvGrpSpPr>
            <a:grpSpLocks/>
          </p:cNvGrpSpPr>
          <p:nvPr/>
        </p:nvGrpSpPr>
        <p:grpSpPr bwMode="auto">
          <a:xfrm>
            <a:off x="71438" y="176213"/>
            <a:ext cx="8745537" cy="161925"/>
            <a:chOff x="45" y="111"/>
            <a:chExt cx="5509" cy="102"/>
          </a:xfrm>
        </p:grpSpPr>
        <p:sp>
          <p:nvSpPr>
            <p:cNvPr id="1445903" name="Rectangle 15"/>
            <p:cNvSpPr>
              <a:spLocks noChangeArrowheads="1"/>
            </p:cNvSpPr>
            <p:nvPr/>
          </p:nvSpPr>
          <p:spPr bwMode="auto">
            <a:xfrm rot="5400000" flipV="1">
              <a:off x="2850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904" name="Rectangle 16"/>
            <p:cNvSpPr>
              <a:spLocks noChangeArrowheads="1"/>
            </p:cNvSpPr>
            <p:nvPr/>
          </p:nvSpPr>
          <p:spPr bwMode="auto">
            <a:xfrm rot="5400000" flipV="1">
              <a:off x="2781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45905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45906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45907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19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345007BE-86E7-4347-BE18-626E95A85CC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45908" name="Line 20"/>
          <p:cNvSpPr>
            <a:spLocks noChangeShapeType="1"/>
          </p:cNvSpPr>
          <p:nvPr/>
        </p:nvSpPr>
        <p:spPr bwMode="auto">
          <a:xfrm>
            <a:off x="685800" y="1676400"/>
            <a:ext cx="7772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909" name="Rectangle 2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4770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r>
              <a:rPr lang="en-US"/>
              <a:t>copyright Penny McIntire, 2010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5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45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45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45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45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5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45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45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45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45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5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45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45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45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45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5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45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45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45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45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59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459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459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459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459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5906" grpId="0" build="p" bldLvl="5" autoUpdateAnimBg="0">
        <p:tmplLst>
          <p:tmpl lvl="1">
            <p:tnLst>
              <p:par>
                <p:cTn presetID="17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4590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44590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44590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445906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445906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17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4590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44590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44590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445906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445906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17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4590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44590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44590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445906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445906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17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4590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44590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44590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445906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445906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17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4590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44590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44590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445906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445906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dt="0"/>
  <p:txStyles>
    <p:titleStyle>
      <a:lvl1pPr algn="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ahoma" charset="0"/>
        </a:defRPr>
      </a:lvl2pPr>
      <a:lvl3pPr algn="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ahoma" charset="0"/>
        </a:defRPr>
      </a:lvl3pPr>
      <a:lvl4pPr algn="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ahoma" charset="0"/>
        </a:defRPr>
      </a:lvl4pPr>
      <a:lvl5pPr algn="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ahoma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ahoma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ahoma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ahoma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8962" name="Group 2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1448963" name="Rectangle 3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8964" name="Rectangle 4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b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448965" name="Group 5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1448966" name="Rectangle 6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8967" name="Rectangle 7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8968" name="Group 8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1448969" name="Rectangle 9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8970" name="Rectangle 10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8971" name="Group 11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448972" name="Rectangle 12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8973" name="Rectangle 13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8974" name="Group 14"/>
          <p:cNvGrpSpPr>
            <a:grpSpLocks/>
          </p:cNvGrpSpPr>
          <p:nvPr/>
        </p:nvGrpSpPr>
        <p:grpSpPr bwMode="auto">
          <a:xfrm>
            <a:off x="71438" y="176213"/>
            <a:ext cx="8745537" cy="161925"/>
            <a:chOff x="45" y="111"/>
            <a:chExt cx="5509" cy="102"/>
          </a:xfrm>
        </p:grpSpPr>
        <p:sp>
          <p:nvSpPr>
            <p:cNvPr id="1448975" name="Rectangle 15"/>
            <p:cNvSpPr>
              <a:spLocks noChangeArrowheads="1"/>
            </p:cNvSpPr>
            <p:nvPr/>
          </p:nvSpPr>
          <p:spPr bwMode="auto">
            <a:xfrm rot="5400000" flipV="1">
              <a:off x="2850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8976" name="Rectangle 16"/>
            <p:cNvSpPr>
              <a:spLocks noChangeArrowheads="1"/>
            </p:cNvSpPr>
            <p:nvPr/>
          </p:nvSpPr>
          <p:spPr bwMode="auto">
            <a:xfrm rot="5400000" flipV="1">
              <a:off x="2781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4897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4897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48979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19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D1558294-8675-49C3-A4A3-244DB601C74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48980" name="Line 20"/>
          <p:cNvSpPr>
            <a:spLocks noChangeShapeType="1"/>
          </p:cNvSpPr>
          <p:nvPr/>
        </p:nvSpPr>
        <p:spPr bwMode="auto">
          <a:xfrm>
            <a:off x="685800" y="1676400"/>
            <a:ext cx="7772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8981" name="Rectangle 2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4770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r>
              <a:rPr lang="en-US"/>
              <a:t>copyright Penny McIntire, 2010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ahoma" charset="0"/>
        </a:defRPr>
      </a:lvl2pPr>
      <a:lvl3pPr algn="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ahoma" charset="0"/>
        </a:defRPr>
      </a:lvl3pPr>
      <a:lvl4pPr algn="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ahoma" charset="0"/>
        </a:defRPr>
      </a:lvl4pPr>
      <a:lvl5pPr algn="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ahoma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ahoma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ahoma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ahoma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6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avascriptsource.com/" TargetMode="External"/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eativepro.com/article/view-source-building-better-forms-dreamweaver-cs3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3363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Forms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92AB8-8EC5-414D-8930-629CBCEA7555}" type="slidenum">
              <a:rPr lang="en-US"/>
              <a:pPr/>
              <a:t>10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3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Input Controls/Widgets:</a:t>
            </a:r>
            <a:br>
              <a:rPr lang="en-US" sz="3200"/>
            </a:br>
            <a:r>
              <a:rPr lang="en-US" sz="3200"/>
              <a:t>Predefined Choice Controls</a:t>
            </a:r>
          </a:p>
        </p:txBody>
      </p:sp>
      <p:sp>
        <p:nvSpPr>
          <p:cNvPr id="143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i="1">
                <a:solidFill>
                  <a:schemeClr val="accent1"/>
                </a:solidFill>
              </a:rPr>
              <a:t>Dependent choices / filtered choices:</a:t>
            </a:r>
            <a:r>
              <a:rPr lang="en-US"/>
              <a:t>  when an early choice may determine which later choices are available…</a:t>
            </a:r>
          </a:p>
          <a:p>
            <a:pPr marL="609600" indent="-609600"/>
            <a:endParaRPr lang="en-US"/>
          </a:p>
        </p:txBody>
      </p:sp>
      <p:pic>
        <p:nvPicPr>
          <p:cNvPr id="1436676" name="Picture 4" descr="fil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657600"/>
            <a:ext cx="6551613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6677" name="Line 5"/>
          <p:cNvSpPr>
            <a:spLocks noChangeShapeType="1"/>
          </p:cNvSpPr>
          <p:nvPr/>
        </p:nvSpPr>
        <p:spPr bwMode="auto">
          <a:xfrm>
            <a:off x="1447800" y="4648200"/>
            <a:ext cx="65532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667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692ED-6A89-4D7E-A390-9A38ED0C75B6}" type="slidenum">
              <a:rPr lang="en-US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2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Predefined Choice Controls: </a:t>
            </a:r>
            <a:br>
              <a:rPr lang="en-US" sz="3200"/>
            </a:br>
            <a:r>
              <a:rPr lang="en-US" sz="3200"/>
              <a:t>Radio Buttons</a:t>
            </a:r>
          </a:p>
        </p:txBody>
      </p:sp>
      <p:sp>
        <p:nvSpPr>
          <p:cNvPr id="142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/>
              <a:t>When only one option can be chosen; i.e., mutually exclusive options.</a:t>
            </a:r>
          </a:p>
          <a:p>
            <a:pPr marL="609600" indent="-609600">
              <a:lnSpc>
                <a:spcPct val="90000"/>
              </a:lnSpc>
            </a:pPr>
            <a:r>
              <a:rPr lang="en-US"/>
              <a:t>Called “option buttons” by Microsoft.</a:t>
            </a:r>
          </a:p>
          <a:p>
            <a:pPr marL="609600" indent="-609600">
              <a:lnSpc>
                <a:spcPct val="90000"/>
              </a:lnSpc>
            </a:pPr>
            <a:r>
              <a:rPr lang="en-US"/>
              <a:t>Easiest to line them all up if the radio button is to the left of the text that describes it.</a:t>
            </a:r>
          </a:p>
          <a:p>
            <a:pPr marL="609600" indent="-609600">
              <a:lnSpc>
                <a:spcPct val="90000"/>
              </a:lnSpc>
            </a:pPr>
            <a:r>
              <a:rPr lang="en-US"/>
              <a:t>Must make clear which buttons belong together, with white space, the </a:t>
            </a:r>
            <a:r>
              <a:rPr lang="en-US">
                <a:solidFill>
                  <a:srgbClr val="99FF99"/>
                </a:solidFill>
              </a:rPr>
              <a:t>&lt;fieldset&gt;</a:t>
            </a:r>
            <a:r>
              <a:rPr lang="en-US"/>
              <a:t> tag, a header, borders, background color, etc…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8724" name="Picture 4" descr="Fig 08-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738" y="523875"/>
            <a:ext cx="7248525" cy="581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8726" name="AutoShape 6"/>
          <p:cNvSpPr>
            <a:spLocks noChangeArrowheads="1"/>
          </p:cNvSpPr>
          <p:nvPr/>
        </p:nvSpPr>
        <p:spPr bwMode="auto">
          <a:xfrm>
            <a:off x="6553200" y="3810000"/>
            <a:ext cx="2286000" cy="137160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/>
              <a:t>Note borders and headers, separating topics.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87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AC14F-0AAD-400B-BBF3-200434B38081}" type="slidenum">
              <a:rPr lang="en-US"/>
              <a:pPr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3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Predefined Choice Controls: </a:t>
            </a:r>
            <a:br>
              <a:rPr lang="en-US" sz="3200"/>
            </a:br>
            <a:r>
              <a:rPr lang="en-US" sz="3200"/>
              <a:t>Checkboxes</a:t>
            </a:r>
          </a:p>
        </p:txBody>
      </p:sp>
      <p:sp>
        <p:nvSpPr>
          <p:cNvPr id="143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/>
              <a:t>When multiple options can be chosen.</a:t>
            </a:r>
          </a:p>
          <a:p>
            <a:pPr marL="609600" indent="-609600"/>
            <a:r>
              <a:rPr lang="en-US"/>
              <a:t>Again, it’s easiest to align the checkboxes when they’re on the left. </a:t>
            </a:r>
          </a:p>
          <a:p>
            <a:pPr marL="609600" indent="-609600"/>
            <a:r>
              <a:rPr lang="en-US"/>
              <a:t>Again, they should be visually grouped somehow.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AF511-3DF3-49BF-8F32-0C8AF830AC76}" type="slidenum">
              <a:rPr lang="en-US"/>
              <a:pPr/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4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Predefined Choice Controls: </a:t>
            </a:r>
            <a:br>
              <a:rPr lang="en-US" sz="3200"/>
            </a:br>
            <a:r>
              <a:rPr lang="en-US" sz="3200"/>
              <a:t>List Boxes</a:t>
            </a:r>
          </a:p>
        </p:txBody>
      </p:sp>
      <p:sp>
        <p:nvSpPr>
          <p:cNvPr id="144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/>
              <a:t>When listing all options would take up too much space on the screen. </a:t>
            </a:r>
          </a:p>
          <a:p>
            <a:pPr marL="609600" indent="-609600">
              <a:lnSpc>
                <a:spcPct val="90000"/>
              </a:lnSpc>
            </a:pPr>
            <a:r>
              <a:rPr lang="en-US"/>
              <a:t>Yes, many of us would rather type “IL” than deal with a list box of 50 states, but the list box has a better chance of capturing accurate input (i.e., no typos).</a:t>
            </a:r>
          </a:p>
          <a:p>
            <a:pPr marL="609600" indent="-609600">
              <a:lnSpc>
                <a:spcPct val="90000"/>
              </a:lnSpc>
            </a:pPr>
            <a:r>
              <a:rPr lang="en-US"/>
              <a:t>Decide the order of the items:</a:t>
            </a:r>
          </a:p>
          <a:p>
            <a:pPr marL="990600" lvl="1" indent="-533400">
              <a:lnSpc>
                <a:spcPct val="90000"/>
              </a:lnSpc>
            </a:pPr>
            <a:r>
              <a:rPr lang="en-US"/>
              <a:t>Strictly alphabetical?</a:t>
            </a:r>
          </a:p>
          <a:p>
            <a:pPr marL="990600" lvl="1" indent="-533400">
              <a:lnSpc>
                <a:spcPct val="90000"/>
              </a:lnSpc>
            </a:pPr>
            <a:r>
              <a:rPr lang="en-US"/>
              <a:t>Most common choice first, as the default?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E5EFF-75CE-4069-845E-8875D909DA6E}" type="slidenum">
              <a:rPr lang="en-US"/>
              <a:pPr/>
              <a:t>15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4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Predefined Choice Controls: </a:t>
            </a:r>
            <a:br>
              <a:rPr lang="en-US" sz="3200"/>
            </a:br>
            <a:r>
              <a:rPr lang="en-US" sz="3200"/>
              <a:t>List Boxes</a:t>
            </a:r>
          </a:p>
        </p:txBody>
      </p:sp>
      <p:pic>
        <p:nvPicPr>
          <p:cNvPr id="1441796" name="Picture 4" descr="Fig 08-06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610100"/>
            <a:ext cx="230505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41797" name="Picture 5" descr="Fig 08-06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333750"/>
            <a:ext cx="2305050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41800" name="Text Box 8"/>
          <p:cNvSpPr txBox="1">
            <a:spLocks noChangeArrowheads="1"/>
          </p:cNvSpPr>
          <p:nvPr/>
        </p:nvSpPr>
        <p:spPr bwMode="auto">
          <a:xfrm>
            <a:off x="3124200" y="2495550"/>
            <a:ext cx="3048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Drop-down </a:t>
            </a:r>
          </a:p>
          <a:p>
            <a:r>
              <a:rPr lang="en-US">
                <a:solidFill>
                  <a:schemeClr val="tx1"/>
                </a:solidFill>
              </a:rPr>
              <a:t>List Box</a:t>
            </a:r>
          </a:p>
        </p:txBody>
      </p:sp>
      <p:sp>
        <p:nvSpPr>
          <p:cNvPr id="1441802" name="Rectangle 10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609600" indent="-609600"/>
            <a:r>
              <a:rPr lang="en-US"/>
              <a:t>Drop-down list versus scrollable list:</a:t>
            </a:r>
          </a:p>
        </p:txBody>
      </p:sp>
      <p:sp>
        <p:nvSpPr>
          <p:cNvPr id="1441803" name="AutoShape 11"/>
          <p:cNvSpPr>
            <a:spLocks noChangeArrowheads="1"/>
          </p:cNvSpPr>
          <p:nvPr/>
        </p:nvSpPr>
        <p:spPr bwMode="auto">
          <a:xfrm>
            <a:off x="3962400" y="3962400"/>
            <a:ext cx="381000" cy="838200"/>
          </a:xfrm>
          <a:prstGeom prst="downArrow">
            <a:avLst>
              <a:gd name="adj1" fmla="val 50000"/>
              <a:gd name="adj2" fmla="val 76246"/>
            </a:avLst>
          </a:prstGeom>
          <a:solidFill>
            <a:schemeClr val="accent2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41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41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418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418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41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41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41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41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41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41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41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41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41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41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417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417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1800" grpId="0"/>
      <p:bldP spid="144180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3ED02-B70D-43E0-A466-BD3E1C9AA999}" type="slidenum">
              <a:rPr lang="en-US"/>
              <a:pPr/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2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Predefined Choice Controls: </a:t>
            </a:r>
            <a:br>
              <a:rPr lang="en-US" sz="3200"/>
            </a:br>
            <a:r>
              <a:rPr lang="en-US" sz="3200"/>
              <a:t>List Boxes</a:t>
            </a:r>
          </a:p>
        </p:txBody>
      </p:sp>
      <p:sp>
        <p:nvSpPr>
          <p:cNvPr id="142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>
                <a:solidFill>
                  <a:srgbClr val="99FF99"/>
                </a:solidFill>
              </a:rPr>
              <a:t>&lt;select size=“1”…&gt;</a:t>
            </a:r>
            <a:r>
              <a:rPr lang="en-US"/>
              <a:t>, the default, displays a single entry and a dropdown, like we just saw.</a:t>
            </a:r>
          </a:p>
          <a:p>
            <a:pPr marL="990600" lvl="1" indent="-533400"/>
            <a:r>
              <a:rPr lang="en-US"/>
              <a:t>The single displayed entry is usually a statement like “Select one…”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BE7ED-ED81-4DD7-8E4A-A83AADB058B3}" type="slidenum">
              <a:rPr lang="en-US"/>
              <a:pPr/>
              <a:t>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51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Predefined Choice Controls: </a:t>
            </a:r>
            <a:br>
              <a:rPr lang="en-US" sz="3200"/>
            </a:br>
            <a:r>
              <a:rPr lang="en-US" sz="3200"/>
              <a:t>List Boxes</a:t>
            </a:r>
          </a:p>
        </p:txBody>
      </p:sp>
      <p:pic>
        <p:nvPicPr>
          <p:cNvPr id="1510405" name="Picture 5" descr="Fig 08-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790950"/>
            <a:ext cx="2305050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10407" name="Text Box 7"/>
          <p:cNvSpPr txBox="1">
            <a:spLocks noChangeArrowheads="1"/>
          </p:cNvSpPr>
          <p:nvPr/>
        </p:nvSpPr>
        <p:spPr bwMode="auto">
          <a:xfrm>
            <a:off x="2971800" y="2936875"/>
            <a:ext cx="3048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Scrollable </a:t>
            </a:r>
          </a:p>
          <a:p>
            <a:r>
              <a:rPr lang="en-US">
                <a:solidFill>
                  <a:schemeClr val="tx1"/>
                </a:solidFill>
              </a:rPr>
              <a:t>List Box</a:t>
            </a:r>
          </a:p>
        </p:txBody>
      </p:sp>
      <p:sp>
        <p:nvSpPr>
          <p:cNvPr id="1510408" name="Rectangle 8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609600" indent="-609600"/>
            <a:r>
              <a:rPr lang="en-US"/>
              <a:t>Scrollable list: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10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10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10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10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10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10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10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10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040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5DBB5D-9ADC-46CF-8DE1-CEAB344ACC3E}" type="slidenum">
              <a:rPr lang="en-US"/>
              <a:pPr/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51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Predefined Choice Controls: </a:t>
            </a:r>
            <a:br>
              <a:rPr lang="en-US" sz="3200"/>
            </a:br>
            <a:r>
              <a:rPr lang="en-US" sz="3200"/>
              <a:t>List Boxes</a:t>
            </a:r>
          </a:p>
        </p:txBody>
      </p:sp>
      <p:sp>
        <p:nvSpPr>
          <p:cNvPr id="151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>
                <a:solidFill>
                  <a:srgbClr val="99FF99"/>
                </a:solidFill>
              </a:rPr>
              <a:t>&lt;select size=“n”…&gt;</a:t>
            </a:r>
            <a:r>
              <a:rPr lang="en-US"/>
              <a:t> displays a scrollable box with </a:t>
            </a:r>
            <a:r>
              <a:rPr lang="en-US">
                <a:solidFill>
                  <a:srgbClr val="99FF99"/>
                </a:solidFill>
              </a:rPr>
              <a:t>n</a:t>
            </a:r>
            <a:r>
              <a:rPr lang="en-US"/>
              <a:t> entries displayed at once.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751DF3-FB2D-4E0E-944E-D10F40010FDF}" type="slidenum">
              <a:rPr lang="en-US"/>
              <a:pPr/>
              <a:t>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3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Predefined Choice Controls: </a:t>
            </a:r>
            <a:br>
              <a:rPr lang="en-US" sz="3200"/>
            </a:br>
            <a:r>
              <a:rPr lang="en-US" sz="3200"/>
              <a:t>List Boxes</a:t>
            </a:r>
          </a:p>
        </p:txBody>
      </p:sp>
      <p:sp>
        <p:nvSpPr>
          <p:cNvPr id="143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/>
              <a:t>Use the attribute </a:t>
            </a:r>
            <a:r>
              <a:rPr lang="en-US">
                <a:solidFill>
                  <a:srgbClr val="99FF99"/>
                </a:solidFill>
              </a:rPr>
              <a:t>multiple</a:t>
            </a:r>
            <a:r>
              <a:rPr lang="en-US"/>
              <a:t> in the select statement for choosing multiple items with CTRL-click.</a:t>
            </a:r>
          </a:p>
          <a:p>
            <a:pPr marL="609600" indent="-609600"/>
            <a:r>
              <a:rPr lang="en-US"/>
              <a:t>A gotcha: </a:t>
            </a:r>
            <a:r>
              <a:rPr lang="en-US">
                <a:solidFill>
                  <a:srgbClr val="99FF99"/>
                </a:solidFill>
              </a:rPr>
              <a:t>multiple</a:t>
            </a:r>
            <a:r>
              <a:rPr lang="en-US"/>
              <a:t> plus </a:t>
            </a:r>
            <a:r>
              <a:rPr lang="en-US">
                <a:solidFill>
                  <a:srgbClr val="99FF99"/>
                </a:solidFill>
              </a:rPr>
              <a:t>size=“1” </a:t>
            </a:r>
            <a:r>
              <a:rPr lang="en-US"/>
              <a:t>provides a scrollable box with only one entry displayed at a time, which is claustrophobic: </a:t>
            </a:r>
          </a:p>
          <a:p>
            <a:pPr marL="609600" indent="-609600">
              <a:buFontTx/>
              <a:buAutoNum type="arabicPeriod" startAt="2"/>
            </a:pPr>
            <a:endParaRPr lang="en-US"/>
          </a:p>
        </p:txBody>
      </p:sp>
      <p:pic>
        <p:nvPicPr>
          <p:cNvPr id="1430532" name="Picture 4" descr="Fig 08-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5149850"/>
            <a:ext cx="3524250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4941D4-FBAB-4694-98D9-DEDE208DA7FB}" type="slidenum">
              <a:rPr lang="en-US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2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Forms</a:t>
            </a:r>
          </a:p>
        </p:txBody>
      </p:sp>
      <p:sp>
        <p:nvSpPr>
          <p:cNvPr id="142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Forms capture information from your visitor. </a:t>
            </a:r>
          </a:p>
          <a:p>
            <a:r>
              <a:rPr lang="en-US"/>
              <a:t>They must be so obvious and unambiguous that there’s no doubt about how to use them.</a:t>
            </a:r>
          </a:p>
          <a:p>
            <a:r>
              <a:rPr lang="en-US"/>
              <a:t>Bad form design = bad input.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3EA68E-91FD-4C35-B101-8006530FC6AB}" type="slidenum">
              <a:rPr lang="en-US"/>
              <a:pPr/>
              <a:t>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4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Predefined Choice Controls: </a:t>
            </a:r>
            <a:br>
              <a:rPr lang="en-US" sz="3200"/>
            </a:br>
            <a:r>
              <a:rPr lang="en-US" sz="3200"/>
              <a:t>List Boxes</a:t>
            </a:r>
          </a:p>
        </p:txBody>
      </p:sp>
      <p:sp>
        <p:nvSpPr>
          <p:cNvPr id="144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/>
              <a:t>Non-clickable headers in a list box, to group items:</a:t>
            </a:r>
          </a:p>
          <a:p>
            <a:pPr marL="609600" indent="-609600">
              <a:buFontTx/>
              <a:buAutoNum type="arabicPeriod" startAt="2"/>
            </a:pPr>
            <a:endParaRPr lang="en-US"/>
          </a:p>
        </p:txBody>
      </p:sp>
      <p:pic>
        <p:nvPicPr>
          <p:cNvPr id="1442821" name="Picture 5" descr="Fig 08-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048000"/>
            <a:ext cx="4286250" cy="3135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42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42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42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42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F468E-E440-401F-82A2-5E572EDF520E}" type="slidenum">
              <a:rPr lang="en-US"/>
              <a:pPr/>
              <a:t>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4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Predefined Choice Controls: </a:t>
            </a:r>
            <a:br>
              <a:rPr lang="en-US" sz="3200"/>
            </a:br>
            <a:r>
              <a:rPr lang="en-US" sz="3200"/>
              <a:t>List Boxes</a:t>
            </a:r>
          </a:p>
        </p:txBody>
      </p:sp>
      <p:sp>
        <p:nvSpPr>
          <p:cNvPr id="144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>
                <a:solidFill>
                  <a:srgbClr val="99FF99"/>
                </a:solidFill>
              </a:rPr>
              <a:t>&lt;select …&gt;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>
                <a:solidFill>
                  <a:srgbClr val="00FF00"/>
                </a:solidFill>
              </a:rPr>
              <a:t>&lt;optgroup label=</a:t>
            </a:r>
            <a:r>
              <a:rPr lang="en-US">
                <a:solidFill>
                  <a:srgbClr val="00FF00"/>
                </a:solidFill>
                <a:cs typeface="Tahoma" charset="0"/>
              </a:rPr>
              <a:t>"</a:t>
            </a:r>
            <a:r>
              <a:rPr lang="en-US">
                <a:solidFill>
                  <a:srgbClr val="00FF00"/>
                </a:solidFill>
              </a:rPr>
              <a:t>Hobbies</a:t>
            </a:r>
            <a:r>
              <a:rPr lang="en-US">
                <a:solidFill>
                  <a:srgbClr val="00FF00"/>
                </a:solidFill>
                <a:cs typeface="Tahoma" charset="0"/>
              </a:rPr>
              <a:t>"</a:t>
            </a:r>
            <a:r>
              <a:rPr lang="en-US">
                <a:solidFill>
                  <a:srgbClr val="00FF00"/>
                </a:solidFill>
              </a:rPr>
              <a:t>&gt;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>
                <a:solidFill>
                  <a:srgbClr val="99FF99"/>
                </a:solidFill>
              </a:rPr>
              <a:t>	&lt;option …&gt;…&lt;/option&gt;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>
                <a:solidFill>
                  <a:srgbClr val="99FF99"/>
                </a:solidFill>
              </a:rPr>
              <a:t>	&lt;option …&gt;…&lt;/option&gt;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>
                <a:solidFill>
                  <a:srgbClr val="99FF99"/>
                </a:solidFill>
              </a:rPr>
              <a:t>	&lt;option …&gt;…&lt;/option&gt;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>
                <a:solidFill>
                  <a:srgbClr val="00FF00"/>
                </a:solidFill>
              </a:rPr>
              <a:t>&lt;/optgroup&gt;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>
                <a:solidFill>
                  <a:srgbClr val="00FF00"/>
                </a:solidFill>
              </a:rPr>
              <a:t>&lt;optgroup label=</a:t>
            </a:r>
            <a:r>
              <a:rPr lang="en-US">
                <a:solidFill>
                  <a:srgbClr val="00FF00"/>
                </a:solidFill>
                <a:cs typeface="Tahoma" charset="0"/>
              </a:rPr>
              <a:t>"</a:t>
            </a:r>
            <a:r>
              <a:rPr lang="en-US">
                <a:solidFill>
                  <a:srgbClr val="00FF00"/>
                </a:solidFill>
              </a:rPr>
              <a:t>Sports</a:t>
            </a:r>
            <a:r>
              <a:rPr lang="en-US">
                <a:solidFill>
                  <a:srgbClr val="00FF00"/>
                </a:solidFill>
                <a:cs typeface="Tahoma" charset="0"/>
              </a:rPr>
              <a:t>"</a:t>
            </a:r>
            <a:r>
              <a:rPr lang="en-US">
                <a:solidFill>
                  <a:srgbClr val="00FF00"/>
                </a:solidFill>
              </a:rPr>
              <a:t>&gt;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>
                <a:solidFill>
                  <a:srgbClr val="99FF99"/>
                </a:solidFill>
              </a:rPr>
              <a:t>	...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>
                <a:solidFill>
                  <a:srgbClr val="00FF00"/>
                </a:solidFill>
              </a:rPr>
              <a:t>&lt;/optgroup&gt;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>
              <a:solidFill>
                <a:srgbClr val="00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38EE0-33CC-44C5-B309-C3F901B7CCBB}" type="slidenum">
              <a:rPr lang="en-US"/>
              <a:pPr/>
              <a:t>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104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Text Controls:</a:t>
            </a:r>
            <a:br>
              <a:rPr lang="en-US" sz="3200"/>
            </a:br>
            <a:r>
              <a:rPr lang="en-US" sz="3200"/>
              <a:t>Single Line Text Input</a:t>
            </a:r>
          </a:p>
        </p:txBody>
      </p:sp>
      <p:sp>
        <p:nvSpPr>
          <p:cNvPr id="1104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924800" cy="4876800"/>
          </a:xfrm>
        </p:spPr>
        <p:txBody>
          <a:bodyPr/>
          <a:lstStyle/>
          <a:p>
            <a:pPr eaLnBrk="0" hangingPunct="0">
              <a:spcBef>
                <a:spcPct val="0"/>
              </a:spcBef>
              <a:buClrTx/>
            </a:pPr>
            <a:r>
              <a:rPr lang="en-US">
                <a:solidFill>
                  <a:srgbClr val="99FF99"/>
                </a:solidFill>
              </a:rPr>
              <a:t>size</a:t>
            </a:r>
            <a:r>
              <a:rPr lang="en-US"/>
              <a:t> attribute and </a:t>
            </a:r>
            <a:r>
              <a:rPr lang="en-US">
                <a:solidFill>
                  <a:srgbClr val="99FF99"/>
                </a:solidFill>
              </a:rPr>
              <a:t>maxlength</a:t>
            </a:r>
            <a:r>
              <a:rPr lang="en-US"/>
              <a:t> should roughly correspond, although </a:t>
            </a:r>
            <a:r>
              <a:rPr lang="en-US">
                <a:solidFill>
                  <a:srgbClr val="99FF99"/>
                </a:solidFill>
              </a:rPr>
              <a:t>maxlength</a:t>
            </a:r>
            <a:r>
              <a:rPr lang="en-US"/>
              <a:t> might be somewhat longer, allowing for scrolling on rare longer items.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/>
              <a:t>Bad:</a:t>
            </a:r>
          </a:p>
        </p:txBody>
      </p:sp>
      <p:pic>
        <p:nvPicPr>
          <p:cNvPr id="1104900" name="Picture 4" descr="Fig 08-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886200"/>
            <a:ext cx="56388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4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104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0DF49-AC16-41BC-B741-12BB687CCB0E}" type="slidenum">
              <a:rPr lang="en-US"/>
              <a:pPr/>
              <a:t>23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5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Text Controls:</a:t>
            </a:r>
            <a:br>
              <a:rPr lang="en-US" sz="3200"/>
            </a:br>
            <a:r>
              <a:rPr lang="en-US" sz="3200"/>
              <a:t>Single Line Text Input</a:t>
            </a:r>
          </a:p>
        </p:txBody>
      </p:sp>
      <p:sp>
        <p:nvSpPr>
          <p:cNvPr id="145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endParaRPr lang="en-US"/>
          </a:p>
          <a:p>
            <a:pPr marL="609600" indent="-609600"/>
            <a:endParaRPr lang="en-US"/>
          </a:p>
        </p:txBody>
      </p:sp>
      <p:sp>
        <p:nvSpPr>
          <p:cNvPr id="1451012" name="Rectangle 4"/>
          <p:cNvSpPr>
            <a:spLocks noChangeArrowheads="1"/>
          </p:cNvSpPr>
          <p:nvPr/>
        </p:nvSpPr>
        <p:spPr bwMode="auto">
          <a:xfrm>
            <a:off x="838200" y="1905000"/>
            <a:ext cx="77724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 algn="l" eaLnBrk="1" hangingPunct="1">
              <a:spcBef>
                <a:spcPct val="20000"/>
              </a:spcBef>
              <a:buClr>
                <a:schemeClr val="accent1"/>
              </a:buClr>
              <a:buFontTx/>
              <a:buChar char="•"/>
            </a:pPr>
            <a:endParaRPr lang="en-US" sz="3200" b="0">
              <a:solidFill>
                <a:schemeClr val="tx1"/>
              </a:solidFill>
            </a:endParaRPr>
          </a:p>
        </p:txBody>
      </p:sp>
      <p:sp>
        <p:nvSpPr>
          <p:cNvPr id="1451013" name="Rectangle 5"/>
          <p:cNvSpPr>
            <a:spLocks noChangeArrowheads="1"/>
          </p:cNvSpPr>
          <p:nvPr/>
        </p:nvSpPr>
        <p:spPr bwMode="auto">
          <a:xfrm>
            <a:off x="685800" y="1752600"/>
            <a:ext cx="77724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 algn="l" eaLnBrk="1" hangingPunct="1">
              <a:spcBef>
                <a:spcPct val="20000"/>
              </a:spcBef>
              <a:buClr>
                <a:schemeClr val="accent1"/>
              </a:buClr>
              <a:buFontTx/>
              <a:buChar char="•"/>
            </a:pPr>
            <a:r>
              <a:rPr lang="en-US" sz="3200" b="0">
                <a:solidFill>
                  <a:schemeClr val="tx1"/>
                </a:solidFill>
              </a:rPr>
              <a:t>However, making all fields different lengths can lead to visual chaos:</a:t>
            </a:r>
          </a:p>
        </p:txBody>
      </p:sp>
      <p:pic>
        <p:nvPicPr>
          <p:cNvPr id="1451015" name="Picture 7" descr="Fig 08-13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581400"/>
            <a:ext cx="2809875" cy="270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51016" name="Picture 8" descr="Fig 08-13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581400"/>
            <a:ext cx="2809875" cy="270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51017" name="Text Box 9"/>
          <p:cNvSpPr txBox="1">
            <a:spLocks noChangeArrowheads="1"/>
          </p:cNvSpPr>
          <p:nvPr/>
        </p:nvSpPr>
        <p:spPr bwMode="auto">
          <a:xfrm>
            <a:off x="762000" y="3108325"/>
            <a:ext cx="2971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</a:rPr>
              <a:t>somewhat chaotic</a:t>
            </a:r>
          </a:p>
        </p:txBody>
      </p:sp>
      <p:sp>
        <p:nvSpPr>
          <p:cNvPr id="1451018" name="Text Box 10"/>
          <p:cNvSpPr txBox="1">
            <a:spLocks noChangeArrowheads="1"/>
          </p:cNvSpPr>
          <p:nvPr/>
        </p:nvSpPr>
        <p:spPr bwMode="auto">
          <a:xfrm>
            <a:off x="5105400" y="3108325"/>
            <a:ext cx="2971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</a:rPr>
              <a:t>visually pleasing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51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51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510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510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1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510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510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510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510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51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51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510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510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51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51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510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510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1017" grpId="0"/>
      <p:bldP spid="145101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9AF00-0302-4284-90B4-27834E63E469}" type="slidenum">
              <a:rPr lang="en-US"/>
              <a:pPr/>
              <a:t>24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5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Text Controls:</a:t>
            </a:r>
            <a:br>
              <a:rPr lang="en-US" sz="3200"/>
            </a:br>
            <a:r>
              <a:rPr lang="en-US" sz="3200"/>
              <a:t>Single Line Text Input</a:t>
            </a:r>
          </a:p>
        </p:txBody>
      </p:sp>
      <p:sp>
        <p:nvSpPr>
          <p:cNvPr id="145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endParaRPr lang="en-US"/>
          </a:p>
          <a:p>
            <a:pPr marL="609600" indent="-609600"/>
            <a:endParaRPr lang="en-US"/>
          </a:p>
        </p:txBody>
      </p:sp>
      <p:sp>
        <p:nvSpPr>
          <p:cNvPr id="1452036" name="Rectangle 4"/>
          <p:cNvSpPr>
            <a:spLocks noChangeArrowheads="1"/>
          </p:cNvSpPr>
          <p:nvPr/>
        </p:nvSpPr>
        <p:spPr bwMode="auto">
          <a:xfrm>
            <a:off x="838200" y="1905000"/>
            <a:ext cx="77724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 algn="l" eaLnBrk="1" hangingPunct="1">
              <a:spcBef>
                <a:spcPct val="20000"/>
              </a:spcBef>
              <a:buClr>
                <a:schemeClr val="accent1"/>
              </a:buClr>
              <a:buFontTx/>
              <a:buChar char="•"/>
            </a:pPr>
            <a:endParaRPr lang="en-US" sz="3200" b="0">
              <a:solidFill>
                <a:schemeClr val="tx1"/>
              </a:solidFill>
            </a:endParaRPr>
          </a:p>
        </p:txBody>
      </p:sp>
      <p:sp>
        <p:nvSpPr>
          <p:cNvPr id="1452037" name="Rectangle 5"/>
          <p:cNvSpPr>
            <a:spLocks noChangeArrowheads="1"/>
          </p:cNvSpPr>
          <p:nvPr/>
        </p:nvSpPr>
        <p:spPr bwMode="auto">
          <a:xfrm>
            <a:off x="685800" y="1752600"/>
            <a:ext cx="77724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 algn="l" eaLnBrk="1" hangingPunct="1">
              <a:spcBef>
                <a:spcPct val="20000"/>
              </a:spcBef>
              <a:buClr>
                <a:schemeClr val="accent1"/>
              </a:buClr>
              <a:buFontTx/>
              <a:buChar char="•"/>
            </a:pPr>
            <a:r>
              <a:rPr lang="en-US" sz="3200" b="0">
                <a:solidFill>
                  <a:schemeClr val="tx1"/>
                </a:solidFill>
              </a:rPr>
              <a:t>Therefore, there must be a compromise between indicating field lengths accurately and making the form aesthetically appealing.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3A45F-E3DB-4DA2-87B2-E590C7CFC667}" type="slidenum">
              <a:rPr lang="en-US"/>
              <a:pPr/>
              <a:t>25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3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Text Controls:</a:t>
            </a:r>
            <a:br>
              <a:rPr lang="en-US" sz="3200"/>
            </a:br>
            <a:r>
              <a:rPr lang="en-US" sz="3200"/>
              <a:t>Single Line Text Input</a:t>
            </a:r>
          </a:p>
        </p:txBody>
      </p:sp>
      <p:sp>
        <p:nvSpPr>
          <p:cNvPr id="143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/>
              <a:t>Punctuation and formatting:</a:t>
            </a:r>
          </a:p>
          <a:p>
            <a:pPr marL="990600" lvl="1" indent="-533400"/>
            <a:r>
              <a:rPr lang="en-US"/>
              <a:t>Various ways of guiding visitors to use correct input formatting…</a:t>
            </a:r>
          </a:p>
          <a:p>
            <a:pPr marL="990600" lvl="1" indent="-533400"/>
            <a:endParaRPr lang="en-US"/>
          </a:p>
          <a:p>
            <a:pPr marL="609600" indent="-609600">
              <a:buFontTx/>
              <a:buAutoNum type="arabicPeriod" startAt="2"/>
            </a:pPr>
            <a:endParaRPr lang="en-US"/>
          </a:p>
        </p:txBody>
      </p:sp>
      <p:pic>
        <p:nvPicPr>
          <p:cNvPr id="1432580" name="Picture 4" descr="Fig 08-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352800"/>
            <a:ext cx="2809875" cy="288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2581" name="AutoShape 5"/>
          <p:cNvSpPr>
            <a:spLocks noChangeArrowheads="1"/>
          </p:cNvSpPr>
          <p:nvPr/>
        </p:nvSpPr>
        <p:spPr bwMode="auto">
          <a:xfrm>
            <a:off x="4876800" y="3429000"/>
            <a:ext cx="3581400" cy="1752600"/>
          </a:xfrm>
          <a:prstGeom prst="wedgeRoundRectCallout">
            <a:avLst>
              <a:gd name="adj1" fmla="val -79079"/>
              <a:gd name="adj2" fmla="val -40037"/>
              <a:gd name="adj3" fmla="val 16667"/>
            </a:avLst>
          </a:prstGeom>
          <a:solidFill>
            <a:schemeClr val="tx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/>
            <a:r>
              <a:rPr lang="en-US">
                <a:latin typeface="Times New Roman" pitchFamily="18" charset="0"/>
              </a:rPr>
              <a:t>The first one conserves keystrokes, but makes it harder for a visitor to notice input errors, because it all runs together.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258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77DD5-1458-41C3-957A-402B496DC6A8}" type="slidenum">
              <a:rPr lang="en-US"/>
              <a:pPr/>
              <a:t>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5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Text Controls:</a:t>
            </a:r>
            <a:br>
              <a:rPr lang="en-US" sz="3200"/>
            </a:br>
            <a:r>
              <a:rPr lang="en-US" sz="3200"/>
              <a:t>Single Line Text Input</a:t>
            </a:r>
          </a:p>
        </p:txBody>
      </p:sp>
      <p:sp>
        <p:nvSpPr>
          <p:cNvPr id="145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924800" cy="4876800"/>
          </a:xfrm>
        </p:spPr>
        <p:txBody>
          <a:bodyPr/>
          <a:lstStyle/>
          <a:p>
            <a:r>
              <a:rPr lang="en-US"/>
              <a:t>Alternative: allow visitors to enter data any way they want. Phone numbers, for instance:</a:t>
            </a:r>
          </a:p>
          <a:p>
            <a:pPr lvl="1"/>
            <a:r>
              <a:rPr lang="en-US"/>
              <a:t>8155551212</a:t>
            </a:r>
          </a:p>
          <a:p>
            <a:pPr lvl="1"/>
            <a:r>
              <a:rPr lang="en-US"/>
              <a:t>815-555-1212</a:t>
            </a:r>
          </a:p>
          <a:p>
            <a:pPr lvl="1"/>
            <a:r>
              <a:rPr lang="en-US"/>
              <a:t>815.555.1212</a:t>
            </a:r>
          </a:p>
          <a:p>
            <a:pPr lvl="1"/>
            <a:r>
              <a:rPr lang="en-US"/>
              <a:t>(815) 555-1212</a:t>
            </a:r>
          </a:p>
          <a:p>
            <a:r>
              <a:rPr lang="en-US"/>
              <a:t>Advocated by many experts, but visitors might pause, looking for direction.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F85C8-3824-4295-967F-4737C9B4B304}" type="slidenum">
              <a:rPr lang="en-US"/>
              <a:pPr/>
              <a:t>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5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Text Controls:</a:t>
            </a:r>
            <a:br>
              <a:rPr lang="en-US" sz="3200"/>
            </a:br>
            <a:r>
              <a:rPr lang="en-US" sz="3200"/>
              <a:t>Single Line Text Input</a:t>
            </a:r>
          </a:p>
        </p:txBody>
      </p:sp>
      <p:sp>
        <p:nvSpPr>
          <p:cNvPr id="145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924800" cy="4876800"/>
          </a:xfrm>
        </p:spPr>
        <p:txBody>
          <a:bodyPr/>
          <a:lstStyle/>
          <a:p>
            <a:r>
              <a:rPr lang="en-US"/>
              <a:t>Displaying default value in the field:</a:t>
            </a:r>
          </a:p>
          <a:p>
            <a:pPr lvl="1"/>
            <a:r>
              <a:rPr lang="en-US"/>
              <a:t>Advantage – Saves keystrokes when the default is used.</a:t>
            </a:r>
          </a:p>
          <a:p>
            <a:pPr lvl="1"/>
            <a:r>
              <a:rPr lang="en-US"/>
              <a:t>Disadvantage – the default must be erased when the default is not used. </a:t>
            </a:r>
          </a:p>
          <a:p>
            <a:pPr lvl="1"/>
            <a:r>
              <a:rPr lang="en-US"/>
              <a:t>Use only when perhaps 90% of the visitors will use the default?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E261FA-054D-446C-953C-23A8030E9752}" type="slidenum">
              <a:rPr lang="en-US"/>
              <a:pPr/>
              <a:t>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5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Text Controls:</a:t>
            </a:r>
            <a:br>
              <a:rPr lang="en-US" sz="3200"/>
            </a:br>
            <a:r>
              <a:rPr lang="en-US" sz="3200"/>
              <a:t>Single Line Text Input</a:t>
            </a:r>
          </a:p>
        </p:txBody>
      </p:sp>
      <p:sp>
        <p:nvSpPr>
          <p:cNvPr id="145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924800" cy="4876800"/>
          </a:xfrm>
        </p:spPr>
        <p:txBody>
          <a:bodyPr/>
          <a:lstStyle/>
          <a:p>
            <a:r>
              <a:rPr lang="en-US"/>
              <a:t>For critical fields (e.g., new password), force user to type twice, preferably on a new screen so the visitor can’t copy and paste.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C53148-19AA-417C-B067-29D5066214FC}" type="slidenum">
              <a:rPr lang="en-US"/>
              <a:pPr/>
              <a:t>29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5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Text Controls:</a:t>
            </a:r>
            <a:br>
              <a:rPr lang="en-US" sz="3200"/>
            </a:br>
            <a:r>
              <a:rPr lang="en-US" sz="3200"/>
              <a:t>&lt;textarea&gt; tag</a:t>
            </a:r>
          </a:p>
        </p:txBody>
      </p:sp>
      <p:sp>
        <p:nvSpPr>
          <p:cNvPr id="145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924800" cy="4876800"/>
          </a:xfrm>
        </p:spPr>
        <p:txBody>
          <a:bodyPr/>
          <a:lstStyle/>
          <a:p>
            <a:r>
              <a:rPr lang="en-US"/>
              <a:t>Used for multiple line text inputs.</a:t>
            </a:r>
          </a:p>
          <a:p>
            <a:r>
              <a:rPr lang="en-US"/>
              <a:t>Also used for informational text that scrolls, using readonly attribute…  </a:t>
            </a:r>
          </a:p>
        </p:txBody>
      </p:sp>
      <p:pic>
        <p:nvPicPr>
          <p:cNvPr id="1459204" name="Picture 4" descr="Fig 08-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568700"/>
            <a:ext cx="4095750" cy="280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6BB2B-DF54-4C96-AA98-CD062508DB82}" type="slidenum">
              <a:rPr lang="en-US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2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Principles of Form Design: </a:t>
            </a:r>
            <a:br>
              <a:rPr lang="en-US" sz="3200"/>
            </a:br>
            <a:r>
              <a:rPr lang="en-US" sz="3200"/>
              <a:t>1. Reduce Physical Effort</a:t>
            </a:r>
          </a:p>
        </p:txBody>
      </p:sp>
      <p:sp>
        <p:nvSpPr>
          <p:cNvPr id="142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/>
              <a:t>Minimize clicks, keystrokes, mouse movements, and scrolling.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8449F-9F08-4C35-A37B-50BD259AB530}" type="slidenum">
              <a:rPr lang="en-US"/>
              <a:pPr/>
              <a:t>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6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Submit Buttons</a:t>
            </a:r>
          </a:p>
        </p:txBody>
      </p:sp>
      <p:sp>
        <p:nvSpPr>
          <p:cNvPr id="146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29600" cy="4876800"/>
          </a:xfrm>
        </p:spPr>
        <p:txBody>
          <a:bodyPr/>
          <a:lstStyle/>
          <a:p>
            <a:r>
              <a:rPr lang="en-US"/>
              <a:t>Standard submit buttons use</a:t>
            </a:r>
          </a:p>
          <a:p>
            <a:pPr lvl="1">
              <a:buFontTx/>
              <a:buNone/>
            </a:pPr>
            <a:r>
              <a:rPr lang="en-US">
                <a:solidFill>
                  <a:srgbClr val="99FF99"/>
                </a:solidFill>
              </a:rPr>
              <a:t>&lt;input type=</a:t>
            </a:r>
            <a:r>
              <a:rPr lang="en-US">
                <a:solidFill>
                  <a:srgbClr val="99FF99"/>
                </a:solidFill>
                <a:cs typeface="Tahoma" charset="0"/>
              </a:rPr>
              <a:t>"</a:t>
            </a:r>
            <a:r>
              <a:rPr lang="en-US">
                <a:solidFill>
                  <a:srgbClr val="99FF99"/>
                </a:solidFill>
              </a:rPr>
              <a:t>submit</a:t>
            </a:r>
            <a:r>
              <a:rPr lang="en-US">
                <a:solidFill>
                  <a:srgbClr val="99FF99"/>
                </a:solidFill>
                <a:cs typeface="Tahoma" charset="0"/>
              </a:rPr>
              <a:t>"</a:t>
            </a:r>
            <a:r>
              <a:rPr lang="en-US">
                <a:solidFill>
                  <a:srgbClr val="99FF99"/>
                </a:solidFill>
              </a:rPr>
              <a:t> …&gt;</a:t>
            </a:r>
          </a:p>
          <a:p>
            <a:r>
              <a:rPr lang="en-US"/>
              <a:t>Can use your own image instead:</a:t>
            </a:r>
          </a:p>
          <a:p>
            <a:pPr lvl="1">
              <a:buFontTx/>
              <a:buNone/>
            </a:pPr>
            <a:r>
              <a:rPr lang="en-US">
                <a:solidFill>
                  <a:srgbClr val="99FF99"/>
                </a:solidFill>
                <a:cs typeface="Tahoma" charset="0"/>
              </a:rPr>
              <a:t>&lt;a href="#" onClick="formName.submit();" &gt;</a:t>
            </a:r>
          </a:p>
          <a:p>
            <a:pPr lvl="1">
              <a:buFontTx/>
              <a:buNone/>
            </a:pPr>
            <a:r>
              <a:rPr lang="en-US">
                <a:solidFill>
                  <a:srgbClr val="99FF99"/>
                </a:solidFill>
                <a:cs typeface="Tahoma" charset="0"/>
              </a:rPr>
              <a:t>	&lt;img src=“myOwnButton.gif" … /&gt;</a:t>
            </a:r>
          </a:p>
          <a:p>
            <a:pPr lvl="1">
              <a:buFontTx/>
              <a:buNone/>
            </a:pPr>
            <a:r>
              <a:rPr lang="en-US">
                <a:solidFill>
                  <a:srgbClr val="99FF99"/>
                </a:solidFill>
                <a:cs typeface="Tahoma" charset="0"/>
              </a:rPr>
              <a:t>&lt;/a&gt;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C8B55-9A34-40B0-A2BC-6EA98C65987A}" type="slidenum">
              <a:rPr lang="en-US"/>
              <a:pPr/>
              <a:t>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6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Submit Buttons</a:t>
            </a:r>
          </a:p>
        </p:txBody>
      </p:sp>
      <p:sp>
        <p:nvSpPr>
          <p:cNvPr id="146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29600" cy="4876800"/>
          </a:xfrm>
        </p:spPr>
        <p:txBody>
          <a:bodyPr/>
          <a:lstStyle/>
          <a:p>
            <a:r>
              <a:rPr lang="en-US" sz="2800">
                <a:cs typeface="Tahoma" charset="0"/>
              </a:rPr>
              <a:t>After submit, send back a response page, so the visitor knows the action was accepted.</a:t>
            </a:r>
          </a:p>
          <a:p>
            <a:r>
              <a:rPr lang="en-US" sz="2800"/>
              <a:t>To avoid multiple submissions (visitor clicks multiple times):</a:t>
            </a:r>
          </a:p>
          <a:p>
            <a:pPr lvl="1"/>
            <a:r>
              <a:rPr lang="en-US" sz="2400">
                <a:cs typeface="Tahoma" charset="0"/>
              </a:rPr>
              <a:t>Reassure visitor with feedback, like a small animation. </a:t>
            </a:r>
          </a:p>
          <a:p>
            <a:pPr lvl="1"/>
            <a:r>
              <a:rPr lang="en-US" sz="2400">
                <a:cs typeface="Tahoma" charset="0"/>
              </a:rPr>
              <a:t>Better: disable the button by adding to the </a:t>
            </a:r>
            <a:r>
              <a:rPr lang="en-US" sz="2400">
                <a:solidFill>
                  <a:srgbClr val="99FF99"/>
                </a:solidFill>
                <a:cs typeface="Tahoma" charset="0"/>
              </a:rPr>
              <a:t>&lt;form&gt;</a:t>
            </a:r>
            <a:r>
              <a:rPr lang="en-US" sz="2400">
                <a:cs typeface="Tahoma" charset="0"/>
              </a:rPr>
              <a:t> tag…</a:t>
            </a:r>
          </a:p>
          <a:p>
            <a:pPr lvl="2">
              <a:buFontTx/>
              <a:buNone/>
            </a:pPr>
            <a:r>
              <a:rPr lang="en-US" sz="2000">
                <a:solidFill>
                  <a:srgbClr val="99FF99"/>
                </a:solidFill>
                <a:cs typeface="Tahoma" charset="0"/>
              </a:rPr>
              <a:t> 	onsubmit="this.formName.disabled=true"</a:t>
            </a:r>
          </a:p>
          <a:p>
            <a:pPr lvl="2"/>
            <a:r>
              <a:rPr lang="en-US" sz="2000">
                <a:cs typeface="Tahoma" charset="0"/>
              </a:rPr>
              <a:t>The page would need to be reloaded to re-enable the button.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521DC3-838E-467E-8CB0-585C89DF9196}" type="slidenum">
              <a:rPr lang="en-US"/>
              <a:pPr/>
              <a:t>32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6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Reset Buttons</a:t>
            </a:r>
          </a:p>
        </p:txBody>
      </p:sp>
      <p:sp>
        <p:nvSpPr>
          <p:cNvPr id="146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29600" cy="4876800"/>
          </a:xfrm>
        </p:spPr>
        <p:txBody>
          <a:bodyPr/>
          <a:lstStyle/>
          <a:p>
            <a:r>
              <a:rPr lang="en-US"/>
              <a:t>Can use a custom image, just like with a submit button. </a:t>
            </a:r>
          </a:p>
          <a:p>
            <a:r>
              <a:rPr lang="en-US"/>
              <a:t>Some experts argue that reset buttons should never be used; rarely does a visitor clear an entire form. </a:t>
            </a:r>
          </a:p>
          <a:p>
            <a:r>
              <a:rPr lang="en-US"/>
              <a:t>If you do put a reset button on the page, use JavaScript to pop-up a window asking, “Are you sure?”</a:t>
            </a:r>
            <a:endParaRPr lang="en-US">
              <a:solidFill>
                <a:srgbClr val="99FF99"/>
              </a:solidFill>
              <a:cs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CBD13-8912-4B1E-9398-A906ADE475A0}" type="slidenum">
              <a:rPr lang="en-US"/>
              <a:pPr/>
              <a:t>33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6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Submit and Reset Buttons</a:t>
            </a:r>
          </a:p>
        </p:txBody>
      </p:sp>
      <p:sp>
        <p:nvSpPr>
          <p:cNvPr id="146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29600" cy="4876800"/>
          </a:xfrm>
        </p:spPr>
        <p:txBody>
          <a:bodyPr/>
          <a:lstStyle/>
          <a:p>
            <a:r>
              <a:rPr lang="en-US">
                <a:cs typeface="Tahoma" charset="0"/>
              </a:rPr>
              <a:t>Safer/more positive of the two on the left so focus lands there first.</a:t>
            </a:r>
          </a:p>
          <a:p>
            <a:r>
              <a:rPr lang="en-US">
                <a:cs typeface="Tahoma" charset="0"/>
              </a:rPr>
              <a:t>Verify all </a:t>
            </a:r>
            <a:r>
              <a:rPr lang="en-US" i="1">
                <a:solidFill>
                  <a:schemeClr val="accent1"/>
                </a:solidFill>
                <a:cs typeface="Tahoma" charset="0"/>
              </a:rPr>
              <a:t>ejector seat functions</a:t>
            </a:r>
            <a:r>
              <a:rPr lang="en-US">
                <a:cs typeface="Tahoma" charset="0"/>
              </a:rPr>
              <a:t> (i.e., non-reversible actions) with a pop-up.</a:t>
            </a:r>
          </a:p>
          <a:p>
            <a:endParaRPr lang="en-US">
              <a:solidFill>
                <a:srgbClr val="99FF99"/>
              </a:solidFill>
              <a:cs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58017-8DD4-4162-A49F-DBC05CB7934A}" type="slidenum">
              <a:rPr lang="en-US"/>
              <a:pPr/>
              <a:t>34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6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Transaction Structure:</a:t>
            </a:r>
            <a:br>
              <a:rPr lang="en-US" sz="3200"/>
            </a:br>
            <a:r>
              <a:rPr lang="en-US" sz="3200"/>
              <a:t>Wizards</a:t>
            </a:r>
          </a:p>
        </p:txBody>
      </p:sp>
      <p:sp>
        <p:nvSpPr>
          <p:cNvPr id="1466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29600" cy="4876800"/>
          </a:xfrm>
        </p:spPr>
        <p:txBody>
          <a:bodyPr/>
          <a:lstStyle/>
          <a:p>
            <a:r>
              <a:rPr lang="en-US" i="1">
                <a:solidFill>
                  <a:schemeClr val="accent1"/>
                </a:solidFill>
                <a:cs typeface="Tahoma" charset="0"/>
              </a:rPr>
              <a:t>Wizard:</a:t>
            </a:r>
            <a:r>
              <a:rPr lang="en-US">
                <a:solidFill>
                  <a:srgbClr val="99FF99"/>
                </a:solidFill>
                <a:cs typeface="Tahoma" charset="0"/>
              </a:rPr>
              <a:t> </a:t>
            </a:r>
            <a:r>
              <a:rPr lang="en-US">
                <a:cs typeface="Tahoma" charset="0"/>
              </a:rPr>
              <a:t>a linear, step-by-step interaction that loads one page per step, in a defined order… </a:t>
            </a:r>
          </a:p>
          <a:p>
            <a:endParaRPr lang="en-US">
              <a:cs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7397" name="Picture 5" descr="Fig 08-20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492500"/>
            <a:ext cx="4441825" cy="336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67398" name="Picture 6" descr="Fig 08-20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524000"/>
            <a:ext cx="4441825" cy="257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67399" name="Picture 7" descr="Fig 08-20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"/>
            <a:ext cx="4522788" cy="2138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67403" name="AutoShape 11"/>
          <p:cNvSpPr>
            <a:spLocks noChangeArrowheads="1"/>
          </p:cNvSpPr>
          <p:nvPr/>
        </p:nvSpPr>
        <p:spPr bwMode="auto">
          <a:xfrm>
            <a:off x="4648200" y="609600"/>
            <a:ext cx="2057400" cy="60960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Login</a:t>
            </a:r>
          </a:p>
        </p:txBody>
      </p:sp>
      <p:sp>
        <p:nvSpPr>
          <p:cNvPr id="1467404" name="AutoShape 12"/>
          <p:cNvSpPr>
            <a:spLocks noChangeArrowheads="1"/>
          </p:cNvSpPr>
          <p:nvPr/>
        </p:nvSpPr>
        <p:spPr bwMode="auto">
          <a:xfrm>
            <a:off x="2438400" y="2590800"/>
            <a:ext cx="2057400" cy="60960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Shopping Cart</a:t>
            </a:r>
          </a:p>
        </p:txBody>
      </p:sp>
      <p:sp>
        <p:nvSpPr>
          <p:cNvPr id="1467405" name="AutoShape 13"/>
          <p:cNvSpPr>
            <a:spLocks noChangeArrowheads="1"/>
          </p:cNvSpPr>
          <p:nvPr/>
        </p:nvSpPr>
        <p:spPr bwMode="auto">
          <a:xfrm>
            <a:off x="4724400" y="5029200"/>
            <a:ext cx="2057400" cy="60960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Shipping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7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67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67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67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67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7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67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67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67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67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7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67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67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67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67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7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67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67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67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67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7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67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67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67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67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7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67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67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67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67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7403" grpId="0" animBg="1"/>
      <p:bldP spid="1467404" grpId="0" animBg="1"/>
      <p:bldP spid="146740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F621B-EBEF-41CB-A9EF-D12DE271CA07}" type="slidenum">
              <a:rPr lang="en-US"/>
              <a:pPr/>
              <a:t>36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6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Transaction Structure:</a:t>
            </a:r>
            <a:br>
              <a:rPr lang="en-US" sz="3200"/>
            </a:br>
            <a:r>
              <a:rPr lang="en-US" sz="3200"/>
              <a:t>Control Panels</a:t>
            </a:r>
          </a:p>
        </p:txBody>
      </p:sp>
      <p:sp>
        <p:nvSpPr>
          <p:cNvPr id="146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29600" cy="4876800"/>
          </a:xfrm>
        </p:spPr>
        <p:txBody>
          <a:bodyPr/>
          <a:lstStyle/>
          <a:p>
            <a:r>
              <a:rPr lang="en-US">
                <a:solidFill>
                  <a:schemeClr val="accent1"/>
                </a:solidFill>
                <a:cs typeface="Tahoma" charset="0"/>
              </a:rPr>
              <a:t>Control panel:</a:t>
            </a:r>
            <a:r>
              <a:rPr lang="en-US">
                <a:solidFill>
                  <a:srgbClr val="99FF99"/>
                </a:solidFill>
                <a:cs typeface="Tahoma" charset="0"/>
              </a:rPr>
              <a:t> </a:t>
            </a:r>
            <a:r>
              <a:rPr lang="en-US">
                <a:cs typeface="Tahoma" charset="0"/>
              </a:rPr>
              <a:t>The entire transaction is presented on one (often) long page…</a:t>
            </a:r>
          </a:p>
          <a:p>
            <a:endParaRPr lang="en-US">
              <a:cs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9448" name="Picture 8" descr="Fig 08-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" y="138113"/>
            <a:ext cx="7753350" cy="658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6AA72-37D3-4616-8C30-69D8DA536911}" type="slidenum">
              <a:rPr lang="en-US"/>
              <a:pPr/>
              <a:t>38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7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Transaction Structure:</a:t>
            </a:r>
            <a:br>
              <a:rPr lang="en-US" sz="3200"/>
            </a:br>
            <a:r>
              <a:rPr lang="en-US" sz="3200"/>
              <a:t>Wizards versus Control Panels</a:t>
            </a:r>
          </a:p>
        </p:txBody>
      </p:sp>
      <p:sp>
        <p:nvSpPr>
          <p:cNvPr id="147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29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cs typeface="Tahoma" charset="0"/>
              </a:rPr>
              <a:t>Wizard advantages:</a:t>
            </a:r>
          </a:p>
          <a:p>
            <a:pPr lvl="1">
              <a:lnSpc>
                <a:spcPct val="90000"/>
              </a:lnSpc>
            </a:pPr>
            <a:r>
              <a:rPr lang="en-US">
                <a:cs typeface="Tahoma" charset="0"/>
              </a:rPr>
              <a:t>Ideal for visitors who are not tech savvy or who perform the task only occasionally, because it’s less intimidating.</a:t>
            </a:r>
          </a:p>
          <a:p>
            <a:pPr lvl="1">
              <a:lnSpc>
                <a:spcPct val="90000"/>
              </a:lnSpc>
            </a:pPr>
            <a:r>
              <a:rPr lang="en-US">
                <a:cs typeface="Tahoma" charset="0"/>
              </a:rPr>
              <a:t>Dependent choices (discussed earlier) are much easier to program on separate pages. </a:t>
            </a:r>
          </a:p>
          <a:p>
            <a:pPr>
              <a:lnSpc>
                <a:spcPct val="90000"/>
              </a:lnSpc>
            </a:pPr>
            <a:r>
              <a:rPr lang="en-US">
                <a:cs typeface="Tahoma" charset="0"/>
              </a:rPr>
              <a:t>Control panel advantages:</a:t>
            </a:r>
          </a:p>
          <a:p>
            <a:pPr lvl="1">
              <a:lnSpc>
                <a:spcPct val="90000"/>
              </a:lnSpc>
            </a:pPr>
            <a:r>
              <a:rPr lang="en-US">
                <a:cs typeface="Tahoma" charset="0"/>
              </a:rPr>
              <a:t>Only one page load for the whole thing. </a:t>
            </a:r>
          </a:p>
          <a:p>
            <a:pPr lvl="1">
              <a:lnSpc>
                <a:spcPct val="90000"/>
              </a:lnSpc>
            </a:pPr>
            <a:r>
              <a:rPr lang="en-US">
                <a:cs typeface="Tahoma" charset="0"/>
              </a:rPr>
              <a:t>Less tedious, cumbersome, and condescending to visitors who are familiar with the process. </a:t>
            </a:r>
          </a:p>
          <a:p>
            <a:pPr>
              <a:lnSpc>
                <a:spcPct val="90000"/>
              </a:lnSpc>
            </a:pPr>
            <a:endParaRPr lang="en-US">
              <a:cs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99286-A05D-4BF8-BC2A-2331EB2109B9}" type="slidenum">
              <a:rPr lang="en-US"/>
              <a:pPr/>
              <a:t>39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7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Input Form Page Layout: </a:t>
            </a:r>
            <a:br>
              <a:rPr lang="en-US" sz="3200"/>
            </a:br>
            <a:r>
              <a:rPr lang="en-US" sz="3200"/>
              <a:t>Controlling Tab Order</a:t>
            </a:r>
          </a:p>
        </p:txBody>
      </p:sp>
      <p:sp>
        <p:nvSpPr>
          <p:cNvPr id="147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29600" cy="4876800"/>
          </a:xfrm>
        </p:spPr>
        <p:txBody>
          <a:bodyPr/>
          <a:lstStyle/>
          <a:p>
            <a:r>
              <a:rPr lang="en-US">
                <a:cs typeface="Tahoma" charset="0"/>
              </a:rPr>
              <a:t>A form control is said to have </a:t>
            </a:r>
            <a:r>
              <a:rPr lang="en-US" i="1">
                <a:solidFill>
                  <a:schemeClr val="accent1"/>
                </a:solidFill>
                <a:cs typeface="Tahoma" charset="0"/>
              </a:rPr>
              <a:t>focus</a:t>
            </a:r>
            <a:r>
              <a:rPr lang="en-US">
                <a:cs typeface="Tahoma" charset="0"/>
              </a:rPr>
              <a:t> if the cursor is resting on it.</a:t>
            </a:r>
          </a:p>
          <a:p>
            <a:r>
              <a:rPr lang="en-US">
                <a:cs typeface="Tahoma" charset="0"/>
              </a:rPr>
              <a:t>Form controls naturally acquire focus following the sequence of their location in the HTML source code; left to right, top to bottom on the display.</a:t>
            </a:r>
          </a:p>
          <a:p>
            <a:r>
              <a:rPr lang="en-US">
                <a:cs typeface="Tahoma" charset="0"/>
              </a:rPr>
              <a:t>Sometimes the natural order doesn’t make sense, as in the following default tabbing order…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4C3B3B-B247-4529-B7EE-D61004352BB5}" type="slidenum">
              <a:rPr lang="en-US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2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Principles of Form Design: </a:t>
            </a:r>
            <a:br>
              <a:rPr lang="en-US" sz="3200"/>
            </a:br>
            <a:r>
              <a:rPr lang="en-US" sz="3200"/>
              <a:t>2. Reduce Cognitive Effort</a:t>
            </a:r>
          </a:p>
        </p:txBody>
      </p:sp>
      <p:sp>
        <p:nvSpPr>
          <p:cNvPr id="142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/>
              <a:t>The form should be simple and easy to understand.</a:t>
            </a:r>
          </a:p>
          <a:p>
            <a:pPr marL="609600" indent="-609600"/>
            <a:r>
              <a:rPr lang="en-US"/>
              <a:t>Avoid visual chaos.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0E158-A9D0-48A5-8919-060DF8C499C2}" type="slidenum">
              <a:rPr lang="en-US"/>
              <a:pPr/>
              <a:t>40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7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Input Form Page Layout: </a:t>
            </a:r>
            <a:br>
              <a:rPr lang="en-US" sz="3200"/>
            </a:br>
            <a:r>
              <a:rPr lang="en-US" sz="3200"/>
              <a:t>Controlling Tab Order</a:t>
            </a:r>
          </a:p>
        </p:txBody>
      </p:sp>
      <p:sp>
        <p:nvSpPr>
          <p:cNvPr id="147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29600" cy="4876800"/>
          </a:xfrm>
        </p:spPr>
        <p:txBody>
          <a:bodyPr/>
          <a:lstStyle/>
          <a:p>
            <a:endParaRPr lang="en-US">
              <a:cs typeface="Tahoma" charset="0"/>
            </a:endParaRPr>
          </a:p>
        </p:txBody>
      </p:sp>
      <p:pic>
        <p:nvPicPr>
          <p:cNvPr id="1472517" name="Picture 5" descr="Fig 08-22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828800"/>
            <a:ext cx="4200525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72516" name="Picture 4" descr="Fig 08-22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733800"/>
            <a:ext cx="4200525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72536" name="AutoShape 24"/>
          <p:cNvSpPr>
            <a:spLocks noChangeArrowheads="1"/>
          </p:cNvSpPr>
          <p:nvPr/>
        </p:nvSpPr>
        <p:spPr bwMode="auto">
          <a:xfrm>
            <a:off x="5791200" y="1828800"/>
            <a:ext cx="2895600" cy="1066800"/>
          </a:xfrm>
          <a:prstGeom prst="wedgeRoundRectCallout">
            <a:avLst>
              <a:gd name="adj1" fmla="val -83116"/>
              <a:gd name="adj2" fmla="val 23213"/>
              <a:gd name="adj3" fmla="val 16667"/>
            </a:avLst>
          </a:prstGeom>
          <a:solidFill>
            <a:schemeClr val="tx1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/>
              <a:t>HTML order, but not usual human order…</a:t>
            </a:r>
          </a:p>
        </p:txBody>
      </p:sp>
      <p:sp>
        <p:nvSpPr>
          <p:cNvPr id="1472537" name="AutoShape 25"/>
          <p:cNvSpPr>
            <a:spLocks noChangeArrowheads="1"/>
          </p:cNvSpPr>
          <p:nvPr/>
        </p:nvSpPr>
        <p:spPr bwMode="auto">
          <a:xfrm>
            <a:off x="838200" y="4876800"/>
            <a:ext cx="2590800" cy="1066800"/>
          </a:xfrm>
          <a:prstGeom prst="wedgeRoundRectCallout">
            <a:avLst>
              <a:gd name="adj1" fmla="val 81801"/>
              <a:gd name="adj2" fmla="val -37204"/>
              <a:gd name="adj3" fmla="val 16667"/>
            </a:avLst>
          </a:prstGeom>
          <a:solidFill>
            <a:schemeClr val="tx1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/>
              <a:t>Instead, we</a:t>
            </a:r>
          </a:p>
          <a:p>
            <a:r>
              <a:rPr lang="en-US"/>
              <a:t>would prefer…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2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72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72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72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72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47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2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72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72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72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72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147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2536" grpId="0" animBg="1"/>
      <p:bldP spid="147253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81D909-5982-4BDE-8659-82B165D52F5C}" type="slidenum">
              <a:rPr lang="en-US"/>
              <a:pPr/>
              <a:t>41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7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Input Form Page Layout: </a:t>
            </a:r>
            <a:br>
              <a:rPr lang="en-US" sz="3200"/>
            </a:br>
            <a:r>
              <a:rPr lang="en-US" sz="3200"/>
              <a:t>Controlling Tab Order</a:t>
            </a:r>
          </a:p>
        </p:txBody>
      </p:sp>
      <p:sp>
        <p:nvSpPr>
          <p:cNvPr id="147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29600" cy="4876800"/>
          </a:xfrm>
        </p:spPr>
        <p:txBody>
          <a:bodyPr/>
          <a:lstStyle/>
          <a:p>
            <a:r>
              <a:rPr lang="en-US">
                <a:cs typeface="Tahoma" charset="0"/>
              </a:rPr>
              <a:t>To control tab order, add </a:t>
            </a:r>
            <a:r>
              <a:rPr lang="en-US">
                <a:solidFill>
                  <a:srgbClr val="99FF99"/>
                </a:solidFill>
                <a:cs typeface="Tahoma" charset="0"/>
              </a:rPr>
              <a:t>tabindex="n"</a:t>
            </a:r>
            <a:r>
              <a:rPr lang="en-US">
                <a:cs typeface="Tahoma" charset="0"/>
              </a:rPr>
              <a:t> to the control.</a:t>
            </a:r>
          </a:p>
          <a:p>
            <a:pPr lvl="1"/>
            <a:r>
              <a:rPr lang="en-US">
                <a:cs typeface="Tahoma" charset="0"/>
              </a:rPr>
              <a:t>Values starting at 1.</a:t>
            </a:r>
          </a:p>
          <a:p>
            <a:pPr lvl="1"/>
            <a:r>
              <a:rPr lang="en-US">
                <a:cs typeface="Tahoma" charset="0"/>
              </a:rPr>
              <a:t>If no tabbing order on a control, it is picked up (in source code order) after all </a:t>
            </a:r>
            <a:r>
              <a:rPr lang="en-US">
                <a:solidFill>
                  <a:srgbClr val="99FF99"/>
                </a:solidFill>
                <a:cs typeface="Tahoma" charset="0"/>
              </a:rPr>
              <a:t>tabindex</a:t>
            </a:r>
            <a:r>
              <a:rPr lang="en-US">
                <a:cs typeface="Tahoma" charset="0"/>
              </a:rPr>
              <a:t> items are done.</a:t>
            </a:r>
          </a:p>
          <a:p>
            <a:pPr lvl="1"/>
            <a:r>
              <a:rPr lang="en-US">
                <a:cs typeface="Tahoma" charset="0"/>
              </a:rPr>
              <a:t>I have had problems getting </a:t>
            </a:r>
            <a:r>
              <a:rPr lang="en-US">
                <a:solidFill>
                  <a:srgbClr val="99FF99"/>
                </a:solidFill>
                <a:cs typeface="Tahoma" charset="0"/>
              </a:rPr>
              <a:t>tabindex </a:t>
            </a:r>
            <a:r>
              <a:rPr lang="en-US">
                <a:cs typeface="Tahoma" charset="0"/>
              </a:rPr>
              <a:t>to work consistently, especially in IE.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DFBCF7-716A-47BA-BC40-F4004B7BD906}" type="slidenum">
              <a:rPr lang="en-US"/>
              <a:pPr/>
              <a:t>42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7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Input Form Page Layout: </a:t>
            </a:r>
            <a:br>
              <a:rPr lang="en-US" sz="3200"/>
            </a:br>
            <a:r>
              <a:rPr lang="en-US" sz="3200"/>
              <a:t>Controlling Focus</a:t>
            </a:r>
          </a:p>
        </p:txBody>
      </p:sp>
      <p:sp>
        <p:nvSpPr>
          <p:cNvPr id="147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29600" cy="4876800"/>
          </a:xfrm>
        </p:spPr>
        <p:txBody>
          <a:bodyPr/>
          <a:lstStyle/>
          <a:p>
            <a:r>
              <a:rPr lang="en-US">
                <a:cs typeface="Tahoma" charset="0"/>
              </a:rPr>
              <a:t>You can set focus to a specific control.</a:t>
            </a:r>
          </a:p>
          <a:p>
            <a:r>
              <a:rPr lang="en-US">
                <a:cs typeface="Tahoma" charset="0"/>
              </a:rPr>
              <a:t>For instance, you can set focus to the first control on the page when it loads. </a:t>
            </a:r>
          </a:p>
          <a:p>
            <a:pPr lvl="1"/>
            <a:r>
              <a:rPr lang="en-US">
                <a:cs typeface="Tahoma" charset="0"/>
              </a:rPr>
              <a:t>Add to the body tag…</a:t>
            </a:r>
          </a:p>
          <a:p>
            <a:pPr lvl="3">
              <a:buFontTx/>
              <a:buNone/>
            </a:pPr>
            <a:r>
              <a:rPr lang="en-US">
                <a:solidFill>
                  <a:srgbClr val="99FF99"/>
                </a:solidFill>
                <a:cs typeface="Tahoma" charset="0"/>
              </a:rPr>
              <a:t>onLoad=document.formName.fieldName.focus();</a:t>
            </a:r>
            <a:r>
              <a:rPr lang="en-US">
                <a:cs typeface="Tahoma" charset="0"/>
              </a:rPr>
              <a:t> </a:t>
            </a:r>
          </a:p>
          <a:p>
            <a:r>
              <a:rPr lang="en-US">
                <a:cs typeface="Tahoma" charset="0"/>
              </a:rPr>
              <a:t>Or you can set focus to a field in error, when the error is discovered.</a:t>
            </a:r>
          </a:p>
          <a:p>
            <a:pPr lvl="1"/>
            <a:r>
              <a:rPr lang="en-US">
                <a:cs typeface="Tahoma" charset="0"/>
              </a:rPr>
              <a:t>More about this when we discuss JavaScript.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1E3D4B-7AD3-4F9D-B70C-ABB481E409A7}" type="slidenum">
              <a:rPr lang="en-US"/>
              <a:pPr/>
              <a:t>43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7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Input Form Hints</a:t>
            </a:r>
          </a:p>
        </p:txBody>
      </p:sp>
      <p:sp>
        <p:nvSpPr>
          <p:cNvPr id="147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29600" cy="4876800"/>
          </a:xfrm>
        </p:spPr>
        <p:txBody>
          <a:bodyPr/>
          <a:lstStyle/>
          <a:p>
            <a:r>
              <a:rPr lang="en-US">
                <a:cs typeface="Tahoma" charset="0"/>
              </a:rPr>
              <a:t>Present input controls in the expected order. </a:t>
            </a:r>
          </a:p>
          <a:p>
            <a:pPr lvl="1"/>
            <a:r>
              <a:rPr lang="en-US">
                <a:cs typeface="Tahoma" charset="0"/>
              </a:rPr>
              <a:t>Bad example:</a:t>
            </a:r>
          </a:p>
        </p:txBody>
      </p:sp>
      <p:pic>
        <p:nvPicPr>
          <p:cNvPr id="1475588" name="Picture 4" descr="Fig 08-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657600"/>
            <a:ext cx="3943350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75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75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755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755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DE1E4F-89BA-42D9-B48E-92B2D6FC3DEF}" type="slidenum">
              <a:rPr lang="en-US"/>
              <a:pPr/>
              <a:t>44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7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Input Form Hints</a:t>
            </a:r>
          </a:p>
        </p:txBody>
      </p:sp>
      <p:sp>
        <p:nvSpPr>
          <p:cNvPr id="147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29600" cy="4876800"/>
          </a:xfrm>
        </p:spPr>
        <p:txBody>
          <a:bodyPr/>
          <a:lstStyle/>
          <a:p>
            <a:pPr lvl="1"/>
            <a:r>
              <a:rPr lang="en-US">
                <a:cs typeface="Tahoma" charset="0"/>
              </a:rPr>
              <a:t>Another bad example: Asking for a credit card number before displaying the items in the cart and showing total cost of the sale, including tax and shipping.</a:t>
            </a:r>
          </a:p>
          <a:p>
            <a:endParaRPr lang="en-US">
              <a:cs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198F2A-4BEE-4A94-B398-53516A87E0F9}" type="slidenum">
              <a:rPr lang="en-US"/>
              <a:pPr/>
              <a:t>45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7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Input Form Hints</a:t>
            </a:r>
          </a:p>
        </p:txBody>
      </p:sp>
      <p:sp>
        <p:nvSpPr>
          <p:cNvPr id="147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29600" cy="4876800"/>
          </a:xfrm>
        </p:spPr>
        <p:txBody>
          <a:bodyPr/>
          <a:lstStyle/>
          <a:p>
            <a:r>
              <a:rPr lang="en-US">
                <a:cs typeface="Tahoma" charset="0"/>
              </a:rPr>
              <a:t>Chunk input controls by category, like on the Dell control panel… </a:t>
            </a:r>
          </a:p>
          <a:p>
            <a:endParaRPr lang="en-US">
              <a:cs typeface="Tahoma" charset="0"/>
            </a:endParaRPr>
          </a:p>
        </p:txBody>
      </p:sp>
      <p:pic>
        <p:nvPicPr>
          <p:cNvPr id="1477636" name="Picture 4" descr="Fig 08-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921000"/>
            <a:ext cx="4638675" cy="393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7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77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77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77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77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2B6B5-C86B-496D-888B-797072F6FAA0}" type="slidenum">
              <a:rPr lang="en-US"/>
              <a:pPr/>
              <a:t>46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50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Form Validation</a:t>
            </a:r>
          </a:p>
        </p:txBody>
      </p:sp>
      <p:sp>
        <p:nvSpPr>
          <p:cNvPr id="150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924800" cy="4876800"/>
          </a:xfrm>
        </p:spPr>
        <p:txBody>
          <a:bodyPr/>
          <a:lstStyle/>
          <a:p>
            <a:r>
              <a:rPr lang="en-US"/>
              <a:t>Validate as much as possible on the client, using JavaScript, to avoid wasting bandwidth with invalid entries.  </a:t>
            </a:r>
          </a:p>
          <a:p>
            <a:r>
              <a:rPr lang="en-US"/>
              <a:t>Client-side validation is generally limited to completeness (all required fields are entered) and format (numeric, etc.).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A9BD8C-3AAF-4D9C-AD5E-C4255ECA3F8D}" type="slidenum">
              <a:rPr lang="en-US"/>
              <a:pPr/>
              <a:t>47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50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Form Validation</a:t>
            </a:r>
          </a:p>
        </p:txBody>
      </p:sp>
      <p:sp>
        <p:nvSpPr>
          <p:cNvPr id="150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924800" cy="4876800"/>
          </a:xfrm>
        </p:spPr>
        <p:txBody>
          <a:bodyPr/>
          <a:lstStyle/>
          <a:p>
            <a:r>
              <a:rPr lang="en-US"/>
              <a:t>Can validate upon submit, as well as when each field is entered and then loses focus. </a:t>
            </a:r>
          </a:p>
          <a:p>
            <a:r>
              <a:rPr lang="en-US"/>
              <a:t>The latter is rarely done these days, although often done on non-web applications.</a:t>
            </a:r>
          </a:p>
          <a:p>
            <a:r>
              <a:rPr lang="en-US"/>
              <a:t>Free validation scripts (dates, states, email addresses, valid zip codes, etc.) at </a:t>
            </a:r>
            <a:r>
              <a:rPr lang="en-US">
                <a:hlinkClick r:id="rId2"/>
              </a:rPr>
              <a:t>www.javascriptsource.com</a:t>
            </a:r>
            <a:r>
              <a:rPr lang="en-US"/>
              <a:t>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93116-C8C5-4436-85A8-7D71C85C0673}" type="slidenum">
              <a:rPr lang="en-US"/>
              <a:pPr/>
              <a:t>48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5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Visitor Support:</a:t>
            </a:r>
            <a:br>
              <a:rPr lang="en-US" sz="3200"/>
            </a:br>
            <a:r>
              <a:rPr lang="en-US" sz="3200"/>
              <a:t>Instructions, Help, &amp; Error Handling</a:t>
            </a:r>
          </a:p>
        </p:txBody>
      </p:sp>
      <p:sp>
        <p:nvSpPr>
          <p:cNvPr id="145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924800" cy="4876800"/>
          </a:xfrm>
        </p:spPr>
        <p:txBody>
          <a:bodyPr/>
          <a:lstStyle/>
          <a:p>
            <a:r>
              <a:rPr lang="en-US"/>
              <a:t>Also under the categories of</a:t>
            </a:r>
            <a:r>
              <a:rPr lang="en-US" i="1">
                <a:solidFill>
                  <a:schemeClr val="accent1"/>
                </a:solidFill>
              </a:rPr>
              <a:t> user-centric design, human factors, </a:t>
            </a:r>
            <a:r>
              <a:rPr lang="en-US"/>
              <a:t>and</a:t>
            </a:r>
            <a:r>
              <a:rPr lang="en-US" i="1">
                <a:solidFill>
                  <a:schemeClr val="accent1"/>
                </a:solidFill>
              </a:rPr>
              <a:t> usability.</a:t>
            </a:r>
          </a:p>
          <a:p>
            <a:endParaRPr lang="en-US" i="1">
              <a:solidFill>
                <a:schemeClr val="accent1"/>
              </a:solidFill>
            </a:endParaRPr>
          </a:p>
          <a:p>
            <a:r>
              <a:rPr lang="en-US"/>
              <a:t>“Don’t explain unless you have to, and consider all explanations as bad design, unless you can’t find a better way.” John Cato, </a:t>
            </a:r>
            <a:r>
              <a:rPr lang="en-US" i="1"/>
              <a:t>User-Centered Web Design</a:t>
            </a:r>
            <a:r>
              <a:rPr lang="en-US"/>
              <a:t>.</a:t>
            </a:r>
          </a:p>
        </p:txBody>
      </p:sp>
      <p:sp>
        <p:nvSpPr>
          <p:cNvPr id="1456132" name="Line 4"/>
          <p:cNvSpPr>
            <a:spLocks noChangeShapeType="1"/>
          </p:cNvSpPr>
          <p:nvPr/>
        </p:nvSpPr>
        <p:spPr bwMode="auto">
          <a:xfrm>
            <a:off x="914400" y="4724400"/>
            <a:ext cx="60960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6132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E9B76-FE57-4B9D-B344-C95066A3A24E}" type="slidenum">
              <a:rPr lang="en-US"/>
              <a:pPr/>
              <a:t>49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7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Visitor Support:</a:t>
            </a:r>
            <a:br>
              <a:rPr lang="en-US" sz="3200"/>
            </a:br>
            <a:r>
              <a:rPr lang="en-US" sz="3200"/>
              <a:t>Instructions, Help, &amp; Error Handling</a:t>
            </a:r>
          </a:p>
        </p:txBody>
      </p:sp>
      <p:sp>
        <p:nvSpPr>
          <p:cNvPr id="147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924800" cy="4876800"/>
          </a:xfrm>
        </p:spPr>
        <p:txBody>
          <a:bodyPr/>
          <a:lstStyle/>
          <a:p>
            <a:r>
              <a:rPr lang="en-US"/>
              <a:t>Principles of visitor support:</a:t>
            </a:r>
          </a:p>
          <a:p>
            <a:pPr lvl="1"/>
            <a:r>
              <a:rPr lang="en-US"/>
              <a:t>Practice defensive design – make it hard for the visitor to make a mistake. </a:t>
            </a:r>
          </a:p>
          <a:p>
            <a:pPr lvl="1"/>
            <a:r>
              <a:rPr lang="en-US"/>
              <a:t>Cope gracefully with errors (more in a bit).</a:t>
            </a:r>
          </a:p>
          <a:p>
            <a:pPr lvl="1"/>
            <a:r>
              <a:rPr lang="en-US"/>
              <a:t>Less is more – be brief and salient, and make sure that critical information is highlighted.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F2C5E-210B-4596-BFF0-34D952F23F27}" type="slidenum">
              <a:rPr lang="en-US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3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Principles of Form Design: </a:t>
            </a:r>
            <a:br>
              <a:rPr lang="en-US" sz="3200"/>
            </a:br>
            <a:r>
              <a:rPr lang="en-US" sz="3200"/>
              <a:t>3. Avoid Unnecessary Entries</a:t>
            </a:r>
          </a:p>
        </p:txBody>
      </p:sp>
      <p:sp>
        <p:nvSpPr>
          <p:cNvPr id="143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/>
              <a:t>Don’t ask for the same piece of information more than once.</a:t>
            </a:r>
          </a:p>
          <a:p>
            <a:pPr marL="990600" lvl="1" indent="-533400">
              <a:buFontTx/>
              <a:buChar char="•"/>
            </a:pPr>
            <a:r>
              <a:rPr lang="en-US"/>
              <a:t>E.g., if permanent address and shipping address are the same, let them check a “same as” button instead of typing twice.</a:t>
            </a:r>
          </a:p>
          <a:p>
            <a:pPr marL="990600" lvl="1" indent="-533400">
              <a:buFontTx/>
              <a:buChar char="•"/>
            </a:pPr>
            <a:r>
              <a:rPr lang="en-US"/>
              <a:t>If the information might be used on future visits, store it in the database or in a cookie.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BF1CE-378F-442F-A578-74528F9FD507}" type="slidenum">
              <a:rPr lang="en-US"/>
              <a:pPr/>
              <a:t>50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8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Visitor Support:</a:t>
            </a:r>
            <a:br>
              <a:rPr lang="en-US" sz="3200"/>
            </a:br>
            <a:r>
              <a:rPr lang="en-US" sz="3200"/>
              <a:t>Instructions, Help, &amp; Error Handling</a:t>
            </a:r>
          </a:p>
        </p:txBody>
      </p:sp>
      <p:sp>
        <p:nvSpPr>
          <p:cNvPr id="148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924800" cy="4876800"/>
          </a:xfrm>
        </p:spPr>
        <p:txBody>
          <a:bodyPr/>
          <a:lstStyle/>
          <a:p>
            <a:pPr lvl="1"/>
            <a:r>
              <a:rPr lang="en-US"/>
              <a:t>Provide obvious documentation for probabilities, and less “in your face” documentation for rarer possibilities, to avoid overwhelming the visitor with too much information.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09AAF-747F-4CCE-AD73-E634B86C3918}" type="slidenum">
              <a:rPr lang="en-US"/>
              <a:pPr/>
              <a:t>51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8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Visitor Support:</a:t>
            </a:r>
            <a:br>
              <a:rPr lang="en-US" sz="3200"/>
            </a:br>
            <a:r>
              <a:rPr lang="en-US" sz="3200"/>
              <a:t>Instructions</a:t>
            </a:r>
          </a:p>
        </p:txBody>
      </p:sp>
      <p:sp>
        <p:nvSpPr>
          <p:cNvPr id="148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924800" cy="4876800"/>
          </a:xfrm>
        </p:spPr>
        <p:txBody>
          <a:bodyPr/>
          <a:lstStyle/>
          <a:p>
            <a:r>
              <a:rPr lang="en-US"/>
              <a:t>Accurately label each form control, including any formatting requirements (e.g., date).</a:t>
            </a:r>
          </a:p>
          <a:p>
            <a:r>
              <a:rPr lang="en-US"/>
              <a:t>Instructions should be close to the applicable control.</a:t>
            </a:r>
          </a:p>
          <a:p>
            <a:r>
              <a:rPr lang="en-US"/>
              <a:t>Be unobstrusive – e.g., don’t pop up a separate window with instructions unless the visitor requests 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58A3A-3770-474D-A144-DDC94BCC417B}" type="slidenum">
              <a:rPr lang="en-US"/>
              <a:pPr/>
              <a:t>52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8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Visitor Support:</a:t>
            </a:r>
            <a:br>
              <a:rPr lang="en-US" sz="3200"/>
            </a:br>
            <a:r>
              <a:rPr lang="en-US" sz="3200"/>
              <a:t>Instructions</a:t>
            </a:r>
          </a:p>
        </p:txBody>
      </p:sp>
      <p:sp>
        <p:nvSpPr>
          <p:cNvPr id="148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924800" cy="4876800"/>
          </a:xfrm>
        </p:spPr>
        <p:txBody>
          <a:bodyPr/>
          <a:lstStyle/>
          <a:p>
            <a:r>
              <a:rPr lang="en-US"/>
              <a:t>Use a consistent vocabulary (e.g., don’t use “participant” in one place, “member” in another.</a:t>
            </a:r>
          </a:p>
          <a:p>
            <a:r>
              <a:rPr lang="en-US"/>
              <a:t>Be concise; avoid TMI. </a:t>
            </a:r>
          </a:p>
          <a:p>
            <a:r>
              <a:rPr lang="en-US"/>
              <a:t>Include the </a:t>
            </a:r>
            <a:r>
              <a:rPr lang="en-US">
                <a:solidFill>
                  <a:srgbClr val="99FF99"/>
                </a:solidFill>
              </a:rPr>
              <a:t>title</a:t>
            </a:r>
            <a:r>
              <a:rPr lang="en-US"/>
              <a:t> attribute on form controls if you need to provide further instructions on rollover. 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A086A-7824-46E0-80E3-DC57AF45F879}" type="slidenum">
              <a:rPr lang="en-US"/>
              <a:pPr/>
              <a:t>53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8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Visitor Support:</a:t>
            </a:r>
            <a:br>
              <a:rPr lang="en-US" sz="3200"/>
            </a:br>
            <a:r>
              <a:rPr lang="en-US" sz="3200"/>
              <a:t>Help</a:t>
            </a:r>
          </a:p>
        </p:txBody>
      </p:sp>
      <p:sp>
        <p:nvSpPr>
          <p:cNvPr id="148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924800" cy="4876800"/>
          </a:xfrm>
        </p:spPr>
        <p:txBody>
          <a:bodyPr/>
          <a:lstStyle/>
          <a:p>
            <a:r>
              <a:rPr lang="en-US"/>
              <a:t>Should rarely need on web sites; only for the most complicated tasks.</a:t>
            </a:r>
          </a:p>
          <a:p>
            <a:r>
              <a:rPr lang="en-US"/>
              <a:t>If a visitor consults “help,” it’s because he or she is at a crisis point and already frustrated.</a:t>
            </a:r>
          </a:p>
          <a:p>
            <a:r>
              <a:rPr lang="en-US"/>
              <a:t>Which means we need to be particularly, well, helpful.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E3334-62DC-4F91-A957-E9F18286F029}" type="slidenum">
              <a:rPr lang="en-US"/>
              <a:pPr/>
              <a:t>54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8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Visitor Support:</a:t>
            </a:r>
            <a:br>
              <a:rPr lang="en-US" sz="3200"/>
            </a:br>
            <a:r>
              <a:rPr lang="en-US" sz="3200"/>
              <a:t>Help</a:t>
            </a:r>
          </a:p>
        </p:txBody>
      </p:sp>
      <p:sp>
        <p:nvSpPr>
          <p:cNvPr id="1484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924800" cy="4876800"/>
          </a:xfrm>
        </p:spPr>
        <p:txBody>
          <a:bodyPr/>
          <a:lstStyle/>
          <a:p>
            <a:r>
              <a:rPr lang="en-US"/>
              <a:t>Two types:</a:t>
            </a:r>
          </a:p>
          <a:p>
            <a:pPr lvl="1"/>
            <a:r>
              <a:rPr lang="en-US"/>
              <a:t>Action-based help, like a tutorial.</a:t>
            </a:r>
          </a:p>
          <a:p>
            <a:pPr lvl="1"/>
            <a:r>
              <a:rPr lang="en-US"/>
              <a:t>Reference-based, with just an explanation.</a:t>
            </a:r>
          </a:p>
          <a:p>
            <a:r>
              <a:rPr lang="en-US"/>
              <a:t>Links to help can be in two places:</a:t>
            </a:r>
          </a:p>
          <a:p>
            <a:pPr lvl="1"/>
            <a:r>
              <a:rPr lang="en-US"/>
              <a:t>On the main navigation, always available…</a:t>
            </a:r>
          </a:p>
          <a:p>
            <a:endParaRPr lang="en-US"/>
          </a:p>
        </p:txBody>
      </p:sp>
      <p:pic>
        <p:nvPicPr>
          <p:cNvPr id="1484804" name="Picture 4" descr="Fig 08-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992688"/>
            <a:ext cx="8077200" cy="950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84805" name="Oval 5"/>
          <p:cNvSpPr>
            <a:spLocks noChangeArrowheads="1"/>
          </p:cNvSpPr>
          <p:nvPr/>
        </p:nvSpPr>
        <p:spPr bwMode="auto">
          <a:xfrm>
            <a:off x="6324600" y="4953000"/>
            <a:ext cx="1143000" cy="609600"/>
          </a:xfrm>
          <a:prstGeom prst="ellipse">
            <a:avLst/>
          </a:prstGeom>
          <a:noFill/>
          <a:ln w="76200" algn="ctr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84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84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84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84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484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05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C464B-D471-41C8-835F-EEBD448F26D9}" type="slidenum">
              <a:rPr lang="en-US"/>
              <a:pPr/>
              <a:t>55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8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Visitor Support:</a:t>
            </a:r>
            <a:br>
              <a:rPr lang="en-US" sz="3200"/>
            </a:br>
            <a:r>
              <a:rPr lang="en-US" sz="3200"/>
              <a:t>Help</a:t>
            </a:r>
          </a:p>
        </p:txBody>
      </p:sp>
      <p:sp>
        <p:nvSpPr>
          <p:cNvPr id="148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924800" cy="4876800"/>
          </a:xfrm>
        </p:spPr>
        <p:txBody>
          <a:bodyPr/>
          <a:lstStyle/>
          <a:p>
            <a:pPr lvl="1"/>
            <a:r>
              <a:rPr lang="en-US" i="1">
                <a:solidFill>
                  <a:schemeClr val="accent1"/>
                </a:solidFill>
              </a:rPr>
              <a:t>Contextual help</a:t>
            </a:r>
            <a:r>
              <a:rPr lang="en-US"/>
              <a:t> / </a:t>
            </a:r>
            <a:r>
              <a:rPr lang="en-US" i="1">
                <a:solidFill>
                  <a:schemeClr val="accent1"/>
                </a:solidFill>
              </a:rPr>
              <a:t>smart help</a:t>
            </a:r>
            <a:r>
              <a:rPr lang="en-US"/>
              <a:t>, right where needed…</a:t>
            </a:r>
          </a:p>
          <a:p>
            <a:endParaRPr lang="en-US"/>
          </a:p>
        </p:txBody>
      </p:sp>
      <p:pic>
        <p:nvPicPr>
          <p:cNvPr id="1485829" name="Picture 5" descr="Fig 08-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429000"/>
            <a:ext cx="6153150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85830" name="Oval 6"/>
          <p:cNvSpPr>
            <a:spLocks noChangeArrowheads="1"/>
          </p:cNvSpPr>
          <p:nvPr/>
        </p:nvSpPr>
        <p:spPr bwMode="auto">
          <a:xfrm>
            <a:off x="3352800" y="4876800"/>
            <a:ext cx="3276600" cy="1066800"/>
          </a:xfrm>
          <a:prstGeom prst="ellipse">
            <a:avLst/>
          </a:prstGeom>
          <a:noFill/>
          <a:ln w="76200" algn="ctr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85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85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858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858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485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5830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F560A-32FA-4404-89CD-B3A553124909}" type="slidenum">
              <a:rPr lang="en-US"/>
              <a:pPr/>
              <a:t>56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8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Visitor Support:</a:t>
            </a:r>
            <a:br>
              <a:rPr lang="en-US" sz="3200"/>
            </a:br>
            <a:r>
              <a:rPr lang="en-US" sz="3200"/>
              <a:t>Feedback</a:t>
            </a:r>
          </a:p>
        </p:txBody>
      </p:sp>
      <p:sp>
        <p:nvSpPr>
          <p:cNvPr id="148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924800" cy="4876800"/>
          </a:xfrm>
        </p:spPr>
        <p:txBody>
          <a:bodyPr/>
          <a:lstStyle/>
          <a:p>
            <a:r>
              <a:rPr lang="en-US"/>
              <a:t>Example of appropriate feedback: if visitors enter shipping info on one page and credit card info on another, redisplay all order information on a summary page before asking for order confirmation.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7B7C8-D4CF-41AF-ABA7-1CB7F419A0FC}" type="slidenum">
              <a:rPr lang="en-US"/>
              <a:pPr/>
              <a:t>57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8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Visitor Support:</a:t>
            </a:r>
            <a:br>
              <a:rPr lang="en-US" sz="3200"/>
            </a:br>
            <a:r>
              <a:rPr lang="en-US" sz="3200"/>
              <a:t>Feedback</a:t>
            </a:r>
          </a:p>
        </p:txBody>
      </p:sp>
      <p:sp>
        <p:nvSpPr>
          <p:cNvPr id="148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924800" cy="4876800"/>
          </a:xfrm>
        </p:spPr>
        <p:txBody>
          <a:bodyPr/>
          <a:lstStyle/>
          <a:p>
            <a:r>
              <a:rPr lang="en-US"/>
              <a:t>Two types of feedback:</a:t>
            </a:r>
          </a:p>
          <a:p>
            <a:pPr lvl="1"/>
            <a:r>
              <a:rPr lang="en-US" i="1">
                <a:solidFill>
                  <a:schemeClr val="accent1"/>
                </a:solidFill>
              </a:rPr>
              <a:t>Modal:</a:t>
            </a:r>
            <a:r>
              <a:rPr lang="en-US"/>
              <a:t> requires a response before the activity can proceed, usually in the form of a dialog box…</a:t>
            </a:r>
          </a:p>
        </p:txBody>
      </p:sp>
      <p:pic>
        <p:nvPicPr>
          <p:cNvPr id="1487876" name="Picture 4" descr="Fig 08-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810000"/>
            <a:ext cx="7194550" cy="2614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7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87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87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878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878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B4560-FE43-4449-B5D0-128D8694C96D}" type="slidenum">
              <a:rPr lang="en-US"/>
              <a:pPr/>
              <a:t>58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8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Visitor Support:</a:t>
            </a:r>
            <a:br>
              <a:rPr lang="en-US" sz="3200"/>
            </a:br>
            <a:r>
              <a:rPr lang="en-US" sz="3200"/>
              <a:t>Feedback</a:t>
            </a:r>
          </a:p>
        </p:txBody>
      </p:sp>
      <p:sp>
        <p:nvSpPr>
          <p:cNvPr id="148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924800" cy="4876800"/>
          </a:xfrm>
        </p:spPr>
        <p:txBody>
          <a:bodyPr/>
          <a:lstStyle/>
          <a:p>
            <a:pPr lvl="1"/>
            <a:r>
              <a:rPr lang="en-US" i="1">
                <a:solidFill>
                  <a:schemeClr val="accent1"/>
                </a:solidFill>
              </a:rPr>
              <a:t>Modeless:</a:t>
            </a:r>
            <a:r>
              <a:rPr lang="en-US"/>
              <a:t> feedback that’s informational but doesn’t require an action from the visitor. </a:t>
            </a:r>
          </a:p>
          <a:p>
            <a:pPr lvl="2"/>
            <a:r>
              <a:rPr lang="en-US"/>
              <a:t>Examples: </a:t>
            </a:r>
          </a:p>
          <a:p>
            <a:pPr lvl="3"/>
            <a:r>
              <a:rPr lang="en-US"/>
              <a:t>Active link</a:t>
            </a:r>
            <a:r>
              <a:rPr lang="en-US">
                <a:solidFill>
                  <a:srgbClr val="99FF99"/>
                </a:solidFill>
              </a:rPr>
              <a:t> </a:t>
            </a:r>
            <a:r>
              <a:rPr lang="en-US"/>
              <a:t>formatting indicates that a click on a text link was recognized.</a:t>
            </a:r>
          </a:p>
          <a:p>
            <a:pPr lvl="3"/>
            <a:r>
              <a:rPr lang="en-US"/>
              <a:t>An animation to indicate that an activity is progressing.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BA300-A219-4738-9DD5-1D3C49B1EF19}" type="slidenum">
              <a:rPr lang="en-US"/>
              <a:pPr/>
              <a:t>59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8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Visitor Support:</a:t>
            </a:r>
            <a:br>
              <a:rPr lang="en-US" sz="3200"/>
            </a:br>
            <a:r>
              <a:rPr lang="en-US" sz="3200"/>
              <a:t>Feedback</a:t>
            </a:r>
          </a:p>
        </p:txBody>
      </p:sp>
      <p:sp>
        <p:nvSpPr>
          <p:cNvPr id="148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924800" cy="4876800"/>
          </a:xfrm>
        </p:spPr>
        <p:txBody>
          <a:bodyPr/>
          <a:lstStyle/>
          <a:p>
            <a:r>
              <a:rPr lang="en-US"/>
              <a:t>Avoid modal feedback whenever possible because it delays the visitor. </a:t>
            </a:r>
          </a:p>
          <a:p>
            <a:pPr lvl="1"/>
            <a:r>
              <a:rPr lang="en-US"/>
              <a:t>Use only for critical errors or double-checking before executing an irreversible (so called “ejector seat”) action.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08B3E-393B-458B-AE80-A1C3DAC3553C}" type="slidenum">
              <a:rPr lang="en-US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50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Principles of Form Design: </a:t>
            </a:r>
            <a:br>
              <a:rPr lang="en-US" sz="3200"/>
            </a:br>
            <a:r>
              <a:rPr lang="en-US" sz="3200"/>
              <a:t>3. Avoid Unnecessary Entries</a:t>
            </a:r>
          </a:p>
        </p:txBody>
      </p:sp>
      <p:sp>
        <p:nvSpPr>
          <p:cNvPr id="150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/>
              <a:t>Avoid requiring any information perceived to be unnecessary or not benefiting the visitor. Examples: </a:t>
            </a:r>
          </a:p>
          <a:p>
            <a:pPr marL="990600" lvl="1" indent="-533400">
              <a:buFontTx/>
              <a:buChar char="•"/>
            </a:pPr>
            <a:r>
              <a:rPr lang="en-US"/>
              <a:t>Marketing questions.</a:t>
            </a:r>
          </a:p>
          <a:p>
            <a:pPr marL="990600" lvl="1" indent="-533400">
              <a:buFontTx/>
              <a:buChar char="•"/>
            </a:pPr>
            <a:r>
              <a:rPr lang="en-US"/>
              <a:t>Forcing visitors to log in before getting into the site.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062D67-2A86-4E22-8D7C-BF7468E340A1}" type="slidenum">
              <a:rPr lang="en-US"/>
              <a:pPr/>
              <a:t>60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9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Visitor Support:</a:t>
            </a:r>
            <a:br>
              <a:rPr lang="en-US" sz="3200"/>
            </a:br>
            <a:r>
              <a:rPr lang="en-US" sz="3200"/>
              <a:t>Error Handling/Contingency Design</a:t>
            </a:r>
          </a:p>
        </p:txBody>
      </p:sp>
      <p:sp>
        <p:nvSpPr>
          <p:cNvPr id="149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924800" cy="4876800"/>
          </a:xfrm>
        </p:spPr>
        <p:txBody>
          <a:bodyPr/>
          <a:lstStyle/>
          <a:p>
            <a:r>
              <a:rPr lang="en-US"/>
              <a:t>Be helpful: state the error, it’s implications, and what to do.</a:t>
            </a:r>
          </a:p>
          <a:p>
            <a:pPr lvl="1"/>
            <a:r>
              <a:rPr lang="en-US"/>
              <a:t>Some of my favorite error messages…</a:t>
            </a:r>
          </a:p>
          <a:p>
            <a:r>
              <a:rPr lang="en-US"/>
              <a:t>Be clear and non-technical:</a:t>
            </a:r>
          </a:p>
          <a:p>
            <a:pPr lvl="1"/>
            <a:r>
              <a:rPr lang="en-US"/>
              <a:t>“Our UNIX server doesn’t recognize URLs with embedded spaces,” versus</a:t>
            </a:r>
          </a:p>
          <a:p>
            <a:pPr lvl="1"/>
            <a:r>
              <a:rPr lang="en-US"/>
              <a:t>“Please don’t use spaces in the address.”</a:t>
            </a:r>
          </a:p>
          <a:p>
            <a:r>
              <a:rPr lang="en-US"/>
              <a:t>Be concise; extraneous information merely obscures critical information.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4005B-5939-44CF-B810-D48BB3E3ADCB}" type="slidenum">
              <a:rPr lang="en-US"/>
              <a:pPr/>
              <a:t>61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9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Visitor Support:</a:t>
            </a:r>
            <a:br>
              <a:rPr lang="en-US" sz="3200"/>
            </a:br>
            <a:r>
              <a:rPr lang="en-US" sz="3200"/>
              <a:t>Error Handling/Contingency Design</a:t>
            </a:r>
          </a:p>
        </p:txBody>
      </p:sp>
      <p:sp>
        <p:nvSpPr>
          <p:cNvPr id="149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924800" cy="4876800"/>
          </a:xfrm>
        </p:spPr>
        <p:txBody>
          <a:bodyPr/>
          <a:lstStyle/>
          <a:p>
            <a:r>
              <a:rPr lang="en-US"/>
              <a:t>Be polite, non-technical, non-accusatory, and apologetic.</a:t>
            </a:r>
          </a:p>
          <a:p>
            <a:r>
              <a:rPr lang="en-US"/>
              <a:t>Avoid humor; a visitor at a crisis point rarely has much of a sense of humor.</a:t>
            </a:r>
          </a:p>
          <a:p>
            <a:r>
              <a:rPr lang="en-US"/>
              <a:t>Focus the cursor on the field in error, so the visitor doesn’t need to hunt for it.</a:t>
            </a:r>
          </a:p>
          <a:p>
            <a:r>
              <a:rPr lang="en-US"/>
              <a:t>Make sure the error stands out on the page, with color coding, asterisks, or an obvious error icon.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A64B9-D22A-4286-86FB-ED53DE058BDA}" type="slidenum">
              <a:rPr lang="en-US"/>
              <a:pPr/>
              <a:t>62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9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Visitor Support:</a:t>
            </a:r>
            <a:br>
              <a:rPr lang="en-US" sz="3200"/>
            </a:br>
            <a:r>
              <a:rPr lang="en-US" sz="3200"/>
              <a:t>Error Handling/Contingency Design</a:t>
            </a:r>
          </a:p>
        </p:txBody>
      </p:sp>
      <p:sp>
        <p:nvSpPr>
          <p:cNvPr id="149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924800" cy="4876800"/>
          </a:xfrm>
        </p:spPr>
        <p:txBody>
          <a:bodyPr/>
          <a:lstStyle/>
          <a:p>
            <a:r>
              <a:rPr lang="en-US"/>
              <a:t>If the error is discovered after hitting the server, don’t make the visitor re-enter the entire form again!</a:t>
            </a:r>
          </a:p>
          <a:p>
            <a:r>
              <a:rPr lang="en-US"/>
              <a:t>Two polite options:</a:t>
            </a:r>
          </a:p>
          <a:p>
            <a:pPr lvl="1"/>
            <a:r>
              <a:rPr lang="en-US"/>
              <a:t>Present the entire form again, with fields populated as the visitor entered them and  errors highlighted. </a:t>
            </a:r>
          </a:p>
          <a:p>
            <a:pPr lvl="1"/>
            <a:r>
              <a:rPr lang="en-US"/>
              <a:t>Present an abbreviated form, with only the fields in error.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EE853-FEFF-4F2E-8BB3-5F1A0390829B}" type="slidenum">
              <a:rPr lang="en-US"/>
              <a:pPr/>
              <a:t>63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9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Visitor Support:</a:t>
            </a:r>
            <a:br>
              <a:rPr lang="en-US" sz="3200"/>
            </a:br>
            <a:r>
              <a:rPr lang="en-US" sz="3200"/>
              <a:t>Error Handling/Contingency Design</a:t>
            </a:r>
          </a:p>
        </p:txBody>
      </p:sp>
      <p:sp>
        <p:nvSpPr>
          <p:cNvPr id="149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924800" cy="4876800"/>
          </a:xfrm>
        </p:spPr>
        <p:txBody>
          <a:bodyPr/>
          <a:lstStyle/>
          <a:p>
            <a:r>
              <a:rPr lang="en-US"/>
              <a:t>Surprising finding: successful resolution of a problem builds customer loyalty faster than delivering a product that performs flawlessly!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6C2D7-2455-41FE-B04B-C5FBD0969517}" type="slidenum">
              <a:rPr lang="en-US"/>
              <a:pPr/>
              <a:t>64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9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Visual Design of Form Controls</a:t>
            </a:r>
          </a:p>
        </p:txBody>
      </p:sp>
      <p:sp>
        <p:nvSpPr>
          <p:cNvPr id="1495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924800" cy="4876800"/>
          </a:xfrm>
        </p:spPr>
        <p:txBody>
          <a:bodyPr/>
          <a:lstStyle/>
          <a:p>
            <a:r>
              <a:rPr lang="en-US"/>
              <a:t>All of the design guidelines we’ve already examined – layout, color, typography, etc.– apply to form pages. </a:t>
            </a:r>
          </a:p>
          <a:p>
            <a:r>
              <a:rPr lang="en-US"/>
              <a:t>But we can do styling on individual form controls, too, using CSS…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20F0E-D748-4DA6-BB54-C77D7688C6E3}" type="slidenum">
              <a:rPr lang="en-US"/>
              <a:pPr/>
              <a:t>65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pic>
        <p:nvPicPr>
          <p:cNvPr id="1496069" name="Picture 5" descr="Fig 08-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0325" y="661988"/>
            <a:ext cx="3943350" cy="553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EDE93E-E921-4D1E-A712-4577C7CA33B0}" type="slidenum">
              <a:rPr lang="en-US"/>
              <a:pPr/>
              <a:t>66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9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Visual Design of Form Controls</a:t>
            </a:r>
          </a:p>
        </p:txBody>
      </p:sp>
      <p:sp>
        <p:nvSpPr>
          <p:cNvPr id="149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924800" cy="4876800"/>
          </a:xfrm>
        </p:spPr>
        <p:txBody>
          <a:bodyPr/>
          <a:lstStyle/>
          <a:p>
            <a:r>
              <a:rPr lang="en-US"/>
              <a:t>These  examples use background colors, borders (including ridge, dotted, double, etc.), fonts (including size, typefaces, styles, and color).</a:t>
            </a:r>
          </a:p>
          <a:p>
            <a:r>
              <a:rPr lang="en-US"/>
              <a:t>Just because we </a:t>
            </a:r>
            <a:r>
              <a:rPr lang="en-US" i="1"/>
              <a:t>can</a:t>
            </a:r>
            <a:r>
              <a:rPr lang="en-US"/>
              <a:t> do this much styling doesn’t mean we </a:t>
            </a:r>
            <a:r>
              <a:rPr lang="en-US" i="1"/>
              <a:t>should</a:t>
            </a:r>
            <a:r>
              <a:rPr lang="en-US"/>
              <a:t>; some of these controls are almost unrecognizable.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66FC8-1467-4CAF-8955-C596F445DCD2}" type="slidenum">
              <a:rPr lang="en-US"/>
              <a:pPr/>
              <a:t>67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9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Visual Design of Form Controls</a:t>
            </a:r>
          </a:p>
        </p:txBody>
      </p:sp>
      <p:sp>
        <p:nvSpPr>
          <p:cNvPr id="149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924800" cy="4876800"/>
          </a:xfrm>
        </p:spPr>
        <p:txBody>
          <a:bodyPr/>
          <a:lstStyle/>
          <a:p>
            <a:r>
              <a:rPr lang="en-US"/>
              <a:t>Sometimes, the styling </a:t>
            </a:r>
            <a:r>
              <a:rPr lang="en-US" i="1"/>
              <a:t>around</a:t>
            </a:r>
            <a:r>
              <a:rPr lang="en-US"/>
              <a:t> a control can help to increase accuracy, like this color coding…</a:t>
            </a:r>
          </a:p>
        </p:txBody>
      </p:sp>
      <p:pic>
        <p:nvPicPr>
          <p:cNvPr id="1498116" name="Picture 4" descr="Fig 08-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152900"/>
            <a:ext cx="7315200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8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98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98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98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98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ED7C3-99B6-4E2A-B87D-40F619E6A3AB}" type="slidenum">
              <a:rPr lang="en-US"/>
              <a:pPr/>
              <a:t>68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9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Input Forms and Accessibility</a:t>
            </a:r>
          </a:p>
        </p:txBody>
      </p:sp>
      <p:sp>
        <p:nvSpPr>
          <p:cNvPr id="149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924800" cy="4876800"/>
          </a:xfrm>
        </p:spPr>
        <p:txBody>
          <a:bodyPr/>
          <a:lstStyle/>
          <a:p>
            <a:r>
              <a:rPr lang="en-US"/>
              <a:t>Ideally, the label should be to the left of the input control itself, so that the screen reader reads the label first. </a:t>
            </a:r>
          </a:p>
          <a:p>
            <a:pPr lvl="1"/>
            <a:r>
              <a:rPr lang="en-US"/>
              <a:t>Unfortunately, that makes it hard to line things up on the screen visually. </a:t>
            </a:r>
          </a:p>
          <a:p>
            <a:pPr lvl="1"/>
            <a:r>
              <a:rPr lang="en-US"/>
              <a:t>An alternate is to use the following to associate the label with the control…</a:t>
            </a:r>
          </a:p>
          <a:p>
            <a:pPr lvl="2">
              <a:buFontTx/>
              <a:buNone/>
            </a:pPr>
            <a:r>
              <a:rPr lang="en-US">
                <a:solidFill>
                  <a:srgbClr val="99FF99"/>
                </a:solidFill>
              </a:rPr>
              <a:t>&lt;label for=</a:t>
            </a:r>
            <a:r>
              <a:rPr lang="en-US">
                <a:solidFill>
                  <a:srgbClr val="99FF99"/>
                </a:solidFill>
                <a:cs typeface="Tahoma" charset="0"/>
              </a:rPr>
              <a:t>"</a:t>
            </a:r>
            <a:r>
              <a:rPr lang="en-US">
                <a:solidFill>
                  <a:srgbClr val="99FF99"/>
                </a:solidFill>
              </a:rPr>
              <a:t>controlName</a:t>
            </a:r>
            <a:r>
              <a:rPr lang="en-US">
                <a:solidFill>
                  <a:srgbClr val="99FF99"/>
                </a:solidFill>
                <a:cs typeface="Tahoma" charset="0"/>
              </a:rPr>
              <a:t>"</a:t>
            </a:r>
            <a:r>
              <a:rPr lang="en-US">
                <a:solidFill>
                  <a:srgbClr val="99FF99"/>
                </a:solidFill>
              </a:rPr>
              <a:t>&gt;</a:t>
            </a:r>
          </a:p>
          <a:p>
            <a:pPr lvl="2">
              <a:buFontTx/>
              <a:buNone/>
            </a:pPr>
            <a:r>
              <a:rPr lang="en-US">
                <a:solidFill>
                  <a:srgbClr val="99FF99"/>
                </a:solidFill>
              </a:rPr>
              <a:t>	    label goes here</a:t>
            </a:r>
          </a:p>
          <a:p>
            <a:pPr lvl="2">
              <a:buFontTx/>
              <a:buNone/>
            </a:pPr>
            <a:r>
              <a:rPr lang="en-US">
                <a:solidFill>
                  <a:srgbClr val="99FF99"/>
                </a:solidFill>
              </a:rPr>
              <a:t>&lt;/label&gt;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D7077-552F-4B2D-824B-E8441C868697}" type="slidenum">
              <a:rPr lang="en-US"/>
              <a:pPr/>
              <a:t>69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50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Input Forms and Accessibility</a:t>
            </a:r>
          </a:p>
        </p:txBody>
      </p:sp>
      <p:sp>
        <p:nvSpPr>
          <p:cNvPr id="150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924800" cy="4876800"/>
          </a:xfrm>
        </p:spPr>
        <p:txBody>
          <a:bodyPr/>
          <a:lstStyle/>
          <a:p>
            <a:r>
              <a:rPr lang="en-US"/>
              <a:t>To make chunking more explicit, surround related form elements in a </a:t>
            </a:r>
            <a:r>
              <a:rPr lang="en-US">
                <a:solidFill>
                  <a:srgbClr val="99FF99"/>
                </a:solidFill>
              </a:rPr>
              <a:t>&lt;fieldset&gt;</a:t>
            </a:r>
            <a:r>
              <a:rPr lang="en-US"/>
              <a:t> tag, complete with a </a:t>
            </a:r>
            <a:r>
              <a:rPr lang="en-US">
                <a:solidFill>
                  <a:srgbClr val="99FF99"/>
                </a:solidFill>
              </a:rPr>
              <a:t>&lt;legend&gt;</a:t>
            </a:r>
            <a:r>
              <a:rPr lang="en-US"/>
              <a:t>. </a:t>
            </a:r>
          </a:p>
        </p:txBody>
      </p:sp>
      <p:pic>
        <p:nvPicPr>
          <p:cNvPr id="1500164" name="Picture 4" descr="Fig 04-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3486150"/>
            <a:ext cx="5219700" cy="337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0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A9DBCD-23F5-4F8B-B6C8-ACF012998E1E}" type="slidenum">
              <a:rPr lang="en-US"/>
              <a:pPr/>
              <a:t>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3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Principles of Form Design: </a:t>
            </a:r>
            <a:br>
              <a:rPr lang="en-US" sz="3200"/>
            </a:br>
            <a:r>
              <a:rPr lang="en-US" sz="3200"/>
              <a:t>3. Avoid Unnecessary Entries</a:t>
            </a:r>
          </a:p>
        </p:txBody>
      </p:sp>
      <p:sp>
        <p:nvSpPr>
          <p:cNvPr id="143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3810000" cy="4876800"/>
          </a:xfrm>
        </p:spPr>
        <p:txBody>
          <a:bodyPr/>
          <a:lstStyle/>
          <a:p>
            <a:pPr marL="609600" indent="-609600"/>
            <a:r>
              <a:rPr lang="en-US"/>
              <a:t>Indicate required fields with an asterisk, a color, etc. </a:t>
            </a:r>
          </a:p>
        </p:txBody>
      </p:sp>
      <p:pic>
        <p:nvPicPr>
          <p:cNvPr id="1434628" name="Picture 4" descr="Fig 08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133600"/>
            <a:ext cx="4572000" cy="3852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80324-FCC3-4CE7-8A32-70B82E2F5760}" type="slidenum">
              <a:rPr lang="en-US"/>
              <a:pPr/>
              <a:t>70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51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Input Forms and Accessibility</a:t>
            </a:r>
          </a:p>
        </p:txBody>
      </p:sp>
      <p:sp>
        <p:nvSpPr>
          <p:cNvPr id="151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924800" cy="4876800"/>
          </a:xfrm>
        </p:spPr>
        <p:txBody>
          <a:bodyPr/>
          <a:lstStyle/>
          <a:p>
            <a:r>
              <a:rPr lang="en-US"/>
              <a:t>Don’t use instructions as the default value in a field, because once data entry has started, the instructions can’t be revisited. </a:t>
            </a:r>
          </a:p>
          <a:p>
            <a:r>
              <a:rPr lang="en-US"/>
              <a:t>Avoid using long list boxes with the </a:t>
            </a:r>
            <a:r>
              <a:rPr lang="en-US">
                <a:solidFill>
                  <a:srgbClr val="99FF99"/>
                </a:solidFill>
              </a:rPr>
              <a:t>multiple</a:t>
            </a:r>
            <a:r>
              <a:rPr lang="en-US"/>
              <a:t> attribute; whenever possible use checkboxes instead.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7E0CF-DF49-4242-8D7C-4C16395F12D0}" type="slidenum">
              <a:rPr lang="en-US"/>
              <a:pPr/>
              <a:t>71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50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Input Forms and Accessibility</a:t>
            </a:r>
          </a:p>
        </p:txBody>
      </p:sp>
      <p:sp>
        <p:nvSpPr>
          <p:cNvPr id="150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924800" cy="4876800"/>
          </a:xfrm>
        </p:spPr>
        <p:txBody>
          <a:bodyPr/>
          <a:lstStyle/>
          <a:p>
            <a:r>
              <a:rPr lang="en-US"/>
              <a:t>Don’t set the default value for a single yes/no checkbox to “yes.”</a:t>
            </a:r>
          </a:p>
          <a:p>
            <a:r>
              <a:rPr lang="en-US"/>
              <a:t>Use the </a:t>
            </a:r>
            <a:r>
              <a:rPr lang="en-US">
                <a:solidFill>
                  <a:srgbClr val="99FF99"/>
                </a:solidFill>
              </a:rPr>
              <a:t>title</a:t>
            </a:r>
            <a:r>
              <a:rPr lang="en-US"/>
              <a:t> attribute to provide tooltips on rollover.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27D1C-C713-467F-9AD5-DC1BCA7884D3}" type="slidenum">
              <a:rPr lang="en-US"/>
              <a:pPr/>
              <a:t>72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1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Resources</a:t>
            </a:r>
          </a:p>
        </p:txBody>
      </p:sp>
      <p:sp>
        <p:nvSpPr>
          <p:cNvPr id="141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hlinkClick r:id="rId2"/>
              </a:rPr>
              <a:t>http://www.creativepro.com/article/view-source-building-better-forms-dreamweaver-cs3</a:t>
            </a:r>
            <a:r>
              <a:rPr lang="en-US"/>
              <a:t>  Auto form validation in Dreamweaver CS3 and newer</a:t>
            </a: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E3F1C-249B-4B99-879D-C02297E2358C}" type="slidenum">
              <a:rPr lang="en-US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2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Input Controls/Widgets</a:t>
            </a:r>
          </a:p>
        </p:txBody>
      </p:sp>
      <p:sp>
        <p:nvSpPr>
          <p:cNvPr id="142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/>
              <a:t>Two general categories:</a:t>
            </a:r>
          </a:p>
          <a:p>
            <a:pPr marL="990600" lvl="1" indent="-533400"/>
            <a:r>
              <a:rPr lang="en-US" i="1">
                <a:solidFill>
                  <a:schemeClr val="accent1"/>
                </a:solidFill>
              </a:rPr>
              <a:t>Predefined choice controls</a:t>
            </a:r>
            <a:r>
              <a:rPr lang="en-US"/>
              <a:t> like radio buttons, checkboxes, list boxes.</a:t>
            </a:r>
          </a:p>
          <a:p>
            <a:pPr marL="990600" lvl="1" indent="-533400"/>
            <a:r>
              <a:rPr lang="en-US" i="1">
                <a:solidFill>
                  <a:schemeClr val="accent1"/>
                </a:solidFill>
              </a:rPr>
              <a:t>Text controls</a:t>
            </a:r>
            <a:r>
              <a:rPr lang="en-US"/>
              <a:t> that allow the visitor to enter free-form text data.</a:t>
            </a:r>
          </a:p>
          <a:p>
            <a:pPr marL="609600" indent="-60960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D0268-8E3A-4EF7-8DDF-35D2B8146412}" type="slidenum">
              <a:rPr lang="en-US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2010</a:t>
            </a:r>
          </a:p>
        </p:txBody>
      </p:sp>
      <p:sp>
        <p:nvSpPr>
          <p:cNvPr id="143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Input Controls/Widgets:</a:t>
            </a:r>
            <a:br>
              <a:rPr lang="en-US" sz="3200"/>
            </a:br>
            <a:r>
              <a:rPr lang="en-US" sz="3200"/>
              <a:t>Predefined Choice Controls</a:t>
            </a:r>
          </a:p>
        </p:txBody>
      </p:sp>
      <p:sp>
        <p:nvSpPr>
          <p:cNvPr id="143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/>
              <a:t>They minimize visitor keystrokes and ensure accuracy.</a:t>
            </a:r>
          </a:p>
          <a:p>
            <a:pPr marL="990600" lvl="1" indent="-533400"/>
            <a:r>
              <a:rPr lang="en-US"/>
              <a:t>No typos, etc.</a:t>
            </a:r>
          </a:p>
          <a:p>
            <a:pPr marL="990600" lvl="1" indent="-533400"/>
            <a:r>
              <a:rPr lang="en-US"/>
              <a:t>Use whenever there are a limited number of choices, like states, countries, etc.</a:t>
            </a:r>
          </a:p>
          <a:p>
            <a:pPr marL="609600" indent="-60960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imated title">
  <a:themeElements>
    <a:clrScheme name="animated title 1">
      <a:dk1>
        <a:srgbClr val="808080"/>
      </a:dk1>
      <a:lt1>
        <a:srgbClr val="F8F8F8"/>
      </a:lt1>
      <a:dk2>
        <a:srgbClr val="000000"/>
      </a:dk2>
      <a:lt2>
        <a:srgbClr val="FFFFFF"/>
      </a:lt2>
      <a:accent1>
        <a:srgbClr val="6699FF"/>
      </a:accent1>
      <a:accent2>
        <a:srgbClr val="9933FF"/>
      </a:accent2>
      <a:accent3>
        <a:srgbClr val="AAAAAA"/>
      </a:accent3>
      <a:accent4>
        <a:srgbClr val="D4D4D4"/>
      </a:accent4>
      <a:accent5>
        <a:srgbClr val="B8CAFF"/>
      </a:accent5>
      <a:accent6>
        <a:srgbClr val="8A2DE7"/>
      </a:accent6>
      <a:hlink>
        <a:srgbClr val="00FFFF"/>
      </a:hlink>
      <a:folHlink>
        <a:srgbClr val="0099CC"/>
      </a:folHlink>
    </a:clrScheme>
    <a:fontScheme name="animated titl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animated titl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imated titl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imated titl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imated titl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imated title 5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6600"/>
        </a:accent1>
        <a:accent2>
          <a:srgbClr val="FF41FF"/>
        </a:accent2>
        <a:accent3>
          <a:srgbClr val="AAAAAA"/>
        </a:accent3>
        <a:accent4>
          <a:srgbClr val="D4D4D4"/>
        </a:accent4>
        <a:accent5>
          <a:srgbClr val="FFB8AA"/>
        </a:accent5>
        <a:accent6>
          <a:srgbClr val="E73AE7"/>
        </a:accent6>
        <a:hlink>
          <a:srgbClr val="FF0066"/>
        </a:hlink>
        <a:folHlink>
          <a:srgbClr val="CC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imated title 6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4FC9"/>
        </a:accent1>
        <a:accent2>
          <a:srgbClr val="FF91B6"/>
        </a:accent2>
        <a:accent3>
          <a:srgbClr val="AAAAAA"/>
        </a:accent3>
        <a:accent4>
          <a:srgbClr val="D4D4D4"/>
        </a:accent4>
        <a:accent5>
          <a:srgbClr val="FFB2E1"/>
        </a:accent5>
        <a:accent6>
          <a:srgbClr val="E783A5"/>
        </a:accent6>
        <a:hlink>
          <a:srgbClr val="FF99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not animated">
  <a:themeElements>
    <a:clrScheme name="title not animated 1">
      <a:dk1>
        <a:srgbClr val="808080"/>
      </a:dk1>
      <a:lt1>
        <a:srgbClr val="F8F8F8"/>
      </a:lt1>
      <a:dk2>
        <a:srgbClr val="000000"/>
      </a:dk2>
      <a:lt2>
        <a:srgbClr val="FFFFFF"/>
      </a:lt2>
      <a:accent1>
        <a:srgbClr val="6699FF"/>
      </a:accent1>
      <a:accent2>
        <a:srgbClr val="9933FF"/>
      </a:accent2>
      <a:accent3>
        <a:srgbClr val="AAAAAA"/>
      </a:accent3>
      <a:accent4>
        <a:srgbClr val="D4D4D4"/>
      </a:accent4>
      <a:accent5>
        <a:srgbClr val="B8CAFF"/>
      </a:accent5>
      <a:accent6>
        <a:srgbClr val="8A2DE7"/>
      </a:accent6>
      <a:hlink>
        <a:srgbClr val="00FFFF"/>
      </a:hlink>
      <a:folHlink>
        <a:srgbClr val="0099CC"/>
      </a:folHlink>
    </a:clrScheme>
    <a:fontScheme name="title not animat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title not animated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not animated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not animate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not animated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not animated 5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6600"/>
        </a:accent1>
        <a:accent2>
          <a:srgbClr val="FF41FF"/>
        </a:accent2>
        <a:accent3>
          <a:srgbClr val="AAAAAA"/>
        </a:accent3>
        <a:accent4>
          <a:srgbClr val="D4D4D4"/>
        </a:accent4>
        <a:accent5>
          <a:srgbClr val="FFB8AA"/>
        </a:accent5>
        <a:accent6>
          <a:srgbClr val="E73AE7"/>
        </a:accent6>
        <a:hlink>
          <a:srgbClr val="FF0066"/>
        </a:hlink>
        <a:folHlink>
          <a:srgbClr val="CC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not animated 6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4FC9"/>
        </a:accent1>
        <a:accent2>
          <a:srgbClr val="FF91B6"/>
        </a:accent2>
        <a:accent3>
          <a:srgbClr val="AAAAAA"/>
        </a:accent3>
        <a:accent4>
          <a:srgbClr val="D4D4D4"/>
        </a:accent4>
        <a:accent5>
          <a:srgbClr val="FFB2E1"/>
        </a:accent5>
        <a:accent6>
          <a:srgbClr val="E783A5"/>
        </a:accent6>
        <a:hlink>
          <a:srgbClr val="FF99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no animation anywhere">
  <a:themeElements>
    <a:clrScheme name="no animation anywhere 1">
      <a:dk1>
        <a:srgbClr val="808080"/>
      </a:dk1>
      <a:lt1>
        <a:srgbClr val="F8F8F8"/>
      </a:lt1>
      <a:dk2>
        <a:srgbClr val="000000"/>
      </a:dk2>
      <a:lt2>
        <a:srgbClr val="FFFFFF"/>
      </a:lt2>
      <a:accent1>
        <a:srgbClr val="6699FF"/>
      </a:accent1>
      <a:accent2>
        <a:srgbClr val="9933FF"/>
      </a:accent2>
      <a:accent3>
        <a:srgbClr val="AAAAAA"/>
      </a:accent3>
      <a:accent4>
        <a:srgbClr val="D4D4D4"/>
      </a:accent4>
      <a:accent5>
        <a:srgbClr val="B8CAFF"/>
      </a:accent5>
      <a:accent6>
        <a:srgbClr val="8A2DE7"/>
      </a:accent6>
      <a:hlink>
        <a:srgbClr val="00FFFF"/>
      </a:hlink>
      <a:folHlink>
        <a:srgbClr val="0099CC"/>
      </a:folHlink>
    </a:clrScheme>
    <a:fontScheme name="no animation anywher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no animation anywher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 animation anywher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 animation anywher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 animation anywher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 animation anywhere 5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6600"/>
        </a:accent1>
        <a:accent2>
          <a:srgbClr val="FF41FF"/>
        </a:accent2>
        <a:accent3>
          <a:srgbClr val="AAAAAA"/>
        </a:accent3>
        <a:accent4>
          <a:srgbClr val="D4D4D4"/>
        </a:accent4>
        <a:accent5>
          <a:srgbClr val="FFB8AA"/>
        </a:accent5>
        <a:accent6>
          <a:srgbClr val="E73AE7"/>
        </a:accent6>
        <a:hlink>
          <a:srgbClr val="FF0066"/>
        </a:hlink>
        <a:folHlink>
          <a:srgbClr val="CC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 animation anywhere 6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4FC9"/>
        </a:accent1>
        <a:accent2>
          <a:srgbClr val="FF91B6"/>
        </a:accent2>
        <a:accent3>
          <a:srgbClr val="AAAAAA"/>
        </a:accent3>
        <a:accent4>
          <a:srgbClr val="D4D4D4"/>
        </a:accent4>
        <a:accent5>
          <a:srgbClr val="FFB2E1"/>
        </a:accent5>
        <a:accent6>
          <a:srgbClr val="E783A5"/>
        </a:accent6>
        <a:hlink>
          <a:srgbClr val="FF99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C:\a\mso\Templates\Presentation Designs\Neon Frame.pot</Template>
  <TotalTime>8663</TotalTime>
  <Words>2938</Words>
  <Application>Microsoft Office PowerPoint</Application>
  <PresentationFormat>On-screen Show (4:3)</PresentationFormat>
  <Paragraphs>402</Paragraphs>
  <Slides>72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72</vt:i4>
      </vt:variant>
    </vt:vector>
  </HeadingPairs>
  <TitlesOfParts>
    <vt:vector size="77" baseType="lpstr">
      <vt:lpstr>Times New Roman</vt:lpstr>
      <vt:lpstr>Tahoma</vt:lpstr>
      <vt:lpstr>animated title</vt:lpstr>
      <vt:lpstr>title not animated</vt:lpstr>
      <vt:lpstr>no animation anywhere</vt:lpstr>
      <vt:lpstr>Forms</vt:lpstr>
      <vt:lpstr>Forms</vt:lpstr>
      <vt:lpstr>Principles of Form Design:  1. Reduce Physical Effort</vt:lpstr>
      <vt:lpstr>Principles of Form Design:  2. Reduce Cognitive Effort</vt:lpstr>
      <vt:lpstr>Principles of Form Design:  3. Avoid Unnecessary Entries</vt:lpstr>
      <vt:lpstr>Principles of Form Design:  3. Avoid Unnecessary Entries</vt:lpstr>
      <vt:lpstr>Principles of Form Design:  3. Avoid Unnecessary Entries</vt:lpstr>
      <vt:lpstr>Input Controls/Widgets</vt:lpstr>
      <vt:lpstr>Input Controls/Widgets: Predefined Choice Controls</vt:lpstr>
      <vt:lpstr>Input Controls/Widgets: Predefined Choice Controls</vt:lpstr>
      <vt:lpstr>Predefined Choice Controls:  Radio Buttons</vt:lpstr>
      <vt:lpstr>PowerPoint Presentation</vt:lpstr>
      <vt:lpstr>Predefined Choice Controls:  Checkboxes</vt:lpstr>
      <vt:lpstr>Predefined Choice Controls:  List Boxes</vt:lpstr>
      <vt:lpstr>Predefined Choice Controls:  List Boxes</vt:lpstr>
      <vt:lpstr>Predefined Choice Controls:  List Boxes</vt:lpstr>
      <vt:lpstr>Predefined Choice Controls:  List Boxes</vt:lpstr>
      <vt:lpstr>Predefined Choice Controls:  List Boxes</vt:lpstr>
      <vt:lpstr>Predefined Choice Controls:  List Boxes</vt:lpstr>
      <vt:lpstr>Predefined Choice Controls:  List Boxes</vt:lpstr>
      <vt:lpstr>Predefined Choice Controls:  List Boxes</vt:lpstr>
      <vt:lpstr>Text Controls: Single Line Text Input</vt:lpstr>
      <vt:lpstr>Text Controls: Single Line Text Input</vt:lpstr>
      <vt:lpstr>Text Controls: Single Line Text Input</vt:lpstr>
      <vt:lpstr>Text Controls: Single Line Text Input</vt:lpstr>
      <vt:lpstr>Text Controls: Single Line Text Input</vt:lpstr>
      <vt:lpstr>Text Controls: Single Line Text Input</vt:lpstr>
      <vt:lpstr>Text Controls: Single Line Text Input</vt:lpstr>
      <vt:lpstr>Text Controls: &lt;textarea&gt; tag</vt:lpstr>
      <vt:lpstr>Submit Buttons</vt:lpstr>
      <vt:lpstr>Submit Buttons</vt:lpstr>
      <vt:lpstr>Reset Buttons</vt:lpstr>
      <vt:lpstr>Submit and Reset Buttons</vt:lpstr>
      <vt:lpstr>Transaction Structure: Wizards</vt:lpstr>
      <vt:lpstr>PowerPoint Presentation</vt:lpstr>
      <vt:lpstr>Transaction Structure: Control Panels</vt:lpstr>
      <vt:lpstr>PowerPoint Presentation</vt:lpstr>
      <vt:lpstr>Transaction Structure: Wizards versus Control Panels</vt:lpstr>
      <vt:lpstr>Input Form Page Layout:  Controlling Tab Order</vt:lpstr>
      <vt:lpstr>Input Form Page Layout:  Controlling Tab Order</vt:lpstr>
      <vt:lpstr>Input Form Page Layout:  Controlling Tab Order</vt:lpstr>
      <vt:lpstr>Input Form Page Layout:  Controlling Focus</vt:lpstr>
      <vt:lpstr>Input Form Hints</vt:lpstr>
      <vt:lpstr>Input Form Hints</vt:lpstr>
      <vt:lpstr>Input Form Hints</vt:lpstr>
      <vt:lpstr>Form Validation</vt:lpstr>
      <vt:lpstr>Form Validation</vt:lpstr>
      <vt:lpstr>Visitor Support: Instructions, Help, &amp; Error Handling</vt:lpstr>
      <vt:lpstr>Visitor Support: Instructions, Help, &amp; Error Handling</vt:lpstr>
      <vt:lpstr>Visitor Support: Instructions, Help, &amp; Error Handling</vt:lpstr>
      <vt:lpstr>Visitor Support: Instructions</vt:lpstr>
      <vt:lpstr>Visitor Support: Instructions</vt:lpstr>
      <vt:lpstr>Visitor Support: Help</vt:lpstr>
      <vt:lpstr>Visitor Support: Help</vt:lpstr>
      <vt:lpstr>Visitor Support: Help</vt:lpstr>
      <vt:lpstr>Visitor Support: Feedback</vt:lpstr>
      <vt:lpstr>Visitor Support: Feedback</vt:lpstr>
      <vt:lpstr>Visitor Support: Feedback</vt:lpstr>
      <vt:lpstr>Visitor Support: Feedback</vt:lpstr>
      <vt:lpstr>Visitor Support: Error Handling/Contingency Design</vt:lpstr>
      <vt:lpstr>Visitor Support: Error Handling/Contingency Design</vt:lpstr>
      <vt:lpstr>Visitor Support: Error Handling/Contingency Design</vt:lpstr>
      <vt:lpstr>Visitor Support: Error Handling/Contingency Design</vt:lpstr>
      <vt:lpstr>Visual Design of Form Controls</vt:lpstr>
      <vt:lpstr>PowerPoint Presentation</vt:lpstr>
      <vt:lpstr>Visual Design of Form Controls</vt:lpstr>
      <vt:lpstr>Visual Design of Form Controls</vt:lpstr>
      <vt:lpstr>Input Forms and Accessibility</vt:lpstr>
      <vt:lpstr>Input Forms and Accessibility</vt:lpstr>
      <vt:lpstr>Input Forms and Accessibility</vt:lpstr>
      <vt:lpstr>Input Forms and Accessibility</vt:lpstr>
      <vt:lpstr>Resources</vt:lpstr>
    </vt:vector>
  </TitlesOfParts>
  <Company>NIU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 the User Interface</dc:title>
  <dc:creator>t90pam1</dc:creator>
  <cp:lastModifiedBy>Penny</cp:lastModifiedBy>
  <cp:revision>91</cp:revision>
  <cp:lastPrinted>2001-01-02T20:39:06Z</cp:lastPrinted>
  <dcterms:created xsi:type="dcterms:W3CDTF">2001-01-22T17:15:55Z</dcterms:created>
  <dcterms:modified xsi:type="dcterms:W3CDTF">2013-08-16T17:59:03Z</dcterms:modified>
</cp:coreProperties>
</file>