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7" r:id="rId1"/>
  </p:sldMasterIdLst>
  <p:notesMasterIdLst>
    <p:notesMasterId r:id="rId21"/>
  </p:notesMasterIdLst>
  <p:handoutMasterIdLst>
    <p:handoutMasterId r:id="rId22"/>
  </p:handoutMasterIdLst>
  <p:sldIdLst>
    <p:sldId id="648" r:id="rId2"/>
    <p:sldId id="658" r:id="rId3"/>
    <p:sldId id="670" r:id="rId4"/>
    <p:sldId id="655" r:id="rId5"/>
    <p:sldId id="656" r:id="rId6"/>
    <p:sldId id="657" r:id="rId7"/>
    <p:sldId id="660" r:id="rId8"/>
    <p:sldId id="659" r:id="rId9"/>
    <p:sldId id="661" r:id="rId10"/>
    <p:sldId id="666" r:id="rId11"/>
    <p:sldId id="662" r:id="rId12"/>
    <p:sldId id="663" r:id="rId13"/>
    <p:sldId id="665" r:id="rId14"/>
    <p:sldId id="664" r:id="rId15"/>
    <p:sldId id="667" r:id="rId16"/>
    <p:sldId id="668" r:id="rId17"/>
    <p:sldId id="671" r:id="rId18"/>
    <p:sldId id="669" r:id="rId19"/>
    <p:sldId id="650" r:id="rId20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DDDDD"/>
    <a:srgbClr val="99CCFF"/>
    <a:srgbClr val="00CC00"/>
    <a:srgbClr val="0066FF"/>
    <a:srgbClr val="FF9966"/>
    <a:srgbClr val="FFFF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84" autoAdjust="0"/>
  </p:normalViewPr>
  <p:slideViewPr>
    <p:cSldViewPr>
      <p:cViewPr varScale="1">
        <p:scale>
          <a:sx n="100" d="100"/>
          <a:sy n="100" d="100"/>
        </p:scale>
        <p:origin x="90" y="246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3408" y="87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CSCI 330 – UNIX and Network Programming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95838" y="9121775"/>
            <a:ext cx="25193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600CE0B-F610-4F9D-A91C-B9B4949DA9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69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CSCI 330 – The UNIX System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Copyright © NIU Computer Science</a:t>
            </a: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0464474-4E5D-4D51-B302-DFB789872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0883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70D64AB6-7138-4915-98A8-B746F72264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20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98C07-CA6A-4CAB-B0AD-C2C578E3C3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FD98C07-CA6A-4CAB-B0AD-C2C578E3C3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ntu.com/" TargetMode="External"/><Relationship Id="rId2" Type="http://schemas.openxmlformats.org/officeDocument/2006/relationships/hyperlink" Target="http://www.debian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uxmint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Unit XX: Linux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apt-get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/apt/</a:t>
            </a:r>
            <a:r>
              <a:rPr lang="en-US" dirty="0" err="1" smtClean="0"/>
              <a:t>sources.list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contains locations of package files</a:t>
            </a:r>
          </a:p>
          <a:p>
            <a:endParaRPr lang="en-US" dirty="0"/>
          </a:p>
          <a:p>
            <a:r>
              <a:rPr lang="en-US" dirty="0" smtClean="0"/>
              <a:t>for different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4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apt-get  sub-commands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update</a:t>
            </a:r>
          </a:p>
          <a:p>
            <a:pPr lvl="1"/>
            <a:r>
              <a:rPr lang="en-US" dirty="0" smtClean="0"/>
              <a:t>re-synchronize package listing</a:t>
            </a:r>
          </a:p>
          <a:p>
            <a:r>
              <a:rPr lang="en-US" dirty="0"/>
              <a:t>install</a:t>
            </a:r>
          </a:p>
          <a:p>
            <a:pPr lvl="1"/>
            <a:r>
              <a:rPr lang="en-US" dirty="0"/>
              <a:t>installs new package(s)</a:t>
            </a:r>
          </a:p>
          <a:p>
            <a:r>
              <a:rPr lang="en-US" dirty="0" smtClean="0"/>
              <a:t>upgrade</a:t>
            </a:r>
          </a:p>
          <a:p>
            <a:pPr lvl="1"/>
            <a:r>
              <a:rPr lang="en-US" dirty="0" smtClean="0"/>
              <a:t>install newest version of installed packages</a:t>
            </a:r>
          </a:p>
          <a:p>
            <a:r>
              <a:rPr lang="en-US" dirty="0"/>
              <a:t>remove, purge</a:t>
            </a:r>
          </a:p>
          <a:p>
            <a:pPr lvl="1"/>
            <a:r>
              <a:rPr lang="en-US" dirty="0"/>
              <a:t>un-installs package(s) (deletes </a:t>
            </a:r>
            <a:r>
              <a:rPr lang="en-US" dirty="0" err="1"/>
              <a:t>config</a:t>
            </a:r>
            <a:r>
              <a:rPr lang="en-US" dirty="0"/>
              <a:t> files)</a:t>
            </a:r>
          </a:p>
          <a:p>
            <a:r>
              <a:rPr lang="en-US" dirty="0" err="1" smtClean="0"/>
              <a:t>dist</a:t>
            </a:r>
            <a:r>
              <a:rPr lang="en-US" dirty="0" smtClean="0"/>
              <a:t>-upgrade</a:t>
            </a:r>
          </a:p>
          <a:p>
            <a:pPr lvl="1"/>
            <a:r>
              <a:rPr lang="en-US" dirty="0" smtClean="0"/>
              <a:t>installs latest version of system</a:t>
            </a:r>
          </a:p>
          <a:p>
            <a:r>
              <a:rPr lang="en-US" dirty="0" smtClean="0"/>
              <a:t>clean</a:t>
            </a:r>
          </a:p>
          <a:p>
            <a:pPr lvl="1"/>
            <a:r>
              <a:rPr lang="en-US" dirty="0" smtClean="0"/>
              <a:t>empties local cache of downloaded packages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ynaptic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0523" y="1200150"/>
            <a:ext cx="546295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Manager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6510" y="1200150"/>
            <a:ext cx="513097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Manager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0046" y="1200150"/>
            <a:ext cx="4463907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file system top: root “/”</a:t>
            </a:r>
          </a:p>
          <a:p>
            <a:r>
              <a:rPr lang="en-US" dirty="0" smtClean="0"/>
              <a:t>constructed from one or more physical file systems that reside on physical devices</a:t>
            </a:r>
          </a:p>
          <a:p>
            <a:endParaRPr lang="en-US" dirty="0"/>
          </a:p>
          <a:p>
            <a:r>
              <a:rPr lang="en-US" dirty="0" smtClean="0"/>
              <a:t>potential devices:</a:t>
            </a:r>
          </a:p>
          <a:p>
            <a:pPr lvl="1"/>
            <a:r>
              <a:rPr lang="en-US" dirty="0" smtClean="0"/>
              <a:t>hard drive</a:t>
            </a:r>
          </a:p>
          <a:p>
            <a:pPr lvl="1"/>
            <a:r>
              <a:rPr lang="en-US" dirty="0" smtClean="0"/>
              <a:t>removable drive</a:t>
            </a:r>
          </a:p>
          <a:p>
            <a:pPr lvl="1"/>
            <a:r>
              <a:rPr lang="en-US" dirty="0" smtClean="0"/>
              <a:t>main memory</a:t>
            </a:r>
          </a:p>
          <a:p>
            <a:pPr lvl="1"/>
            <a:r>
              <a:rPr lang="en-US" dirty="0" smtClean="0"/>
              <a:t>remote device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70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df</a:t>
            </a:r>
            <a:endParaRPr lang="en-US" dirty="0" smtClean="0"/>
          </a:p>
          <a:p>
            <a:pPr lvl="1"/>
            <a:r>
              <a:rPr lang="en-US" dirty="0" smtClean="0"/>
              <a:t>displays make up of logical file system</a:t>
            </a:r>
            <a:endParaRPr lang="en-US" dirty="0"/>
          </a:p>
          <a:p>
            <a:pPr marL="182880" lvl="1"/>
            <a:r>
              <a:rPr lang="en-US" sz="2400" dirty="0" err="1"/>
              <a:t>fdisk</a:t>
            </a:r>
            <a:endParaRPr lang="en-US" sz="2400" dirty="0"/>
          </a:p>
          <a:p>
            <a:pPr marL="457200" lvl="2"/>
            <a:r>
              <a:rPr lang="en-US" sz="2000" dirty="0"/>
              <a:t>prepare partitions on physical </a:t>
            </a:r>
            <a:r>
              <a:rPr lang="en-US" sz="2000" dirty="0" smtClean="0"/>
              <a:t>medium</a:t>
            </a:r>
            <a:endParaRPr lang="en-US" sz="2000" dirty="0"/>
          </a:p>
          <a:p>
            <a:r>
              <a:rPr lang="en-US" dirty="0" err="1"/>
              <a:t>mkfs</a:t>
            </a:r>
            <a:endParaRPr lang="en-US" dirty="0"/>
          </a:p>
          <a:p>
            <a:pPr lvl="1"/>
            <a:r>
              <a:rPr lang="en-US" dirty="0"/>
              <a:t>create file system on physical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select file system type, ex.: ext4</a:t>
            </a:r>
            <a:endParaRPr lang="en-US" dirty="0"/>
          </a:p>
          <a:p>
            <a:r>
              <a:rPr lang="en-US" dirty="0" smtClean="0"/>
              <a:t>mount</a:t>
            </a:r>
          </a:p>
          <a:p>
            <a:pPr lvl="1"/>
            <a:r>
              <a:rPr lang="en-US" dirty="0" smtClean="0"/>
              <a:t>add additional physical into logical file system</a:t>
            </a:r>
          </a:p>
          <a:p>
            <a:pPr lvl="1"/>
            <a:r>
              <a:rPr lang="en-US" dirty="0" smtClean="0"/>
              <a:t>undone via: </a:t>
            </a:r>
            <a:r>
              <a:rPr lang="en-US" dirty="0" err="1" smtClean="0"/>
              <a:t>umount</a:t>
            </a:r>
            <a:endParaRPr lang="en-US" dirty="0" smtClean="0"/>
          </a:p>
          <a:p>
            <a:pPr lvl="1"/>
            <a:r>
              <a:rPr lang="en-US" dirty="0" smtClean="0"/>
              <a:t>made permanent with entry into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fstab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kumimoji="0" lang="en-U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fdisk</a:t>
            </a: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: prepare partitions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31" y="1200150"/>
            <a:ext cx="5102138" cy="3657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6562-D19C-402D-912F-00E96ECA24B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5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enable new hard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device name: 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fdisk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edit partition table: 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fdisk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sdb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create partition /</a:t>
            </a:r>
            <a:r>
              <a:rPr lang="en-US" dirty="0" err="1" smtClean="0"/>
              <a:t>dev</a:t>
            </a:r>
            <a:r>
              <a:rPr lang="en-US" dirty="0" smtClean="0"/>
              <a:t>/sdb1</a:t>
            </a:r>
          </a:p>
          <a:p>
            <a:r>
              <a:rPr lang="en-US" dirty="0" smtClean="0"/>
              <a:t>create file system: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mkfs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-t ext4 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/sdb1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mount file system:</a:t>
            </a: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/extra</a:t>
            </a:r>
          </a:p>
          <a:p>
            <a:pPr lvl="1"/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mount /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/sdb1 /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/extra</a:t>
            </a:r>
          </a:p>
          <a:p>
            <a:r>
              <a:rPr lang="en-US" dirty="0" smtClean="0"/>
              <a:t>see file systems: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Summary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User Management</a:t>
            </a:r>
          </a:p>
          <a:p>
            <a:pPr lvl="1"/>
            <a:r>
              <a:rPr lang="en-US" dirty="0" err="1" smtClean="0"/>
              <a:t>sudo</a:t>
            </a:r>
            <a:endParaRPr lang="en-US" dirty="0" smtClean="0"/>
          </a:p>
          <a:p>
            <a:r>
              <a:rPr lang="en-US" dirty="0" smtClean="0"/>
              <a:t>Software Management</a:t>
            </a:r>
          </a:p>
          <a:p>
            <a:pPr lvl="1"/>
            <a:r>
              <a:rPr lang="en-US" dirty="0" smtClean="0"/>
              <a:t>apt-get, synaptic</a:t>
            </a:r>
          </a:p>
          <a:p>
            <a:r>
              <a:rPr lang="en-US" dirty="0" smtClean="0"/>
              <a:t>File </a:t>
            </a:r>
            <a:r>
              <a:rPr lang="en-US" dirty="0"/>
              <a:t>system Management</a:t>
            </a:r>
          </a:p>
          <a:p>
            <a:pPr lvl="1"/>
            <a:r>
              <a:rPr lang="en-US" dirty="0" err="1" smtClean="0"/>
              <a:t>fdisk</a:t>
            </a:r>
            <a:r>
              <a:rPr lang="en-US" dirty="0"/>
              <a:t>, </a:t>
            </a:r>
            <a:r>
              <a:rPr lang="en-US" dirty="0" err="1"/>
              <a:t>mkfs</a:t>
            </a:r>
            <a:r>
              <a:rPr lang="en-US" dirty="0" smtClean="0"/>
              <a:t>, mount, </a:t>
            </a:r>
            <a:r>
              <a:rPr lang="en-US" dirty="0" err="1" smtClean="0"/>
              <a:t>df</a:t>
            </a:r>
            <a:endParaRPr lang="en-US" dirty="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9B65BD7-7648-42AB-B066-BA7DF2BA0C2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114800" cy="353872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Install new release of Linux</a:t>
            </a:r>
          </a:p>
          <a:p>
            <a:pPr lvl="1"/>
            <a:r>
              <a:rPr lang="en-US" dirty="0" smtClean="0"/>
              <a:t>while we wait 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 the wait …</a:t>
            </a:r>
          </a:p>
          <a:p>
            <a:r>
              <a:rPr lang="en-US" dirty="0" smtClean="0"/>
              <a:t>Customize new system</a:t>
            </a:r>
          </a:p>
          <a:p>
            <a:pPr lvl="1"/>
            <a:r>
              <a:rPr lang="en-US" dirty="0" smtClean="0"/>
              <a:t>install some software</a:t>
            </a:r>
          </a:p>
          <a:p>
            <a:pPr lvl="1"/>
            <a:r>
              <a:rPr lang="en-US" dirty="0" smtClean="0"/>
              <a:t>add a new disk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93A299"/>
              </a:buClr>
            </a:pPr>
            <a:endParaRPr lang="en-US" dirty="0" smtClean="0">
              <a:solidFill>
                <a:srgbClr val="292934"/>
              </a:solidFill>
            </a:endParaRPr>
          </a:p>
          <a:p>
            <a:pPr>
              <a:buClr>
                <a:srgbClr val="93A299"/>
              </a:buClr>
            </a:pPr>
            <a:r>
              <a:rPr lang="en-US" dirty="0" smtClean="0">
                <a:solidFill>
                  <a:srgbClr val="292934"/>
                </a:solidFill>
              </a:rPr>
              <a:t>User </a:t>
            </a:r>
            <a:r>
              <a:rPr lang="en-US" dirty="0">
                <a:solidFill>
                  <a:srgbClr val="292934"/>
                </a:solidFill>
              </a:rPr>
              <a:t>Management</a:t>
            </a:r>
          </a:p>
          <a:p>
            <a:pPr lvl="1">
              <a:buClr>
                <a:srgbClr val="93A299"/>
              </a:buClr>
            </a:pPr>
            <a:r>
              <a:rPr lang="en-US" dirty="0" err="1">
                <a:solidFill>
                  <a:srgbClr val="292934"/>
                </a:solidFill>
              </a:rPr>
              <a:t>sudo</a:t>
            </a:r>
            <a:endParaRPr lang="en-US" dirty="0">
              <a:solidFill>
                <a:srgbClr val="292934"/>
              </a:solidFill>
            </a:endParaRPr>
          </a:p>
          <a:p>
            <a:pPr>
              <a:buClr>
                <a:srgbClr val="93A299"/>
              </a:buClr>
            </a:pPr>
            <a:r>
              <a:rPr lang="en-US" dirty="0">
                <a:solidFill>
                  <a:srgbClr val="292934"/>
                </a:solidFill>
              </a:rPr>
              <a:t>Software Management</a:t>
            </a:r>
          </a:p>
          <a:p>
            <a:pPr lvl="1">
              <a:buClr>
                <a:srgbClr val="93A299"/>
              </a:buClr>
            </a:pPr>
            <a:r>
              <a:rPr lang="en-US" dirty="0">
                <a:solidFill>
                  <a:srgbClr val="292934"/>
                </a:solidFill>
              </a:rPr>
              <a:t>apt-get, synaptic</a:t>
            </a:r>
          </a:p>
          <a:p>
            <a:pPr>
              <a:buClr>
                <a:srgbClr val="93A299"/>
              </a:buClr>
            </a:pPr>
            <a:r>
              <a:rPr lang="en-US" dirty="0">
                <a:solidFill>
                  <a:srgbClr val="292934"/>
                </a:solidFill>
              </a:rPr>
              <a:t>File system Management</a:t>
            </a:r>
          </a:p>
          <a:p>
            <a:pPr lvl="1">
              <a:buClr>
                <a:srgbClr val="93A299"/>
              </a:buClr>
            </a:pPr>
            <a:r>
              <a:rPr lang="en-US" dirty="0" err="1" smtClean="0">
                <a:solidFill>
                  <a:srgbClr val="292934"/>
                </a:solidFill>
              </a:rPr>
              <a:t>fdisk</a:t>
            </a:r>
            <a:r>
              <a:rPr lang="en-US" dirty="0">
                <a:solidFill>
                  <a:srgbClr val="292934"/>
                </a:solidFill>
              </a:rPr>
              <a:t>, </a:t>
            </a:r>
            <a:r>
              <a:rPr lang="en-US" dirty="0" err="1">
                <a:solidFill>
                  <a:srgbClr val="292934"/>
                </a:solidFill>
              </a:rPr>
              <a:t>mkfs</a:t>
            </a:r>
            <a:r>
              <a:rPr lang="en-US" dirty="0" smtClean="0">
                <a:solidFill>
                  <a:srgbClr val="292934"/>
                </a:solidFill>
              </a:rPr>
              <a:t>, mount</a:t>
            </a:r>
            <a:r>
              <a:rPr lang="en-US" dirty="0">
                <a:solidFill>
                  <a:srgbClr val="292934"/>
                </a:solidFill>
              </a:rPr>
              <a:t>, </a:t>
            </a:r>
            <a:r>
              <a:rPr lang="en-US" dirty="0" err="1" smtClean="0">
                <a:solidFill>
                  <a:srgbClr val="292934"/>
                </a:solidFill>
              </a:rPr>
              <a:t>fsck</a:t>
            </a:r>
            <a:endParaRPr lang="en-US" sz="1900" dirty="0">
              <a:solidFill>
                <a:srgbClr val="292934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122" name="Picture 2" descr="http://themalaika.files.wordpress.com/2012/06/hourglass-ico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25" t="4029" r="29208" b="3226"/>
          <a:stretch/>
        </p:blipFill>
        <p:spPr bwMode="auto">
          <a:xfrm>
            <a:off x="3505200" y="2038350"/>
            <a:ext cx="798832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from:</a:t>
            </a:r>
          </a:p>
          <a:p>
            <a:endParaRPr lang="en-US" dirty="0" smtClean="0"/>
          </a:p>
          <a:p>
            <a:pPr lvl="1"/>
            <a:r>
              <a:rPr lang="en-US" dirty="0" err="1">
                <a:hlinkClick r:id="rId2"/>
              </a:rPr>
              <a:t>Debian</a:t>
            </a:r>
            <a:r>
              <a:rPr lang="en-US" dirty="0"/>
              <a:t> </a:t>
            </a:r>
            <a:r>
              <a:rPr lang="en-US" dirty="0" smtClean="0"/>
              <a:t>7.2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Ubuntu</a:t>
            </a:r>
            <a:r>
              <a:rPr lang="en-US" dirty="0" smtClean="0"/>
              <a:t> 13.10</a:t>
            </a:r>
          </a:p>
          <a:p>
            <a:pPr lvl="1"/>
            <a:r>
              <a:rPr lang="en-US" dirty="0" smtClean="0">
                <a:hlinkClick r:id="rId4"/>
              </a:rPr>
              <a:t>Linux Mint</a:t>
            </a:r>
            <a:r>
              <a:rPr lang="en-US" dirty="0" smtClean="0"/>
              <a:t> 16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Configuration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 info is stored in file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, user name, group, home directory, shell</a:t>
            </a:r>
          </a:p>
          <a:p>
            <a:pPr lvl="1"/>
            <a:r>
              <a:rPr lang="en-US" dirty="0" smtClean="0"/>
              <a:t>passwords are stored in separate file: /etc/shadow</a:t>
            </a:r>
          </a:p>
          <a:p>
            <a:r>
              <a:rPr lang="en-US" dirty="0" smtClean="0"/>
              <a:t>group info is stored in file /etc/group</a:t>
            </a:r>
          </a:p>
          <a:p>
            <a:pPr lvl="1"/>
            <a:r>
              <a:rPr lang="en-US" dirty="0" err="1" smtClean="0"/>
              <a:t>groupid</a:t>
            </a:r>
            <a:r>
              <a:rPr lang="en-US" dirty="0" smtClean="0"/>
              <a:t>, group name</a:t>
            </a:r>
          </a:p>
          <a:p>
            <a:pPr lvl="1"/>
            <a:r>
              <a:rPr lang="en-US" dirty="0" smtClean="0"/>
              <a:t>additional group members</a:t>
            </a:r>
          </a:p>
          <a:p>
            <a:endParaRPr lang="en-US" dirty="0" smtClean="0"/>
          </a:p>
          <a:p>
            <a:r>
              <a:rPr lang="en-US" dirty="0" smtClean="0"/>
              <a:t>to find out group info, use: groups user-id</a:t>
            </a:r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fr-FR" dirty="0" smtClean="0"/>
              <a:t>	% groups </a:t>
            </a:r>
            <a:r>
              <a:rPr lang="fr-FR" dirty="0" err="1" smtClean="0"/>
              <a:t>student</a:t>
            </a:r>
            <a:endParaRPr lang="fr-FR" dirty="0" smtClean="0"/>
          </a:p>
          <a:p>
            <a:pPr lvl="1">
              <a:buNone/>
            </a:pPr>
            <a:r>
              <a:rPr lang="fr-FR" dirty="0" smtClean="0"/>
              <a:t>	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/>
              <a:t>adm</a:t>
            </a:r>
            <a:r>
              <a:rPr lang="fr-FR" dirty="0"/>
              <a:t> </a:t>
            </a:r>
            <a:r>
              <a:rPr lang="fr-FR" dirty="0" err="1"/>
              <a:t>cdrom</a:t>
            </a:r>
            <a:r>
              <a:rPr lang="fr-FR" dirty="0"/>
              <a:t> </a:t>
            </a:r>
            <a:r>
              <a:rPr lang="fr-FR" dirty="0" err="1"/>
              <a:t>sudo</a:t>
            </a:r>
            <a:r>
              <a:rPr lang="fr-FR" dirty="0"/>
              <a:t> </a:t>
            </a:r>
            <a:r>
              <a:rPr lang="fr-FR" dirty="0" err="1"/>
              <a:t>dip</a:t>
            </a:r>
            <a:r>
              <a:rPr lang="fr-FR" dirty="0"/>
              <a:t> </a:t>
            </a:r>
            <a:r>
              <a:rPr lang="fr-FR" dirty="0" err="1"/>
              <a:t>plugdev</a:t>
            </a:r>
            <a:r>
              <a:rPr lang="fr-FR" dirty="0"/>
              <a:t> </a:t>
            </a:r>
            <a:r>
              <a:rPr lang="fr-FR" dirty="0" err="1"/>
              <a:t>lpadmin</a:t>
            </a:r>
            <a:r>
              <a:rPr lang="fr-FR" dirty="0"/>
              <a:t> </a:t>
            </a:r>
            <a:r>
              <a:rPr lang="fr-FR" dirty="0" err="1"/>
              <a:t>sambashare</a:t>
            </a:r>
            <a:endParaRPr lang="fr-FR" dirty="0" smtClean="0"/>
          </a:p>
        </p:txBody>
      </p:sp>
      <p:sp>
        <p:nvSpPr>
          <p:cNvPr id="61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C1484-D7B8-430D-87FA-8A15E51010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create a new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info to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info to /etc/shadow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info to /etc/group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home directory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default content to home directory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set password</a:t>
            </a:r>
          </a:p>
          <a:p>
            <a:endParaRPr lang="en-US" dirty="0" smtClean="0"/>
          </a:p>
          <a:p>
            <a:r>
              <a:rPr lang="en-US" dirty="0" smtClean="0"/>
              <a:t>common </a:t>
            </a:r>
            <a:r>
              <a:rPr lang="en-US" dirty="0" err="1" smtClean="0"/>
              <a:t>Debian</a:t>
            </a:r>
            <a:r>
              <a:rPr lang="en-US" dirty="0" smtClean="0"/>
              <a:t> utilities: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adduser</a:t>
            </a:r>
            <a:r>
              <a:rPr lang="en-US" dirty="0" smtClean="0"/>
              <a:t>, </a:t>
            </a:r>
            <a:r>
              <a:rPr lang="en-US" dirty="0" err="1" smtClean="0"/>
              <a:t>deluser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addgroup</a:t>
            </a:r>
            <a:r>
              <a:rPr lang="en-US" dirty="0" smtClean="0"/>
              <a:t>, </a:t>
            </a:r>
            <a:r>
              <a:rPr lang="en-US" dirty="0" err="1" smtClean="0"/>
              <a:t>delgroup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8F593-C6C2-4335-B933-CE9EBFA547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“Users and Groups”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create and manage users and groups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85950"/>
            <a:ext cx="4262437" cy="2696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execute commands as super user “root”</a:t>
            </a:r>
          </a:p>
          <a:p>
            <a:pPr lvl="1"/>
            <a:r>
              <a:rPr lang="en-US" dirty="0" smtClean="0"/>
              <a:t>will be prompted for password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sudoers</a:t>
            </a:r>
            <a:endParaRPr lang="en-US" dirty="0" smtClean="0"/>
          </a:p>
          <a:p>
            <a:pPr lvl="1"/>
            <a:r>
              <a:rPr lang="en-US" dirty="0" smtClean="0"/>
              <a:t>lists designated users/groups</a:t>
            </a:r>
          </a:p>
          <a:p>
            <a:pPr lvl="2"/>
            <a:r>
              <a:rPr lang="en-US" dirty="0" smtClean="0"/>
              <a:t>group “</a:t>
            </a:r>
            <a:r>
              <a:rPr lang="en-US" dirty="0" err="1" smtClean="0"/>
              <a:t>sudo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user “student” belongs to “</a:t>
            </a:r>
            <a:r>
              <a:rPr lang="en-US" dirty="0" err="1" smtClean="0"/>
              <a:t>sudo</a:t>
            </a:r>
            <a:r>
              <a:rPr lang="en-US" dirty="0" smtClean="0"/>
              <a:t>” group</a:t>
            </a:r>
          </a:p>
          <a:p>
            <a:pPr lvl="1"/>
            <a:r>
              <a:rPr lang="en-US" dirty="0" smtClean="0"/>
              <a:t>lists allowed commands</a:t>
            </a:r>
          </a:p>
          <a:p>
            <a:pPr lvl="2"/>
            <a:r>
              <a:rPr lang="en-US" dirty="0" smtClean="0"/>
              <a:t>root can do anything</a:t>
            </a:r>
          </a:p>
          <a:p>
            <a:pPr lvl="2"/>
            <a:endParaRPr lang="en-US" dirty="0"/>
          </a:p>
          <a:p>
            <a:r>
              <a:rPr lang="en-US" i="1" u="sng" dirty="0" smtClean="0"/>
              <a:t>Example: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chown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user:group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file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are bundled into package file:</a:t>
            </a:r>
          </a:p>
          <a:p>
            <a:pPr lvl="1"/>
            <a:r>
              <a:rPr lang="en-US" dirty="0" smtClean="0"/>
              <a:t>tar</a:t>
            </a:r>
          </a:p>
          <a:p>
            <a:pPr lvl="2"/>
            <a:r>
              <a:rPr lang="en-US" dirty="0" smtClean="0"/>
              <a:t>original (tape) archive format</a:t>
            </a:r>
          </a:p>
          <a:p>
            <a:pPr lvl="1"/>
            <a:r>
              <a:rPr lang="en-US" dirty="0" smtClean="0"/>
              <a:t>rpm</a:t>
            </a:r>
          </a:p>
          <a:p>
            <a:pPr lvl="2"/>
            <a:r>
              <a:rPr lang="en-US" dirty="0" err="1" smtClean="0"/>
              <a:t>Redhat</a:t>
            </a:r>
            <a:r>
              <a:rPr lang="en-US" dirty="0" smtClean="0"/>
              <a:t> package manager format</a:t>
            </a:r>
          </a:p>
          <a:p>
            <a:pPr lvl="2"/>
            <a:r>
              <a:rPr lang="en-US" dirty="0" smtClean="0"/>
              <a:t>download &amp; install via: </a:t>
            </a:r>
            <a:r>
              <a:rPr lang="en-US" u="sng" dirty="0" smtClean="0"/>
              <a:t>yum</a:t>
            </a:r>
          </a:p>
          <a:p>
            <a:pPr lvl="1"/>
            <a:r>
              <a:rPr lang="en-US" dirty="0" smtClean="0"/>
              <a:t>deb</a:t>
            </a:r>
          </a:p>
          <a:p>
            <a:pPr lvl="2"/>
            <a:r>
              <a:rPr lang="en-US" dirty="0" err="1" smtClean="0"/>
              <a:t>Debian</a:t>
            </a:r>
            <a:r>
              <a:rPr lang="en-US" dirty="0" smtClean="0"/>
              <a:t> package format</a:t>
            </a:r>
          </a:p>
          <a:p>
            <a:pPr lvl="2"/>
            <a:r>
              <a:rPr lang="en-US" dirty="0" smtClean="0"/>
              <a:t>download &amp; install via: </a:t>
            </a:r>
            <a:r>
              <a:rPr lang="en-US" u="sng" dirty="0" smtClean="0"/>
              <a:t>apt-get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5257800" y="2571750"/>
            <a:ext cx="304800" cy="182880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45970" y="3101429"/>
            <a:ext cx="24529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</a:rPr>
              <a:t>know dependencies</a:t>
            </a:r>
          </a:p>
          <a:p>
            <a:r>
              <a:rPr lang="en-US" dirty="0" smtClean="0">
                <a:latin typeface="Arial Rounded MT Bold" pitchFamily="34" charset="0"/>
              </a:rPr>
              <a:t>among applications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400" y="1735782"/>
            <a:ext cx="1981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“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tarball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”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1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 Package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Basic utilities: </a:t>
            </a:r>
          </a:p>
          <a:p>
            <a:pPr lvl="1"/>
            <a:r>
              <a:rPr lang="en-US" dirty="0" err="1" smtClean="0"/>
              <a:t>dpkg</a:t>
            </a:r>
            <a:r>
              <a:rPr lang="en-US" dirty="0" smtClean="0"/>
              <a:t> – package manager</a:t>
            </a:r>
          </a:p>
          <a:p>
            <a:pPr lvl="1"/>
            <a:r>
              <a:rPr lang="en-US" dirty="0" smtClean="0"/>
              <a:t>apt-get – package handling utility</a:t>
            </a:r>
          </a:p>
          <a:p>
            <a:endParaRPr lang="en-US" dirty="0" smtClean="0"/>
          </a:p>
          <a:p>
            <a:r>
              <a:rPr lang="en-US" dirty="0" smtClean="0"/>
              <a:t>User friendly interfaces</a:t>
            </a:r>
          </a:p>
          <a:p>
            <a:pPr lvl="1"/>
            <a:r>
              <a:rPr lang="en-US" dirty="0" smtClean="0"/>
              <a:t>aptitude </a:t>
            </a:r>
            <a:r>
              <a:rPr lang="en-US" dirty="0"/>
              <a:t>– </a:t>
            </a:r>
            <a:r>
              <a:rPr lang="en-US" dirty="0" smtClean="0"/>
              <a:t>command line frontend</a:t>
            </a:r>
          </a:p>
          <a:p>
            <a:pPr lvl="1"/>
            <a:r>
              <a:rPr lang="en-US" dirty="0" smtClean="0"/>
              <a:t>synaptic</a:t>
            </a:r>
            <a:r>
              <a:rPr lang="en-US" dirty="0"/>
              <a:t> – </a:t>
            </a:r>
            <a:r>
              <a:rPr lang="en-US" dirty="0" smtClean="0"/>
              <a:t>GUI frontend</a:t>
            </a:r>
          </a:p>
          <a:p>
            <a:pPr marL="366713" lvl="1" indent="0">
              <a:buNone/>
            </a:pPr>
            <a:endParaRPr lang="en-US" dirty="0" smtClean="0"/>
          </a:p>
          <a:p>
            <a:r>
              <a:rPr lang="en-US" dirty="0" smtClean="0"/>
              <a:t>Software Manager</a:t>
            </a:r>
          </a:p>
          <a:p>
            <a:pPr lvl="1"/>
            <a:r>
              <a:rPr lang="en-US" dirty="0" smtClean="0"/>
              <a:t>unified web-based application store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6562-D19C-402D-912F-00E96ECA24B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2011680"/>
            <a:ext cx="381000" cy="24231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2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5720</TotalTime>
  <Words>667</Words>
  <Application>Microsoft Office PowerPoint</Application>
  <PresentationFormat>On-screen Show (16:9)</PresentationFormat>
  <Paragraphs>188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Rounded MT Bold</vt:lpstr>
      <vt:lpstr>Comic Sans MS</vt:lpstr>
      <vt:lpstr>Courier New</vt:lpstr>
      <vt:lpstr>Times New Roman</vt:lpstr>
      <vt:lpstr>Fall14Design</vt:lpstr>
      <vt:lpstr>CSCI 330 UNIX and Network Programming</vt:lpstr>
      <vt:lpstr>Plan for today’s lecture</vt:lpstr>
      <vt:lpstr>Linux Installation</vt:lpstr>
      <vt:lpstr>User Configuration</vt:lpstr>
      <vt:lpstr>Steps to create a new user</vt:lpstr>
      <vt:lpstr>Linux “Users and Groups” utility</vt:lpstr>
      <vt:lpstr>sudo</vt:lpstr>
      <vt:lpstr>Software Management</vt:lpstr>
      <vt:lpstr>deb Package Management</vt:lpstr>
      <vt:lpstr>apt-get configuration</vt:lpstr>
      <vt:lpstr>apt-get  sub-commands</vt:lpstr>
      <vt:lpstr>Synaptic</vt:lpstr>
      <vt:lpstr>Update Manager</vt:lpstr>
      <vt:lpstr>Software Manager</vt:lpstr>
      <vt:lpstr>File System Management</vt:lpstr>
      <vt:lpstr>File System commands</vt:lpstr>
      <vt:lpstr>fdisk: prepare partitions</vt:lpstr>
      <vt:lpstr>Steps to enable new hard drive</vt:lpstr>
      <vt:lpstr>Summary</vt:lpstr>
    </vt:vector>
  </TitlesOfParts>
  <Company>NIU Department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330</dc:title>
  <dc:subject>Shell Job Control</dc:subject>
  <dc:creator>Raimund Ege</dc:creator>
  <cp:lastModifiedBy>John Berezinski</cp:lastModifiedBy>
  <cp:revision>462</cp:revision>
  <dcterms:created xsi:type="dcterms:W3CDTF">2000-12-28T17:51:39Z</dcterms:created>
  <dcterms:modified xsi:type="dcterms:W3CDTF">2015-07-28T17:46:49Z</dcterms:modified>
</cp:coreProperties>
</file>