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2"/>
  </p:notesMasterIdLst>
  <p:handoutMasterIdLst>
    <p:handoutMasterId r:id="rId33"/>
  </p:handoutMasterIdLst>
  <p:sldIdLst>
    <p:sldId id="428" r:id="rId2"/>
    <p:sldId id="321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44" r:id="rId19"/>
    <p:sldId id="445" r:id="rId20"/>
    <p:sldId id="447" r:id="rId21"/>
    <p:sldId id="448" r:id="rId22"/>
    <p:sldId id="449" r:id="rId23"/>
    <p:sldId id="450" r:id="rId24"/>
    <p:sldId id="451" r:id="rId25"/>
    <p:sldId id="452" r:id="rId26"/>
    <p:sldId id="453" r:id="rId27"/>
    <p:sldId id="454" r:id="rId28"/>
    <p:sldId id="455" r:id="rId29"/>
    <p:sldId id="456" r:id="rId30"/>
    <p:sldId id="457" r:id="rId31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300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246" y="96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– </a:t>
            </a:r>
            <a:r>
              <a:rPr lang="en-US" dirty="0" smtClean="0"/>
              <a:t>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374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–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–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–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Unit IX: </a:t>
            </a:r>
            <a:r>
              <a:rPr lang="en-US" dirty="0" err="1" smtClean="0"/>
              <a:t>awk</a:t>
            </a:r>
            <a:r>
              <a:rPr lang="en-US" dirty="0" smtClean="0"/>
              <a:t>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</a:t>
            </a:r>
            <a:r>
              <a:rPr lang="en-US" dirty="0" err="1" smtClean="0"/>
              <a:t>awk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6656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09F6-BD21-4EC1-8364-D34E3B37E416}" type="slidenum">
              <a:rPr lang="en-US" smtClean="0"/>
              <a:pPr/>
              <a:t>10</a:t>
            </a:fld>
            <a:endParaRPr lang="en-US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1943100"/>
            <a:ext cx="7267575" cy="131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complete program</a:t>
            </a:r>
          </a:p>
        </p:txBody>
      </p:sp>
      <p:sp>
        <p:nvSpPr>
          <p:cNvPr id="68611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deptSales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[$2] += $3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for (x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deptSales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print x,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deptSales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[x]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861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5AC0-2754-4849-9A80-430E8DCE133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built-in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arithmetic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 smtClean="0"/>
              <a:t>ex.:</a:t>
            </a:r>
            <a:r>
              <a:rPr lang="en-US" dirty="0" smtClean="0"/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rand</a:t>
            </a:r>
          </a:p>
          <a:p>
            <a:r>
              <a:rPr lang="en-US" dirty="0" smtClean="0"/>
              <a:t>string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 smtClean="0"/>
              <a:t>ex.: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index, length, split,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substr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tolower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toupper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misc.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smtClean="0"/>
              <a:t>ex.: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system,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systime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7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built-in split function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split(string, array,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fieldsep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lvl="1"/>
            <a:r>
              <a:rPr lang="en-US" dirty="0" smtClean="0"/>
              <a:t>divides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 into pieces separated by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fieldsep</a:t>
            </a:r>
            <a:endParaRPr lang="en-US" sz="2400" dirty="0"/>
          </a:p>
          <a:p>
            <a:pPr lvl="1"/>
            <a:r>
              <a:rPr lang="en-US" dirty="0" smtClean="0"/>
              <a:t>stores the pieces in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fieldsep</a:t>
            </a:r>
            <a:r>
              <a:rPr lang="en-US" dirty="0" smtClean="0"/>
              <a:t>  is omitted, the value of FS is used </a:t>
            </a:r>
          </a:p>
          <a:p>
            <a:pPr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26:Miller:Comedian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fields,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":")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sets the contents of the array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fields</a:t>
            </a:r>
            <a:r>
              <a:rPr lang="en-US" dirty="0" smtClean="0"/>
              <a:t> as follows: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fields[1]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"26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fields[2]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"Miller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fields[3]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"Comedian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 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CE75-5674-437E-B7B5-05B19BB5FF0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0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control structures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Conditional</a:t>
            </a:r>
          </a:p>
          <a:p>
            <a:pPr lvl="1"/>
            <a:r>
              <a:rPr lang="en-US" dirty="0" smtClean="0"/>
              <a:t>if-else</a:t>
            </a:r>
          </a:p>
          <a:p>
            <a:r>
              <a:rPr lang="en-US" dirty="0" smtClean="0"/>
              <a:t>Repetition</a:t>
            </a:r>
          </a:p>
          <a:p>
            <a:pPr lvl="1"/>
            <a:r>
              <a:rPr lang="en-US" dirty="0" smtClean="0"/>
              <a:t>for</a:t>
            </a:r>
          </a:p>
          <a:p>
            <a:pPr lvl="2"/>
            <a:r>
              <a:rPr lang="en-US" dirty="0" smtClean="0"/>
              <a:t>with counter</a:t>
            </a:r>
          </a:p>
          <a:p>
            <a:pPr lvl="2"/>
            <a:r>
              <a:rPr lang="en-US" dirty="0" smtClean="0"/>
              <a:t>with array index</a:t>
            </a:r>
          </a:p>
          <a:p>
            <a:pPr lvl="1"/>
            <a:r>
              <a:rPr lang="en-US" dirty="0" smtClean="0"/>
              <a:t>while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u="sng" dirty="0" smtClean="0"/>
              <a:t>also:</a:t>
            </a:r>
            <a:r>
              <a:rPr lang="en-US" dirty="0" smtClean="0"/>
              <a:t> break, continue</a:t>
            </a:r>
          </a:p>
        </p:txBody>
      </p:sp>
      <p:sp>
        <p:nvSpPr>
          <p:cNvPr id="7066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885DE-9203-4094-9919-BB0AC7D6949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2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55014"/>
            <a:ext cx="4876800" cy="35387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(conditional expression)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statement-1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statement-2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 NR &lt; 3 )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print $2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print $3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486400" y="1885950"/>
            <a:ext cx="3200400" cy="290779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 compound  {  } for more than one statement</a:t>
            </a:r>
            <a:r>
              <a:rPr lang="en-US" dirty="0"/>
              <a:t>: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…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7C9C-7D40-4E55-B917-AAED597B2C1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 for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/>
              <a:t>Syntax: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(value in 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statement-1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statement-2</a:t>
            </a:r>
          </a:p>
          <a:p>
            <a:pPr>
              <a:buNone/>
            </a:pPr>
            <a:r>
              <a:rPr lang="en-US" u="sng" dirty="0"/>
              <a:t>Example: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if ("clothing"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deptSales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deptSales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["clothing"]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print "not found"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79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(initialization; limit-test; update)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statement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for (i=1; i &lt;= 10;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 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"The square of ", i, " is ",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7C9C-7D40-4E55-B917-AAED597B2C1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9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 for arrays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array)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statement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(x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deptSales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print x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deptSales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[x]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37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2957-0B9F-42CA-BB47-07349295219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3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(logical expression)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statement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i=1 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 &lt;= 10)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"The square of ", i, " is ",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i*i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i+1 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7475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1212-4440-48F9-BF52-9B94031EAEC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 with </a:t>
            </a:r>
            <a:r>
              <a:rPr lang="en-US" dirty="0" err="1" smtClean="0"/>
              <a:t>awk</a:t>
            </a:r>
            <a:r>
              <a:rPr lang="en-US" dirty="0" smtClean="0"/>
              <a:t>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awk</a:t>
            </a:r>
            <a:r>
              <a:rPr lang="en-US" dirty="0" smtClean="0"/>
              <a:t> operation:</a:t>
            </a:r>
          </a:p>
          <a:p>
            <a:pPr lvl="1"/>
            <a:r>
              <a:rPr lang="en-US" dirty="0" smtClean="0"/>
              <a:t>scans a file line by line </a:t>
            </a:r>
          </a:p>
          <a:p>
            <a:pPr lvl="1"/>
            <a:r>
              <a:rPr lang="en-US" dirty="0" smtClean="0"/>
              <a:t>splits each input line into fields</a:t>
            </a:r>
          </a:p>
          <a:p>
            <a:pPr lvl="1"/>
            <a:r>
              <a:rPr lang="en-US" dirty="0" smtClean="0"/>
              <a:t>compares input line/fields to pattern</a:t>
            </a:r>
          </a:p>
          <a:p>
            <a:pPr lvl="1"/>
            <a:r>
              <a:rPr lang="en-US" dirty="0" smtClean="0"/>
              <a:t>performs action(s) on matched lines</a:t>
            </a:r>
          </a:p>
          <a:p>
            <a:r>
              <a:rPr lang="en-US" dirty="0" smtClean="0"/>
              <a:t>Useful for:</a:t>
            </a:r>
          </a:p>
          <a:p>
            <a:pPr lvl="1"/>
            <a:r>
              <a:rPr lang="en-US" dirty="0" smtClean="0"/>
              <a:t>transform data files</a:t>
            </a:r>
          </a:p>
          <a:p>
            <a:pPr lvl="1"/>
            <a:r>
              <a:rPr lang="en-US" dirty="0" smtClean="0"/>
              <a:t>produce formatted reports</a:t>
            </a:r>
          </a:p>
          <a:p>
            <a:r>
              <a:rPr lang="en-US" dirty="0" smtClean="0"/>
              <a:t>Programming constructs:</a:t>
            </a:r>
          </a:p>
          <a:p>
            <a:pPr lvl="1"/>
            <a:r>
              <a:rPr lang="en-US" dirty="0" smtClean="0"/>
              <a:t>format output lines</a:t>
            </a:r>
          </a:p>
          <a:p>
            <a:pPr lvl="1"/>
            <a:r>
              <a:rPr lang="en-US" dirty="0" smtClean="0"/>
              <a:t>arithmetic and string operations</a:t>
            </a:r>
          </a:p>
          <a:p>
            <a:pPr lvl="1"/>
            <a:r>
              <a:rPr lang="en-US" dirty="0" smtClean="0"/>
              <a:t>conditionals and loops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567-E5B8-4C5F-A499-DC935ACA21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control statements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cs typeface="Courier New" pitchFamily="49" charset="0"/>
              </a:rPr>
              <a:t>exits loop</a:t>
            </a: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continue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	skips rest of current iteration, continues with next iteration</a:t>
            </a:r>
          </a:p>
        </p:txBody>
      </p:sp>
      <p:sp>
        <p:nvSpPr>
          <p:cNvPr id="778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74BA-AC1C-4B38-BAEB-B711438C7EA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4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sensor data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</a:rPr>
              <a:t>1 Temperature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	2 Rainfall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	3 Snowfall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	4 </a:t>
            </a:r>
            <a:r>
              <a:rPr lang="en-US" b="1" dirty="0" err="1" smtClean="0">
                <a:latin typeface="Courier New" pitchFamily="49" charset="0"/>
              </a:rPr>
              <a:t>Windspeed</a:t>
            </a:r>
            <a:r>
              <a:rPr lang="en-US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	5 </a:t>
            </a:r>
            <a:r>
              <a:rPr lang="en-US" b="1" dirty="0" err="1" smtClean="0">
                <a:latin typeface="Courier New" pitchFamily="49" charset="0"/>
              </a:rPr>
              <a:t>Winddirection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also: sensor readings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Plan: print report with average readings per sensor</a:t>
            </a:r>
          </a:p>
        </p:txBody>
      </p:sp>
      <p:sp>
        <p:nvSpPr>
          <p:cNvPr id="7987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159C-B96F-4AB8-9392-D60983C05E4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8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sensor readings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latin typeface="Courier New" pitchFamily="49" charset="0"/>
              </a:rPr>
              <a:t>2012-10-01/1/68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2012-10-02/2/6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2011-10-03/3/4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2012-10-04/4/25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2012-10-05/5/120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2012-10-01/1/89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2011-10-01/4/35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2012-11-01/5/360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2012-10-01/1/45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2011-12-01/1/61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2012-10-10/1/32</a:t>
            </a:r>
            <a:r>
              <a:rPr lang="en-US" sz="2400" dirty="0" smtClean="0">
                <a:latin typeface="Courier New" pitchFamily="49" charset="0"/>
              </a:rPr>
              <a:t> </a:t>
            </a:r>
          </a:p>
        </p:txBody>
      </p:sp>
      <p:sp>
        <p:nvSpPr>
          <p:cNvPr id="808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6F31-BB11-406D-8E14-EA1378E416A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Report: average readings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	                 </a:t>
            </a:r>
            <a:r>
              <a:rPr lang="en-US" b="1" dirty="0" smtClean="0">
                <a:latin typeface="Courier New" pitchFamily="49" charset="0"/>
              </a:rPr>
              <a:t>Sensor Average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-----------------------</a:t>
            </a:r>
          </a:p>
          <a:p>
            <a:pPr>
              <a:buFontTx/>
              <a:buNone/>
            </a:pP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</a:rPr>
              <a:t>Windspeed</a:t>
            </a:r>
            <a:r>
              <a:rPr lang="en-US" b="1" dirty="0" smtClean="0">
                <a:latin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</a:rPr>
              <a:t>30.00</a:t>
            </a:r>
          </a:p>
          <a:p>
            <a:pPr>
              <a:buFontTx/>
              <a:buNone/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Winddirection</a:t>
            </a:r>
            <a:r>
              <a:rPr lang="en-US" b="1" dirty="0">
                <a:latin typeface="Courier New" pitchFamily="49" charset="0"/>
              </a:rPr>
              <a:t>  240.00</a:t>
            </a:r>
          </a:p>
          <a:p>
            <a:pPr>
              <a:buFontTx/>
              <a:buNone/>
            </a:pPr>
            <a:r>
              <a:rPr lang="en-US" b="1" dirty="0">
                <a:latin typeface="Courier New" pitchFamily="49" charset="0"/>
              </a:rPr>
              <a:t>    Temperature   59.00</a:t>
            </a:r>
          </a:p>
          <a:p>
            <a:pPr>
              <a:buFontTx/>
              <a:buNone/>
            </a:pPr>
            <a:r>
              <a:rPr lang="en-US" b="1" dirty="0">
                <a:latin typeface="Courier New" pitchFamily="49" charset="0"/>
              </a:rPr>
              <a:t>       Rainfall    6.00</a:t>
            </a:r>
          </a:p>
          <a:p>
            <a:pPr>
              <a:buFontTx/>
              <a:buNone/>
            </a:pPr>
            <a:r>
              <a:rPr lang="en-US" b="1" dirty="0">
                <a:latin typeface="Courier New" pitchFamily="49" charset="0"/>
              </a:rPr>
              <a:t>       Snowfall    4.00</a:t>
            </a:r>
            <a:endParaRPr lang="en-US" dirty="0" smtClean="0">
              <a:latin typeface="Courier New" pitchFamily="49" charset="0"/>
            </a:endParaRPr>
          </a:p>
        </p:txBody>
      </p:sp>
      <p:sp>
        <p:nvSpPr>
          <p:cNvPr id="8909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C079-CE0D-4DCC-8D64-68B3326DDCA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print sensor data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BEGIN { 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	 </a:t>
            </a:r>
            <a:r>
              <a:rPr lang="en-US" b="1" dirty="0" err="1" smtClean="0">
                <a:latin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</a:rPr>
              <a:t>("id\</a:t>
            </a:r>
            <a:r>
              <a:rPr lang="en-US" b="1" dirty="0" err="1" smtClean="0">
                <a:latin typeface="Courier New" pitchFamily="49" charset="0"/>
              </a:rPr>
              <a:t>tSensor</a:t>
            </a:r>
            <a:r>
              <a:rPr lang="en-US" b="1" dirty="0" smtClean="0">
                <a:latin typeface="Courier New" pitchFamily="49" charset="0"/>
              </a:rPr>
              <a:t>\n") 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	 </a:t>
            </a:r>
            <a:r>
              <a:rPr lang="en-US" b="1" dirty="0" err="1" smtClean="0">
                <a:latin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</a:rPr>
              <a:t>("----------------------\n") 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} 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{ 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</a:rPr>
              <a:t>("%d\</a:t>
            </a:r>
            <a:r>
              <a:rPr lang="en-US" b="1" dirty="0" err="1" smtClean="0">
                <a:latin typeface="Courier New" pitchFamily="49" charset="0"/>
              </a:rPr>
              <a:t>t%s</a:t>
            </a:r>
            <a:r>
              <a:rPr lang="en-US" b="1" dirty="0" smtClean="0">
                <a:latin typeface="Courier New" pitchFamily="49" charset="0"/>
              </a:rPr>
              <a:t>\n", $1, $2)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}</a:t>
            </a:r>
            <a:r>
              <a:rPr lang="en-US" dirty="0" smtClean="0"/>
              <a:t> </a:t>
            </a:r>
          </a:p>
        </p:txBody>
      </p:sp>
      <p:sp>
        <p:nvSpPr>
          <p:cNvPr id="819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E9FE9-3360-4C4D-9592-B434D00A050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7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print sensor readings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BEGIN {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  FS="/"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</a:rPr>
              <a:t>(" Date           Value\n")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</a:rPr>
              <a:t>("---------------------\n")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</a:rPr>
              <a:t>("%s    %7.2f\n", $1, $3)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829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F5587-C74E-43CB-A7EA-4D4F2660F3E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4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print sensor summary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00150"/>
            <a:ext cx="8229600" cy="365531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BEGIN {   </a:t>
            </a:r>
            <a:r>
              <a:rPr lang="en-US" b="1" dirty="0">
                <a:latin typeface="Courier New" pitchFamily="49" charset="0"/>
              </a:rPr>
              <a:t>FS="/"  </a:t>
            </a:r>
            <a:r>
              <a:rPr lang="en-US" sz="24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sum[$2] += $3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	count[$2]++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END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 for (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 in sum)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   </a:t>
            </a:r>
            <a:r>
              <a:rPr lang="en-US" sz="2400" b="1" dirty="0" err="1" smtClean="0">
                <a:latin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</a:rPr>
              <a:t>("%d %7.2f\n", 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, sum[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]/count[</a:t>
            </a:r>
            <a:r>
              <a:rPr lang="en-US" sz="2400" b="1" dirty="0" err="1" smtClean="0">
                <a:latin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</a:rPr>
              <a:t>])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 smtClean="0">
                <a:latin typeface="Courier New" pitchFamily="49" charset="0"/>
              </a:rPr>
              <a:t>} </a:t>
            </a:r>
          </a:p>
        </p:txBody>
      </p:sp>
      <p:sp>
        <p:nvSpPr>
          <p:cNvPr id="839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D95C-A720-4BA4-9093-2F83E4FD25F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4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 Remaining tasks 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-f sense.awk sensors readings</a:t>
            </a:r>
          </a:p>
          <a:p>
            <a:pPr>
              <a:buFontTx/>
              <a:buNone/>
            </a:pPr>
            <a:r>
              <a:rPr lang="en-US" sz="2000" dirty="0" smtClean="0"/>
              <a:t>	                 </a:t>
            </a:r>
            <a:r>
              <a:rPr lang="en-US" sz="2000" b="1" dirty="0" smtClean="0">
                <a:latin typeface="Courier New" pitchFamily="49" charset="0"/>
              </a:rPr>
              <a:t>Sensor Average</a:t>
            </a:r>
          </a:p>
          <a:p>
            <a:pPr>
              <a:buFontTx/>
              <a:buNone/>
            </a:pPr>
            <a:r>
              <a:rPr lang="en-US" sz="2000" b="1" dirty="0" smtClean="0">
                <a:latin typeface="Courier New" pitchFamily="49" charset="0"/>
              </a:rPr>
              <a:t>-----------------------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</a:rPr>
              <a:t>Windspeed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>
                <a:latin typeface="Courier New" pitchFamily="49" charset="0"/>
              </a:rPr>
              <a:t>30.00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Winddirection</a:t>
            </a:r>
            <a:r>
              <a:rPr lang="en-US" sz="2000" b="1" dirty="0">
                <a:latin typeface="Courier New" pitchFamily="49" charset="0"/>
              </a:rPr>
              <a:t>  240.00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</a:rPr>
              <a:t>    Temperature   59.00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</a:rPr>
              <a:t>       Rainfall    6.00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</a:rPr>
              <a:t>       Snowfall    4.00</a:t>
            </a:r>
            <a:endParaRPr lang="en-US" sz="2000" dirty="0" smtClean="0">
              <a:latin typeface="Courier New" pitchFamily="49" charset="0"/>
            </a:endParaRPr>
          </a:p>
        </p:txBody>
      </p:sp>
      <p:sp>
        <p:nvSpPr>
          <p:cNvPr id="8909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C079-CE0D-4DCC-8D64-68B3326DDCA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" name="Left Brace 5"/>
          <p:cNvSpPr/>
          <p:nvPr/>
        </p:nvSpPr>
        <p:spPr>
          <a:xfrm rot="16200000">
            <a:off x="1700213" y="3238497"/>
            <a:ext cx="371475" cy="2095500"/>
          </a:xfrm>
          <a:prstGeom prst="leftBrace">
            <a:avLst>
              <a:gd name="adj1" fmla="val 12619"/>
              <a:gd name="adj2" fmla="val 485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68872" y="4405884"/>
            <a:ext cx="1834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sensor names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4424363" y="290701"/>
            <a:ext cx="257175" cy="2628902"/>
          </a:xfrm>
          <a:prstGeom prst="leftBrace">
            <a:avLst>
              <a:gd name="adj1" fmla="val 12619"/>
              <a:gd name="adj2" fmla="val 485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19600" y="1733740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 input files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6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 animBg="1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print sensor averages</a:t>
            </a:r>
          </a:p>
        </p:txBody>
      </p:sp>
      <p:sp>
        <p:nvSpPr>
          <p:cNvPr id="8499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Remaining tasks: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recognize nature of input data</a:t>
            </a:r>
          </a:p>
          <a:p>
            <a:pPr lvl="1">
              <a:buNone/>
            </a:pPr>
            <a:r>
              <a:rPr lang="en-US" dirty="0" smtClean="0"/>
              <a:t>	use: number of fields in record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substitute sensor id with sensor name</a:t>
            </a:r>
          </a:p>
          <a:p>
            <a:pPr lvl="1">
              <a:buNone/>
            </a:pPr>
            <a:r>
              <a:rPr lang="en-US" dirty="0" smtClean="0"/>
              <a:t>	use: array of sensor names</a:t>
            </a:r>
          </a:p>
        </p:txBody>
      </p:sp>
      <p:sp>
        <p:nvSpPr>
          <p:cNvPr id="8499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6C11-5AF4-4634-9394-5EB9ABB0F00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sense.awk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BEGIN {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print "         Sensor Average"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print "-----------------------"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NF &gt; 1 {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name[$1] = $2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NF &lt; 2 {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split($0,fields,"/")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sum[fields[2]] += fields[3]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count[fields[2]]++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END {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for (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 in sum</a:t>
            </a:r>
            <a:r>
              <a:rPr lang="en-US" sz="1400" b="1" dirty="0" smtClean="0">
                <a:latin typeface="Courier New" pitchFamily="49" charset="0"/>
              </a:rPr>
              <a:t>)</a:t>
            </a:r>
            <a:endParaRPr lang="en-US" sz="14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     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("%15s %7.2f\n", name[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], sum[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</a:rPr>
              <a:t>]/count[</a:t>
            </a:r>
            <a:r>
              <a:rPr lang="en-US" sz="1400" b="1" dirty="0" err="1">
                <a:latin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</a:rPr>
              <a:t>])</a:t>
            </a:r>
            <a:endParaRPr lang="en-US" sz="14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1400" b="1" dirty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>
              <a:spcBef>
                <a:spcPts val="100"/>
              </a:spcBef>
              <a:buFontTx/>
              <a:buNone/>
            </a:pPr>
            <a:endParaRPr lang="en-US" sz="1800" b="1" dirty="0" smtClean="0">
              <a:latin typeface="Courier New" pitchFamily="49" charset="0"/>
            </a:endParaRPr>
          </a:p>
        </p:txBody>
      </p:sp>
      <p:sp>
        <p:nvSpPr>
          <p:cNvPr id="901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75F-E800-4401-B5F1-DFADDF38AF83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4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</a:t>
            </a:r>
            <a:r>
              <a:rPr lang="en-US" dirty="0" err="1" smtClean="0"/>
              <a:t>awk</a:t>
            </a:r>
            <a:r>
              <a:rPr lang="en-US" dirty="0" smtClean="0"/>
              <a:t> script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divided into three major parts: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lines start with #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2F89-892C-475D-B31A-0D58B7D9FB01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1"/>
            <a:ext cx="7239000" cy="264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endParaRPr lang="en-US" dirty="0" smtClean="0"/>
          </a:p>
          <a:p>
            <a:pPr lvl="1"/>
            <a:r>
              <a:rPr lang="en-US" dirty="0" smtClean="0"/>
              <a:t>similar in operation to </a:t>
            </a:r>
            <a:r>
              <a:rPr lang="en-US" dirty="0" err="1" smtClean="0"/>
              <a:t>sed</a:t>
            </a:r>
            <a:endParaRPr lang="en-US" dirty="0" smtClean="0"/>
          </a:p>
          <a:p>
            <a:pPr lvl="2"/>
            <a:r>
              <a:rPr lang="en-US" dirty="0" smtClean="0"/>
              <a:t>transform </a:t>
            </a:r>
            <a:r>
              <a:rPr lang="en-US" smtClean="0"/>
              <a:t>input lines to output lines</a:t>
            </a:r>
            <a:endParaRPr lang="en-US" dirty="0" smtClean="0"/>
          </a:p>
          <a:p>
            <a:pPr lvl="1"/>
            <a:r>
              <a:rPr lang="en-US" dirty="0" smtClean="0"/>
              <a:t>powerful report generator</a:t>
            </a:r>
          </a:p>
          <a:p>
            <a:endParaRPr lang="en-US" dirty="0" smtClean="0"/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5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awk</a:t>
            </a:r>
            <a:r>
              <a:rPr lang="en-US" dirty="0" smtClean="0"/>
              <a:t> Array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awk</a:t>
            </a:r>
            <a:r>
              <a:rPr lang="en-US" dirty="0" smtClean="0"/>
              <a:t> allows one-dimensional arrays </a:t>
            </a:r>
          </a:p>
          <a:p>
            <a:pPr lvl="1"/>
            <a:r>
              <a:rPr lang="en-US" dirty="0" smtClean="0"/>
              <a:t>index can be number or string</a:t>
            </a:r>
          </a:p>
          <a:p>
            <a:pPr lvl="1"/>
            <a:r>
              <a:rPr lang="en-US" dirty="0" smtClean="0"/>
              <a:t>elements can be string or number</a:t>
            </a:r>
          </a:p>
          <a:p>
            <a:r>
              <a:rPr lang="en-US" dirty="0" smtClean="0"/>
              <a:t>array need not be declared</a:t>
            </a:r>
          </a:p>
          <a:p>
            <a:pPr lvl="1"/>
            <a:r>
              <a:rPr lang="en-US" dirty="0" smtClean="0"/>
              <a:t>its size</a:t>
            </a:r>
          </a:p>
          <a:p>
            <a:pPr lvl="1"/>
            <a:r>
              <a:rPr lang="en-US" dirty="0" smtClean="0"/>
              <a:t>its element type</a:t>
            </a:r>
          </a:p>
          <a:p>
            <a:r>
              <a:rPr lang="en-US" dirty="0" smtClean="0"/>
              <a:t>array elements are created when first used</a:t>
            </a:r>
          </a:p>
          <a:p>
            <a:pPr lvl="1"/>
            <a:r>
              <a:rPr lang="en-US" dirty="0" smtClean="0"/>
              <a:t>initialized to 0 or “”</a:t>
            </a: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E040-4820-4C8B-B361-5534DA99135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Arrays in awk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[index] = value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list[1]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"some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list[2] = 123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list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"oh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 !"</a:t>
            </a:r>
          </a:p>
        </p:txBody>
      </p:sp>
      <p:sp>
        <p:nvSpPr>
          <p:cNvPr id="604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BCFF8-E79C-4692-B7C9-644A5A40FA2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2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Illustration: Associative Arrays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awk</a:t>
            </a:r>
            <a:r>
              <a:rPr lang="en-US" dirty="0" smtClean="0"/>
              <a:t> array allows string as index</a:t>
            </a:r>
          </a:p>
          <a:p>
            <a:endParaRPr lang="en-US" dirty="0"/>
          </a:p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Age["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Robert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46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Age["George"]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22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Age["Juan"]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Jonie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34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2C48-DEBA-4E08-8DA9-39E4A8FF080B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1972056"/>
            <a:ext cx="3190346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9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process sales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en-US" dirty="0" smtClean="0">
                <a:cs typeface="Courier New" pitchFamily="49" charset="0"/>
              </a:rPr>
              <a:t>input file: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1  clothing   3141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1  computers  9161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1  textbooks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21321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2  clothing   3252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2  computers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12321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2  supplies   2242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2  textbooks 15462</a:t>
            </a:r>
          </a:p>
          <a:p>
            <a:pPr>
              <a:spcBef>
                <a:spcPts val="200"/>
              </a:spcBef>
            </a:pPr>
            <a:r>
              <a:rPr lang="en-US" dirty="0" smtClean="0">
                <a:cs typeface="Courier New" pitchFamily="49" charset="0"/>
              </a:rPr>
              <a:t>desired output: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cs typeface="Courier New" pitchFamily="49" charset="0"/>
              </a:rPr>
              <a:t>summary of </a:t>
            </a:r>
            <a:r>
              <a:rPr lang="en-US" dirty="0" smtClean="0">
                <a:cs typeface="Courier New" pitchFamily="49" charset="0"/>
              </a:rPr>
              <a:t>department sales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88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Illustration: process each input line</a:t>
            </a:r>
            <a:endParaRPr lang="en-US" dirty="0"/>
          </a:p>
        </p:txBody>
      </p:sp>
      <p:sp>
        <p:nvSpPr>
          <p:cNvPr id="6656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09F6-BD21-4EC1-8364-D34E3B37E416}" type="slidenum">
              <a:rPr lang="en-US" smtClean="0"/>
              <a:pPr/>
              <a:t>8</a:t>
            </a:fld>
            <a:endParaRPr lang="en-US" smtClean="0"/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350" y="1125625"/>
            <a:ext cx="7613650" cy="33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415971" y="1125625"/>
            <a:ext cx="143821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+mn-lt"/>
              </a:rPr>
              <a:t>deptSales</a:t>
            </a:r>
            <a:r>
              <a:rPr lang="en-US" sz="1400" dirty="0" smtClean="0">
                <a:latin typeface="+mn-lt"/>
              </a:rPr>
              <a:t> array</a:t>
            </a:r>
            <a:endParaRPr lang="en-US" sz="14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Illustration: process each input line</a:t>
            </a:r>
            <a:endParaRPr lang="en-US" dirty="0"/>
          </a:p>
        </p:txBody>
      </p:sp>
      <p:sp>
        <p:nvSpPr>
          <p:cNvPr id="6656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09F6-BD21-4EC1-8364-D34E3B37E416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550" y="1768306"/>
            <a:ext cx="7385050" cy="2175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–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5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3324</TotalTime>
  <Words>784</Words>
  <Application>Microsoft Office PowerPoint</Application>
  <PresentationFormat>On-screen Show (16:9)</PresentationFormat>
  <Paragraphs>328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Courier New</vt:lpstr>
      <vt:lpstr>Times New Roman</vt:lpstr>
      <vt:lpstr>Fall14Design</vt:lpstr>
      <vt:lpstr>CSCI 330 UNIX and Network Programming</vt:lpstr>
      <vt:lpstr>What can you do with awk?</vt:lpstr>
      <vt:lpstr>Typical awk script</vt:lpstr>
      <vt:lpstr>awk Array</vt:lpstr>
      <vt:lpstr>Arrays in awk</vt:lpstr>
      <vt:lpstr>Illustration: Associative Arrays</vt:lpstr>
      <vt:lpstr>Example: process sales data</vt:lpstr>
      <vt:lpstr>Illustration: process each input line</vt:lpstr>
      <vt:lpstr>Illustration: process each input line</vt:lpstr>
      <vt:lpstr>Summary: awk program</vt:lpstr>
      <vt:lpstr>Example: complete program</vt:lpstr>
      <vt:lpstr>awk built-in functions</vt:lpstr>
      <vt:lpstr>awk built-in split function</vt:lpstr>
      <vt:lpstr>awk control structures</vt:lpstr>
      <vt:lpstr>if Statement</vt:lpstr>
      <vt:lpstr>if Statement for arrays</vt:lpstr>
      <vt:lpstr>for Loop</vt:lpstr>
      <vt:lpstr>for Loop for arrays</vt:lpstr>
      <vt:lpstr>while Loop</vt:lpstr>
      <vt:lpstr>loop control statements</vt:lpstr>
      <vt:lpstr>Example: sensor data</vt:lpstr>
      <vt:lpstr>Example: sensor readings</vt:lpstr>
      <vt:lpstr>Report: average readings</vt:lpstr>
      <vt:lpstr>Step 1: print sensor data</vt:lpstr>
      <vt:lpstr>Step 2: print sensor readings</vt:lpstr>
      <vt:lpstr>Step 3: print sensor summary</vt:lpstr>
      <vt:lpstr>Next steps: Remaining tasks </vt:lpstr>
      <vt:lpstr>Example: print sensor averages</vt:lpstr>
      <vt:lpstr>Example: sense.awk</vt:lpstr>
      <vt:lpstr>Summary</vt:lpstr>
    </vt:vector>
  </TitlesOfParts>
  <Company>Northern Illinois Univerity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John Berezinski</cp:lastModifiedBy>
  <cp:revision>385</cp:revision>
  <dcterms:created xsi:type="dcterms:W3CDTF">2000-12-28T17:51:39Z</dcterms:created>
  <dcterms:modified xsi:type="dcterms:W3CDTF">2015-07-28T16:51:15Z</dcterms:modified>
</cp:coreProperties>
</file>