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0" r:id="rId1"/>
  </p:sldMasterIdLst>
  <p:notesMasterIdLst>
    <p:notesMasterId r:id="rId30"/>
  </p:notesMasterIdLst>
  <p:handoutMasterIdLst>
    <p:handoutMasterId r:id="rId31"/>
  </p:handoutMasterIdLst>
  <p:sldIdLst>
    <p:sldId id="428" r:id="rId2"/>
    <p:sldId id="495" r:id="rId3"/>
    <p:sldId id="496" r:id="rId4"/>
    <p:sldId id="497" r:id="rId5"/>
    <p:sldId id="498" r:id="rId6"/>
    <p:sldId id="501" r:id="rId7"/>
    <p:sldId id="502" r:id="rId8"/>
    <p:sldId id="503" r:id="rId9"/>
    <p:sldId id="504" r:id="rId10"/>
    <p:sldId id="505" r:id="rId11"/>
    <p:sldId id="506" r:id="rId12"/>
    <p:sldId id="507" r:id="rId13"/>
    <p:sldId id="508" r:id="rId14"/>
    <p:sldId id="510" r:id="rId15"/>
    <p:sldId id="511" r:id="rId16"/>
    <p:sldId id="398" r:id="rId17"/>
    <p:sldId id="492" r:id="rId18"/>
    <p:sldId id="431" r:id="rId19"/>
    <p:sldId id="476" r:id="rId20"/>
    <p:sldId id="494" r:id="rId21"/>
    <p:sldId id="443" r:id="rId22"/>
    <p:sldId id="445" r:id="rId23"/>
    <p:sldId id="437" r:id="rId24"/>
    <p:sldId id="448" r:id="rId25"/>
    <p:sldId id="439" r:id="rId26"/>
    <p:sldId id="450" r:id="rId27"/>
    <p:sldId id="451" r:id="rId28"/>
    <p:sldId id="426" r:id="rId29"/>
  </p:sldIdLst>
  <p:sldSz cx="9144000" cy="5143500" type="screen16x9"/>
  <p:notesSz cx="7315200" cy="9601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56">
          <p15:clr>
            <a:srgbClr val="A4A3A4"/>
          </p15:clr>
        </p15:guide>
        <p15:guide id="2" pos="43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003300"/>
    <a:srgbClr val="00CC00"/>
    <a:srgbClr val="0066FF"/>
    <a:srgbClr val="FF9966"/>
    <a:srgbClr val="FF00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60" autoAdjust="0"/>
  </p:normalViewPr>
  <p:slideViewPr>
    <p:cSldViewPr>
      <p:cViewPr varScale="1">
        <p:scale>
          <a:sx n="116" d="100"/>
          <a:sy n="116" d="100"/>
        </p:scale>
        <p:origin x="246" y="96"/>
      </p:cViewPr>
      <p:guideLst>
        <p:guide orient="horz" pos="756"/>
        <p:guide pos="432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08" y="-72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67468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r>
              <a:rPr lang="en-US" dirty="0"/>
              <a:t>CSCI 330 – </a:t>
            </a:r>
            <a:r>
              <a:rPr lang="en-US" dirty="0" smtClean="0"/>
              <a:t>UNIX and Network Programming</a:t>
            </a:r>
            <a:endParaRPr lang="en-US" dirty="0"/>
          </a:p>
        </p:txBody>
      </p:sp>
      <p:sp>
        <p:nvSpPr>
          <p:cNvPr id="1177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00672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pPr>
              <a:defRPr/>
            </a:pPr>
            <a:r>
              <a:rPr lang="en-US"/>
              <a:t>NIU Department of Computer Science</a:t>
            </a:r>
          </a:p>
        </p:txBody>
      </p:sp>
      <p:sp>
        <p:nvSpPr>
          <p:cNvPr id="1177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75DE5D8F-C702-499F-8D65-1D72DF46CC3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5351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pPr>
              <a:defRPr/>
            </a:pPr>
            <a:r>
              <a:rPr lang="en-US"/>
              <a:t>The AWK/NAWK Utility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31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57200" y="720725"/>
            <a:ext cx="64008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pPr>
              <a:defRPr/>
            </a:pPr>
            <a:r>
              <a:rPr lang="en-US"/>
              <a:t>Copyright Department of Computer Science, Northern Illinois University, 2004</a:t>
            </a:r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B922D922-02D7-49D2-8B2E-E2E17246A4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038589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The Bash Shell</a:t>
            </a:r>
          </a:p>
        </p:txBody>
      </p:sp>
      <p:sp>
        <p:nvSpPr>
          <p:cNvPr id="9421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Copyright Department of Computer Science, Northern Illinois University, 2005</a:t>
            </a:r>
          </a:p>
        </p:txBody>
      </p:sp>
      <p:sp>
        <p:nvSpPr>
          <p:cNvPr id="9421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09-</a:t>
            </a:r>
            <a:fld id="{13FCCC9D-C470-49D1-9B77-4C99E56D6324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942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solidFill>
            <a:srgbClr val="FFFFFF"/>
          </a:solidFill>
          <a:ln/>
        </p:spPr>
      </p:sp>
      <p:sp>
        <p:nvSpPr>
          <p:cNvPr id="9421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1879398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The AWK/NAWK Utility</a:t>
            </a:r>
          </a:p>
        </p:txBody>
      </p:sp>
      <p:sp>
        <p:nvSpPr>
          <p:cNvPr id="9523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Copyright Department of Computer Science, Northern Illinois University, 2004</a:t>
            </a:r>
          </a:p>
        </p:txBody>
      </p:sp>
      <p:sp>
        <p:nvSpPr>
          <p:cNvPr id="9523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A845305-3724-4CD6-A609-9B79EFB06CF3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9523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9523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0046215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The AWK/NAWK Utility</a:t>
            </a:r>
          </a:p>
        </p:txBody>
      </p:sp>
      <p:sp>
        <p:nvSpPr>
          <p:cNvPr id="96259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Copyright Department of Computer Science, Northern Illinois University, 2004</a:t>
            </a:r>
          </a:p>
        </p:txBody>
      </p:sp>
      <p:sp>
        <p:nvSpPr>
          <p:cNvPr id="9626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1EF396-6E36-4030-884E-CFA2926C476B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962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9626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0137542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The AWK/NAWK Utility</a:t>
            </a:r>
          </a:p>
        </p:txBody>
      </p:sp>
      <p:sp>
        <p:nvSpPr>
          <p:cNvPr id="97283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Copyright Department of Computer Science, Northern Illinois University, 2004</a:t>
            </a:r>
          </a:p>
        </p:txBody>
      </p:sp>
      <p:sp>
        <p:nvSpPr>
          <p:cNvPr id="9728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8C5B93C-222C-4F05-91FB-4E5FF425275C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972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972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5477707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The AWK/NAWK Utility</a:t>
            </a:r>
          </a:p>
        </p:txBody>
      </p:sp>
      <p:sp>
        <p:nvSpPr>
          <p:cNvPr id="9933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Copyright Department of Computer Science, Northern Illinois University, 2004</a:t>
            </a:r>
          </a:p>
        </p:txBody>
      </p:sp>
      <p:sp>
        <p:nvSpPr>
          <p:cNvPr id="9933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8F322C-124D-4BFC-85C5-792FA1394CC7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993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993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693467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The AWK/NAWK Utility</a:t>
            </a:r>
          </a:p>
        </p:txBody>
      </p:sp>
      <p:sp>
        <p:nvSpPr>
          <p:cNvPr id="9933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Copyright Department of Computer Science, Northern Illinois University, 2004</a:t>
            </a:r>
          </a:p>
        </p:txBody>
      </p:sp>
      <p:sp>
        <p:nvSpPr>
          <p:cNvPr id="9933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8F322C-124D-4BFC-85C5-792FA1394CC7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993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993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8067683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The AWK/NAWK Utility</a:t>
            </a:r>
          </a:p>
        </p:txBody>
      </p:sp>
      <p:sp>
        <p:nvSpPr>
          <p:cNvPr id="10035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Copyright Department of Computer Science, Northern Illinois University, 2004</a:t>
            </a:r>
          </a:p>
        </p:txBody>
      </p:sp>
      <p:sp>
        <p:nvSpPr>
          <p:cNvPr id="10035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61F844-B522-4417-8969-BDD06FEBC5F6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1003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10035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158364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The AWK/NAWK Utility</a:t>
            </a:r>
          </a:p>
        </p:txBody>
      </p:sp>
      <p:sp>
        <p:nvSpPr>
          <p:cNvPr id="101379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Copyright Department of Computer Science, Northern Illinois University, 2004</a:t>
            </a:r>
          </a:p>
        </p:txBody>
      </p:sp>
      <p:sp>
        <p:nvSpPr>
          <p:cNvPr id="10138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DD48EF-158A-4965-ACEC-212137D217A4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1013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10138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8791314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The AWK/NAWK Utility</a:t>
            </a:r>
          </a:p>
        </p:txBody>
      </p:sp>
      <p:sp>
        <p:nvSpPr>
          <p:cNvPr id="112643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Copyright Department of Computer Science, Northern Illinois University, 2004</a:t>
            </a:r>
          </a:p>
        </p:txBody>
      </p:sp>
      <p:sp>
        <p:nvSpPr>
          <p:cNvPr id="11264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80840E-EC68-4CA4-A2DA-A7184F40F290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1126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1126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0668653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28700"/>
            <a:ext cx="7848600" cy="1445419"/>
          </a:xfrm>
        </p:spPr>
        <p:txBody>
          <a:bodyPr anchor="b">
            <a:noAutofit/>
          </a:bodyPr>
          <a:lstStyle>
            <a:lvl1pPr>
              <a:defRPr sz="320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3040525"/>
            <a:ext cx="5029200" cy="131445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2548890"/>
            <a:ext cx="7848600" cy="1191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685800" y="3035636"/>
            <a:ext cx="1241103" cy="1114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dirty="0" smtClean="0"/>
              <a:t>CSCI 330 – UNIX and Network Programming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" y="1085850"/>
            <a:ext cx="8229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55014"/>
            <a:ext cx="4038600" cy="35387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55014"/>
            <a:ext cx="4038600" cy="35387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– UNIX and Network Programming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FDA033-7E73-4A53-88FA-41694F48CCA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457200" y="1085850"/>
            <a:ext cx="8229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2402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165590"/>
            <a:ext cx="9144000" cy="17145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00050"/>
            <a:ext cx="8229600" cy="742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657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274320"/>
          </a:xfrm>
          <a:prstGeom prst="rect">
            <a:avLst/>
          </a:prstGeom>
          <a:solidFill>
            <a:srgbClr val="F6F9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3716"/>
            <a:ext cx="4800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defRPr>
            </a:lvl1pPr>
          </a:lstStyle>
          <a:p>
            <a:pPr algn="r">
              <a:defRPr/>
            </a:pPr>
            <a:r>
              <a:rPr lang="en-US" smtClean="0"/>
              <a:t>CSCI 330 – UNIX and Network Programming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0" y="13716"/>
            <a:ext cx="4572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fld id="{EBFDA033-7E73-4A53-88FA-41694F48CCA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CSCI 330</a:t>
            </a:r>
            <a:br>
              <a:rPr lang="en-US" dirty="0" smtClean="0"/>
            </a:br>
            <a:r>
              <a:rPr lang="en-US" dirty="0"/>
              <a:t>UNIX and Network Programming</a:t>
            </a:r>
            <a:endParaRPr lang="en-US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Unit IIX: </a:t>
            </a:r>
            <a:r>
              <a:rPr lang="en-US" dirty="0" err="1" smtClean="0"/>
              <a:t>awk</a:t>
            </a:r>
            <a:r>
              <a:rPr lang="en-US" dirty="0" smtClean="0"/>
              <a:t>, Part 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Example: Space as Field Separator </a:t>
            </a:r>
          </a:p>
        </p:txBody>
      </p:sp>
      <p:sp>
        <p:nvSpPr>
          <p:cNvPr id="16388" name="Rectangle 1027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% cat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emps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Tom Jones       4424    5/12/66 543354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Mary Adams      5346    11/4/63 28765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Sally Chang     1654    7/22/54 650000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Billy Black     1683    9/23/44 336500</a:t>
            </a:r>
          </a:p>
          <a:p>
            <a:pPr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%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awk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'{print NR, $1, $2, $5}'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emps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1 Tom Jones 543354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2 Mary Adams 28765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3 Sally Chang 650000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4 Billy Black 336500</a:t>
            </a:r>
          </a:p>
        </p:txBody>
      </p:sp>
      <p:sp>
        <p:nvSpPr>
          <p:cNvPr id="1638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330 - The UNIX System</a:t>
            </a:r>
          </a:p>
        </p:txBody>
      </p:sp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47C48-6BE9-4D26-97F6-9986B3C937C5}" type="slidenum">
              <a:rPr lang="en-US" smtClean="0"/>
              <a:pPr/>
              <a:t>10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38176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Example: Colon as Field Separator</a:t>
            </a:r>
          </a:p>
        </p:txBody>
      </p:sp>
      <p:sp>
        <p:nvSpPr>
          <p:cNvPr id="17412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% cat emps2</a:t>
            </a:r>
          </a:p>
          <a:p>
            <a:pPr>
              <a:lnSpc>
                <a:spcPts val="2000"/>
              </a:lnSpc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Tom Jones:4424:5/12/66:543354</a:t>
            </a:r>
          </a:p>
          <a:p>
            <a:pPr>
              <a:lnSpc>
                <a:spcPts val="2000"/>
              </a:lnSpc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Mary Adams:5346:11/4/63:28765</a:t>
            </a:r>
          </a:p>
          <a:p>
            <a:pPr>
              <a:lnSpc>
                <a:spcPts val="2000"/>
              </a:lnSpc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Sally Chang:1654:7/22/54:650000</a:t>
            </a:r>
          </a:p>
          <a:p>
            <a:pPr>
              <a:lnSpc>
                <a:spcPts val="2000"/>
              </a:lnSpc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Billy Black:1683:9/23/44:336500</a:t>
            </a:r>
          </a:p>
          <a:p>
            <a:pPr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%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awk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-F: '/Jones/{print $1, $2}' emps2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Tom Jones 4424</a:t>
            </a:r>
          </a:p>
        </p:txBody>
      </p:sp>
      <p:sp>
        <p:nvSpPr>
          <p:cNvPr id="17413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330 - The UNIX System</a:t>
            </a:r>
          </a:p>
        </p:txBody>
      </p:sp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898CA-E3A3-46C5-A92E-14EC0BB696DE}" type="slidenum">
              <a:rPr lang="en-US" smtClean="0"/>
              <a:pPr/>
              <a:t>11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27940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Special Patterns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BEGIN</a:t>
            </a:r>
          </a:p>
          <a:p>
            <a:pPr lvl="1"/>
            <a:r>
              <a:rPr lang="en-US" dirty="0" smtClean="0"/>
              <a:t>matches before the first line of input</a:t>
            </a:r>
          </a:p>
          <a:p>
            <a:pPr lvl="1"/>
            <a:r>
              <a:rPr lang="en-US" dirty="0" smtClean="0"/>
              <a:t>used to create header for report</a:t>
            </a:r>
          </a:p>
          <a:p>
            <a:pPr lvl="1"/>
            <a:endParaRPr lang="en-US" dirty="0"/>
          </a:p>
          <a:p>
            <a:r>
              <a:rPr lang="en-US" dirty="0" smtClean="0"/>
              <a:t>END</a:t>
            </a:r>
          </a:p>
          <a:p>
            <a:pPr lvl="1"/>
            <a:r>
              <a:rPr lang="en-US" dirty="0" smtClean="0"/>
              <a:t>matches after the last line of input</a:t>
            </a:r>
          </a:p>
          <a:p>
            <a:pPr lvl="1"/>
            <a:r>
              <a:rPr lang="en-US" dirty="0" smtClean="0"/>
              <a:t>used to create footer for report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CSCI 330 - The UNIX System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1304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input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Jan 13 25 15 115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Feb 15 32 24 22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Mar 15 24 34 228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Apr 31 52 63 420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May 16 34 29 208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Jun 31 42 75 492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Jul 24 34 67 436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Aug 15 34 47 316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Sep 13 55 37 277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Oct 29 54 68 525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Nov 20 87 82 577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Dec 17 35 61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401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Jan 21 36 64 620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Feb 26 58 80 652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Mar 24 75 70 495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Apr 21 70 74 514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CSCI 330 - The UNIX System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2277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awk</a:t>
            </a:r>
            <a:r>
              <a:rPr lang="en-US" dirty="0" smtClean="0"/>
              <a:t> example runs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awk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'{print $1}'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input</a:t>
            </a:r>
          </a:p>
          <a:p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awk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'$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1 ~ /Feb/ {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print $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1}'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input</a:t>
            </a:r>
          </a:p>
          <a:p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awk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'{print $1, $2+$3+$4, $5}'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input</a:t>
            </a:r>
          </a:p>
          <a:p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awk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'NF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== 5 {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print $1, $2+$3+$4, $5}' input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CSCI 330 - The UNIX System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9304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awk</a:t>
            </a:r>
            <a:r>
              <a:rPr lang="en-US" dirty="0" smtClean="0"/>
              <a:t> example script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BEGIN {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    print "January Sales Revenue"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$1 ~ /Jan/ {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    print $1, $2+$3+$4, $5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END {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    print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NR,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" records processed"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 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CSCI 330 - The UNIX System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5851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Categories of Patterns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simple patterns</a:t>
            </a:r>
          </a:p>
          <a:p>
            <a:pPr lvl="1"/>
            <a:r>
              <a:rPr lang="en-US" dirty="0" smtClean="0"/>
              <a:t>BEGIN, END</a:t>
            </a:r>
          </a:p>
          <a:p>
            <a:pPr lvl="1"/>
            <a:r>
              <a:rPr lang="en-US" dirty="0" smtClean="0"/>
              <a:t>expression patterns: whole line vs. explicit field match</a:t>
            </a:r>
          </a:p>
          <a:p>
            <a:pPr lvl="1"/>
            <a:endParaRPr lang="en-US" dirty="0"/>
          </a:p>
          <a:p>
            <a:pPr lvl="2"/>
            <a:r>
              <a:rPr lang="en-US" dirty="0" smtClean="0"/>
              <a:t>whole line		/</a:t>
            </a:r>
            <a:r>
              <a:rPr lang="en-US" dirty="0" err="1" smtClean="0"/>
              <a:t>regExp</a:t>
            </a:r>
            <a:r>
              <a:rPr lang="en-US" dirty="0" smtClean="0"/>
              <a:t>/</a:t>
            </a:r>
          </a:p>
          <a:p>
            <a:pPr lvl="2"/>
            <a:r>
              <a:rPr lang="en-US" dirty="0" smtClean="0"/>
              <a:t>field match	$2 ~ /</a:t>
            </a:r>
            <a:r>
              <a:rPr lang="en-US" dirty="0" err="1" smtClean="0"/>
              <a:t>regExp</a:t>
            </a:r>
            <a:endParaRPr lang="en-US" dirty="0" smtClean="0"/>
          </a:p>
          <a:p>
            <a:r>
              <a:rPr lang="en-US" dirty="0" smtClean="0"/>
              <a:t>range patterns</a:t>
            </a:r>
          </a:p>
          <a:p>
            <a:pPr lvl="1"/>
            <a:r>
              <a:rPr lang="en-US" dirty="0" smtClean="0"/>
              <a:t>specified as from and to:</a:t>
            </a:r>
          </a:p>
          <a:p>
            <a:pPr lvl="2"/>
            <a:r>
              <a:rPr lang="en-US" dirty="0" smtClean="0"/>
              <a:t>example:		/</a:t>
            </a:r>
            <a:r>
              <a:rPr lang="en-US" dirty="0" err="1" smtClean="0"/>
              <a:t>regExp</a:t>
            </a:r>
            <a:r>
              <a:rPr lang="en-US" dirty="0" smtClean="0"/>
              <a:t>/,/</a:t>
            </a:r>
            <a:r>
              <a:rPr lang="en-US" dirty="0" err="1" smtClean="0"/>
              <a:t>regExp</a:t>
            </a:r>
            <a:r>
              <a:rPr lang="en-US" dirty="0" smtClean="0"/>
              <a:t>/</a:t>
            </a:r>
            <a:endParaRPr lang="en-US" dirty="0"/>
          </a:p>
        </p:txBody>
      </p:sp>
      <p:sp>
        <p:nvSpPr>
          <p:cNvPr id="2457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B1986-F2E3-47DB-9EDA-845A8DCB96C1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– UNIX and Network Programming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awk</a:t>
            </a:r>
            <a:r>
              <a:rPr lang="en-US" dirty="0" smtClean="0"/>
              <a:t> 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basic expressions</a:t>
            </a:r>
          </a:p>
          <a:p>
            <a:endParaRPr lang="en-US" dirty="0" smtClean="0"/>
          </a:p>
          <a:p>
            <a:r>
              <a:rPr lang="en-US" dirty="0" smtClean="0"/>
              <a:t>output: 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print,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/>
              <a:t>decisions: 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if</a:t>
            </a:r>
          </a:p>
          <a:p>
            <a:r>
              <a:rPr lang="en-US" dirty="0" smtClean="0"/>
              <a:t>loops: 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for, while 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–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44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awk</a:t>
            </a:r>
            <a:r>
              <a:rPr lang="en-US" dirty="0" smtClean="0"/>
              <a:t> Expression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kern="0" dirty="0" smtClean="0"/>
              <a:t>consists of: operands and operators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kern="0" dirty="0" smtClean="0"/>
              <a:t>operands:</a:t>
            </a:r>
          </a:p>
          <a:p>
            <a:pPr marL="709613" lvl="1" indent="-342900">
              <a:defRPr/>
            </a:pPr>
            <a:r>
              <a:rPr lang="en-US" kern="0" dirty="0" smtClean="0"/>
              <a:t>numeric and string constants</a:t>
            </a:r>
          </a:p>
          <a:p>
            <a:pPr marL="709613" lvl="1" indent="-342900">
              <a:defRPr/>
            </a:pPr>
            <a:r>
              <a:rPr lang="en-US" kern="0" dirty="0" smtClean="0"/>
              <a:t>variables</a:t>
            </a:r>
          </a:p>
          <a:p>
            <a:pPr marL="709613" lvl="1" indent="-342900">
              <a:defRPr/>
            </a:pPr>
            <a:r>
              <a:rPr lang="en-US" kern="0" dirty="0" smtClean="0"/>
              <a:t>functions and regular expression</a:t>
            </a:r>
          </a:p>
          <a:p>
            <a:pPr marL="342900" indent="-342900">
              <a:defRPr/>
            </a:pPr>
            <a:r>
              <a:rPr lang="en-US" kern="0" dirty="0" smtClean="0"/>
              <a:t>operators:</a:t>
            </a:r>
          </a:p>
          <a:p>
            <a:pPr marL="709613" lvl="1" indent="-342900">
              <a:defRPr/>
            </a:pPr>
            <a:r>
              <a:rPr lang="en-US" kern="0" dirty="0" smtClean="0"/>
              <a:t>assignment:  =  ++  --  +=  -=  *=  /=</a:t>
            </a:r>
          </a:p>
          <a:p>
            <a:pPr marL="709613" lvl="1" indent="-342900">
              <a:defRPr/>
            </a:pPr>
            <a:r>
              <a:rPr lang="en-US" kern="0" dirty="0" smtClean="0"/>
              <a:t>arithmetic:     +  -  *  /  %  ^</a:t>
            </a:r>
          </a:p>
          <a:p>
            <a:pPr marL="709613" lvl="1" indent="-342900">
              <a:defRPr/>
            </a:pPr>
            <a:r>
              <a:rPr lang="en-US" kern="0" dirty="0" smtClean="0"/>
              <a:t>logical:          &amp;&amp;  ||  !</a:t>
            </a:r>
          </a:p>
          <a:p>
            <a:pPr marL="709613" lvl="1" indent="-342900">
              <a:defRPr/>
            </a:pPr>
            <a:r>
              <a:rPr lang="en-US" kern="0" dirty="0" smtClean="0"/>
              <a:t>relational:      &gt;  &lt;  &gt;=  &lt;=  ==  !=</a:t>
            </a:r>
          </a:p>
          <a:p>
            <a:pPr marL="709613" lvl="1" indent="-342900">
              <a:defRPr/>
            </a:pPr>
            <a:r>
              <a:rPr lang="en-US" kern="0" dirty="0" smtClean="0"/>
              <a:t>match:           ~  !~</a:t>
            </a:r>
          </a:p>
          <a:p>
            <a:pPr marL="709613" lvl="1" indent="-342900">
              <a:defRPr/>
            </a:pPr>
            <a:r>
              <a:rPr lang="en-US" kern="0" dirty="0" smtClean="0"/>
              <a:t>string concatenation:  space</a:t>
            </a:r>
          </a:p>
        </p:txBody>
      </p:sp>
      <p:sp>
        <p:nvSpPr>
          <p:cNvPr id="38915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E769B-6D79-41FE-8D41-20233A00F399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– UNIX and Network Programming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awk</a:t>
            </a:r>
            <a:r>
              <a:rPr lang="en-US" dirty="0" smtClean="0"/>
              <a:t> Variables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created via assignment: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expression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types:  number (not limited to integer)</a:t>
            </a:r>
          </a:p>
          <a:p>
            <a:pPr>
              <a:buNone/>
            </a:pPr>
            <a:r>
              <a:rPr lang="en-US" dirty="0" smtClean="0"/>
              <a:t>		   string, array</a:t>
            </a:r>
          </a:p>
          <a:p>
            <a:r>
              <a:rPr lang="en-US" dirty="0" smtClean="0"/>
              <a:t>variables come into existence when first used</a:t>
            </a:r>
          </a:p>
          <a:p>
            <a:r>
              <a:rPr lang="en-US" dirty="0" smtClean="0"/>
              <a:t>type of variable depends on its use</a:t>
            </a:r>
          </a:p>
          <a:p>
            <a:r>
              <a:rPr lang="en-US" dirty="0" smtClean="0"/>
              <a:t>variables are initialized to either 0 or  “”</a:t>
            </a:r>
          </a:p>
        </p:txBody>
      </p:sp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40FE8-1271-4B3E-B37D-03F0CE9DEADC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– UNIX and Network Programming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</a:t>
            </a:r>
            <a:r>
              <a:rPr lang="en-US" dirty="0" err="1" smtClean="0"/>
              <a:t>awk</a:t>
            </a:r>
            <a:r>
              <a:rPr lang="en-US" dirty="0" smtClean="0"/>
              <a:t>?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created by: </a:t>
            </a:r>
            <a:r>
              <a:rPr lang="en-US" dirty="0" err="1" smtClean="0"/>
              <a:t>Aho</a:t>
            </a:r>
            <a:r>
              <a:rPr lang="en-US" dirty="0" smtClean="0"/>
              <a:t>, Weinberger and Kernighan</a:t>
            </a:r>
          </a:p>
          <a:p>
            <a:r>
              <a:rPr lang="en-US" dirty="0" smtClean="0"/>
              <a:t>scripting language used for manipulating data and generating reports</a:t>
            </a:r>
          </a:p>
          <a:p>
            <a:endParaRPr lang="en-US" dirty="0" smtClean="0"/>
          </a:p>
          <a:p>
            <a:r>
              <a:rPr lang="en-US" dirty="0" smtClean="0"/>
              <a:t>versions of </a:t>
            </a:r>
            <a:r>
              <a:rPr lang="en-US" dirty="0" err="1" smtClean="0"/>
              <a:t>awk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awk</a:t>
            </a:r>
            <a:r>
              <a:rPr lang="en-US" dirty="0" smtClean="0"/>
              <a:t>, </a:t>
            </a:r>
            <a:r>
              <a:rPr lang="en-US" dirty="0" err="1" smtClean="0"/>
              <a:t>nawk</a:t>
            </a:r>
            <a:r>
              <a:rPr lang="en-US" dirty="0" smtClean="0"/>
              <a:t>, </a:t>
            </a:r>
            <a:r>
              <a:rPr lang="en-US" dirty="0" err="1" smtClean="0"/>
              <a:t>mawk</a:t>
            </a:r>
            <a:r>
              <a:rPr lang="en-US" dirty="0" smtClean="0"/>
              <a:t>, </a:t>
            </a:r>
            <a:r>
              <a:rPr lang="en-US" dirty="0" err="1" smtClean="0"/>
              <a:t>pgawk</a:t>
            </a:r>
            <a:r>
              <a:rPr lang="en-US" dirty="0" smtClean="0"/>
              <a:t>, … </a:t>
            </a:r>
          </a:p>
          <a:p>
            <a:endParaRPr lang="en-US" dirty="0" smtClean="0"/>
          </a:p>
          <a:p>
            <a:r>
              <a:rPr lang="en-US" dirty="0" smtClean="0"/>
              <a:t>GNU </a:t>
            </a:r>
            <a:r>
              <a:rPr lang="en-US" dirty="0" err="1" smtClean="0"/>
              <a:t>awk</a:t>
            </a:r>
            <a:r>
              <a:rPr lang="en-US" dirty="0" smtClean="0"/>
              <a:t>: gawk</a:t>
            </a:r>
          </a:p>
        </p:txBody>
      </p:sp>
      <p:sp>
        <p:nvSpPr>
          <p:cNvPr id="5125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330 - The UNIX System</a:t>
            </a:r>
          </a:p>
        </p:txBody>
      </p:sp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5E77A-DF8A-4C86-AADA-62C79170278A}" type="slidenum">
              <a:rPr lang="en-US" smtClean="0"/>
              <a:pPr/>
              <a:t>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53725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awk</a:t>
            </a:r>
            <a:r>
              <a:rPr lang="en-US" dirty="0" smtClean="0"/>
              <a:t> variables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BEGIN {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    print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"January Sales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Revenue"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count = 0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sum = 0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$1 ~ /Jan</a:t>
            </a: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/ &amp;&amp; NF == 5 {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    print $1, $2+$3+$4, $5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    count++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sum += $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5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END {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    print count, " records produce: ", sum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–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44326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awk</a:t>
            </a:r>
            <a:r>
              <a:rPr lang="en-US" dirty="0" smtClean="0"/>
              <a:t> output: print</a:t>
            </a:r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Writes to standard output</a:t>
            </a:r>
          </a:p>
          <a:p>
            <a:r>
              <a:rPr lang="en-US" dirty="0" smtClean="0"/>
              <a:t>Output is terminated by newline</a:t>
            </a:r>
          </a:p>
          <a:p>
            <a:r>
              <a:rPr lang="en-US" dirty="0" smtClean="0"/>
              <a:t>If called with no parameter, it will print $0</a:t>
            </a:r>
          </a:p>
          <a:p>
            <a:r>
              <a:rPr lang="en-US" dirty="0" smtClean="0"/>
              <a:t>Printed parameters are separated by blank</a:t>
            </a:r>
          </a:p>
          <a:p>
            <a:r>
              <a:rPr lang="en-US" dirty="0" smtClean="0"/>
              <a:t>Print control characters are allowed:</a:t>
            </a:r>
          </a:p>
          <a:p>
            <a:pPr lvl="1"/>
            <a:r>
              <a:rPr lang="en-US" dirty="0" smtClean="0"/>
              <a:t>\n \f \a \t \b \\ …</a:t>
            </a:r>
          </a:p>
          <a:p>
            <a:pPr lvl="1"/>
            <a:endParaRPr lang="en-US" dirty="0" smtClean="0"/>
          </a:p>
        </p:txBody>
      </p:sp>
      <p:sp>
        <p:nvSpPr>
          <p:cNvPr id="4301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62A5A-6AA4-4824-82C3-70E401616DC6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– UNIX and Network Programming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print examples</a:t>
            </a:r>
          </a:p>
        </p:txBody>
      </p:sp>
      <p:sp>
        <p:nvSpPr>
          <p:cNvPr id="4506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%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awk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'{print $1, $2}' grades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john 85</a:t>
            </a:r>
          </a:p>
          <a:p>
            <a:pPr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andrea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89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jasper 84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%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awk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'{print $1 "," $2}' grades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john,85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andrea,89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jasper,84</a:t>
            </a:r>
            <a:endParaRPr lang="en-US" dirty="0" smtClean="0"/>
          </a:p>
        </p:txBody>
      </p:sp>
      <p:sp>
        <p:nvSpPr>
          <p:cNvPr id="4505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C867C-4238-49CE-9A9F-2CBB05788A4E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– UNIX and Network Programming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printf: Formatting output</a:t>
            </a:r>
          </a:p>
        </p:txBody>
      </p:sp>
      <p:sp>
        <p:nvSpPr>
          <p:cNvPr id="4915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u="sng" dirty="0" smtClean="0"/>
              <a:t>Syntax:</a:t>
            </a:r>
          </a:p>
          <a:p>
            <a:pPr>
              <a:buNone/>
            </a:pPr>
            <a:endParaRPr lang="en-US" u="sng" dirty="0" smtClean="0"/>
          </a:p>
          <a:p>
            <a:pPr lvl="1"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(format-string, var1, var2, …)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each format </a:t>
            </a:r>
            <a:r>
              <a:rPr lang="en-US" dirty="0" err="1" smtClean="0"/>
              <a:t>specifier</a:t>
            </a:r>
            <a:r>
              <a:rPr lang="en-US" dirty="0" smtClean="0"/>
              <a:t> within “format-string” requires additional argument of matching type</a:t>
            </a:r>
          </a:p>
          <a:p>
            <a:pPr marL="548640" lvl="2" indent="0">
              <a:buNone/>
            </a:pPr>
            <a:r>
              <a:rPr lang="en-US" dirty="0"/>
              <a:t>%d, %i	decimal integer</a:t>
            </a:r>
          </a:p>
          <a:p>
            <a:pPr marL="548640" lvl="2" indent="0">
              <a:buNone/>
            </a:pPr>
            <a:r>
              <a:rPr lang="en-US" dirty="0"/>
              <a:t>%c	</a:t>
            </a:r>
            <a:r>
              <a:rPr lang="en-US" dirty="0" smtClean="0"/>
              <a:t>	single </a:t>
            </a:r>
            <a:r>
              <a:rPr lang="en-US" dirty="0"/>
              <a:t>character</a:t>
            </a:r>
          </a:p>
          <a:p>
            <a:pPr marL="548640" lvl="2" indent="0">
              <a:buNone/>
            </a:pPr>
            <a:r>
              <a:rPr lang="en-US" dirty="0"/>
              <a:t>%s	</a:t>
            </a:r>
            <a:r>
              <a:rPr lang="en-US" dirty="0" smtClean="0"/>
              <a:t>	string </a:t>
            </a:r>
            <a:r>
              <a:rPr lang="en-US" dirty="0"/>
              <a:t>of characters</a:t>
            </a:r>
          </a:p>
          <a:p>
            <a:pPr marL="548640" lvl="2" indent="0">
              <a:buNone/>
            </a:pPr>
            <a:r>
              <a:rPr lang="en-US" dirty="0"/>
              <a:t>%f	</a:t>
            </a:r>
            <a:r>
              <a:rPr lang="en-US" dirty="0" smtClean="0"/>
              <a:t>	floating </a:t>
            </a:r>
            <a:r>
              <a:rPr lang="en-US" dirty="0"/>
              <a:t>point </a:t>
            </a:r>
            <a:r>
              <a:rPr lang="en-US" dirty="0" smtClean="0"/>
              <a:t>number</a:t>
            </a:r>
          </a:p>
        </p:txBody>
      </p:sp>
      <p:sp>
        <p:nvSpPr>
          <p:cNvPr id="4915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B0F04-6AB6-4B60-9D39-8D9B981B4AFC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– UNIX and Network Programming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Format specifier modifiers</a:t>
            </a:r>
          </a:p>
        </p:txBody>
      </p:sp>
      <p:sp>
        <p:nvSpPr>
          <p:cNvPr id="5120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between “%” and letter </a:t>
            </a:r>
          </a:p>
          <a:p>
            <a:pPr>
              <a:buNone/>
            </a:pPr>
            <a:r>
              <a:rPr lang="en-US" dirty="0" smtClean="0"/>
              <a:t>		%10s</a:t>
            </a:r>
          </a:p>
          <a:p>
            <a:pPr>
              <a:buNone/>
            </a:pPr>
            <a:r>
              <a:rPr lang="en-US" dirty="0" smtClean="0"/>
              <a:t>		%7d</a:t>
            </a:r>
          </a:p>
          <a:p>
            <a:pPr>
              <a:buNone/>
            </a:pPr>
            <a:r>
              <a:rPr lang="en-US" dirty="0" smtClean="0"/>
              <a:t>	 	%10.4f</a:t>
            </a:r>
          </a:p>
          <a:p>
            <a:pPr>
              <a:buNone/>
            </a:pPr>
            <a:r>
              <a:rPr lang="en-US" dirty="0" smtClean="0"/>
              <a:t>		%-20s</a:t>
            </a:r>
          </a:p>
          <a:p>
            <a:r>
              <a:rPr lang="en-US" dirty="0" smtClean="0"/>
              <a:t>meaning:</a:t>
            </a:r>
          </a:p>
          <a:p>
            <a:pPr lvl="1"/>
            <a:r>
              <a:rPr lang="en-US" dirty="0" smtClean="0"/>
              <a:t>width of field, field is printed right justified  (“-” will left justify)</a:t>
            </a:r>
            <a:endParaRPr lang="en-US" dirty="0"/>
          </a:p>
          <a:p>
            <a:pPr lvl="1"/>
            <a:r>
              <a:rPr lang="en-US" dirty="0" smtClean="0"/>
              <a:t>precision: number of digits after decimal point</a:t>
            </a:r>
          </a:p>
        </p:txBody>
      </p:sp>
      <p:sp>
        <p:nvSpPr>
          <p:cNvPr id="5120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34C7D-E6D0-40AD-A52C-4B864D514521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– UNIX and Network Programming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awk</a:t>
            </a:r>
            <a:r>
              <a:rPr lang="en-US" dirty="0" smtClean="0"/>
              <a:t> Example: list of products</a:t>
            </a:r>
          </a:p>
        </p:txBody>
      </p:sp>
      <p:sp>
        <p:nvSpPr>
          <p:cNvPr id="5632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101:propeller:104.99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102:trailer hitch:97.95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103:sway bar:49.99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104:fishing line:0.99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105:mirror:4.99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106:cup holder:2.49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107:cooler:14.89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108:wheel:49.99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109:transom:199.00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110:pulley:9.88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111:lock:31.00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112:boat cover:120.00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113:premium fish bait:1.00</a:t>
            </a:r>
          </a:p>
        </p:txBody>
      </p:sp>
      <p:sp>
        <p:nvSpPr>
          <p:cNvPr id="5632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BE947-A6BA-4397-9BD7-BC6E31D7F92D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– UNIX and Network Programming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awk</a:t>
            </a:r>
            <a:r>
              <a:rPr lang="en-US" dirty="0" smtClean="0"/>
              <a:t> Example: output</a:t>
            </a:r>
          </a:p>
        </p:txBody>
      </p:sp>
      <p:sp>
        <p:nvSpPr>
          <p:cNvPr id="5734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Marine Parts R Us</a:t>
            </a:r>
          </a:p>
          <a:p>
            <a:pPr>
              <a:buNone/>
            </a:pP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Main catalog</a:t>
            </a:r>
          </a:p>
          <a:p>
            <a:pPr>
              <a:buNone/>
            </a:pP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Part-id name                     price</a:t>
            </a:r>
          </a:p>
          <a:p>
            <a:pPr>
              <a:buNone/>
            </a:pP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======================================</a:t>
            </a:r>
          </a:p>
          <a:p>
            <a:pPr>
              <a:buNone/>
            </a:pP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101     propeller               104.99</a:t>
            </a:r>
          </a:p>
          <a:p>
            <a:pPr>
              <a:buNone/>
            </a:pP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102     trailer hitch            97.95</a:t>
            </a:r>
          </a:p>
          <a:p>
            <a:pPr>
              <a:buNone/>
            </a:pP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103     sway bar                 49.99</a:t>
            </a:r>
          </a:p>
          <a:p>
            <a:pPr>
              <a:buNone/>
            </a:pP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104     fishing line              0.99</a:t>
            </a:r>
          </a:p>
          <a:p>
            <a:pPr>
              <a:buNone/>
            </a:pP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105     mirror                    4.99</a:t>
            </a:r>
          </a:p>
          <a:p>
            <a:pPr>
              <a:buNone/>
            </a:pP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106     cup holder                2.49</a:t>
            </a:r>
          </a:p>
          <a:p>
            <a:pPr>
              <a:buNone/>
            </a:pP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107     cooler                   14.89</a:t>
            </a:r>
          </a:p>
          <a:p>
            <a:pPr>
              <a:buNone/>
            </a:pP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108     wheel                    49.99</a:t>
            </a:r>
          </a:p>
          <a:p>
            <a:pPr>
              <a:buNone/>
            </a:pP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109     transom                 199.00</a:t>
            </a:r>
          </a:p>
          <a:p>
            <a:pPr>
              <a:buNone/>
            </a:pP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110     pulley                    9.88</a:t>
            </a:r>
          </a:p>
          <a:p>
            <a:pPr>
              <a:buNone/>
            </a:pP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111     lock                     31.00</a:t>
            </a:r>
          </a:p>
          <a:p>
            <a:pPr>
              <a:buNone/>
            </a:pP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112     boat cover              120.00</a:t>
            </a:r>
          </a:p>
          <a:p>
            <a:pPr>
              <a:buNone/>
            </a:pP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113     premium fish bait         1.00</a:t>
            </a:r>
          </a:p>
          <a:p>
            <a:pPr>
              <a:buNone/>
            </a:pP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======================================</a:t>
            </a:r>
          </a:p>
          <a:p>
            <a:pPr>
              <a:buNone/>
            </a:pP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Catalog has 13 parts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734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5A944-66F4-490F-9A1F-B6E8816B7D05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– UNIX and Network Programming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awk</a:t>
            </a:r>
            <a:r>
              <a:rPr lang="en-US" dirty="0" smtClean="0"/>
              <a:t> Example: complete</a:t>
            </a:r>
          </a:p>
        </p:txBody>
      </p:sp>
      <p:sp>
        <p:nvSpPr>
          <p:cNvPr id="5837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BEGIN {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FS= ":"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print "Marine Parts R Us"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print "Main catalog"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print "Part-id\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tname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\t\t\t price"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print "=================================="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("%3d\t%-20s\t%6.2f\n", $1, $2, $3)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END {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print "=================================="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print "Catalog has", NR, "parts"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837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F4916-2056-4163-A981-9A3A1F265BB4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– UNIX and Network Programming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Summary</a:t>
            </a:r>
          </a:p>
        </p:txBody>
      </p:sp>
      <p:sp>
        <p:nvSpPr>
          <p:cNvPr id="92163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next: more </a:t>
            </a:r>
            <a:r>
              <a:rPr lang="en-US" dirty="0" err="1" smtClean="0"/>
              <a:t>awk</a:t>
            </a:r>
            <a:endParaRPr lang="en-US" dirty="0" smtClean="0"/>
          </a:p>
          <a:p>
            <a:pPr lvl="1"/>
            <a:r>
              <a:rPr lang="en-US" dirty="0" smtClean="0"/>
              <a:t>arrays</a:t>
            </a:r>
          </a:p>
          <a:p>
            <a:pPr lvl="1"/>
            <a:r>
              <a:rPr lang="en-US" dirty="0" smtClean="0"/>
              <a:t>control structures</a:t>
            </a:r>
          </a:p>
          <a:p>
            <a:endParaRPr lang="en-US" dirty="0" smtClean="0"/>
          </a:p>
        </p:txBody>
      </p:sp>
      <p:sp>
        <p:nvSpPr>
          <p:cNvPr id="9216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B39B7-FC7D-4E3B-99E4-30E88638B40B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– UNIX and Network Programming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can you do with </a:t>
            </a:r>
            <a:r>
              <a:rPr lang="en-US" dirty="0" err="1" smtClean="0"/>
              <a:t>awk</a:t>
            </a:r>
            <a:r>
              <a:rPr lang="en-US" dirty="0" smtClean="0"/>
              <a:t>?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awk</a:t>
            </a:r>
            <a:r>
              <a:rPr lang="en-US" dirty="0" smtClean="0"/>
              <a:t> operation:</a:t>
            </a:r>
          </a:p>
          <a:p>
            <a:pPr lvl="1"/>
            <a:r>
              <a:rPr lang="en-US" dirty="0" smtClean="0"/>
              <a:t>reads a file line by line </a:t>
            </a:r>
          </a:p>
          <a:p>
            <a:pPr lvl="1"/>
            <a:r>
              <a:rPr lang="en-US" dirty="0" smtClean="0"/>
              <a:t>splits each input line into fields</a:t>
            </a:r>
          </a:p>
          <a:p>
            <a:pPr lvl="1"/>
            <a:r>
              <a:rPr lang="en-US" dirty="0" smtClean="0"/>
              <a:t>compares input line/fields to pattern</a:t>
            </a:r>
          </a:p>
          <a:p>
            <a:pPr lvl="1"/>
            <a:r>
              <a:rPr lang="en-US" dirty="0" smtClean="0"/>
              <a:t>performs action(s) on matched lines</a:t>
            </a:r>
          </a:p>
          <a:p>
            <a:r>
              <a:rPr lang="en-US" dirty="0" smtClean="0"/>
              <a:t>Useful for:</a:t>
            </a:r>
          </a:p>
          <a:p>
            <a:pPr lvl="1"/>
            <a:r>
              <a:rPr lang="en-US" dirty="0" smtClean="0"/>
              <a:t>transform data files</a:t>
            </a:r>
          </a:p>
          <a:p>
            <a:pPr lvl="1"/>
            <a:r>
              <a:rPr lang="en-US" dirty="0" smtClean="0"/>
              <a:t>produce formatted reports</a:t>
            </a:r>
          </a:p>
          <a:p>
            <a:r>
              <a:rPr lang="en-US" dirty="0" smtClean="0"/>
              <a:t>Programming constructs:</a:t>
            </a:r>
          </a:p>
          <a:p>
            <a:pPr lvl="1"/>
            <a:r>
              <a:rPr lang="en-US" dirty="0" smtClean="0"/>
              <a:t>format output lines</a:t>
            </a:r>
          </a:p>
          <a:p>
            <a:pPr lvl="1"/>
            <a:r>
              <a:rPr lang="en-US" dirty="0" smtClean="0"/>
              <a:t>arithmetic and string operations</a:t>
            </a:r>
          </a:p>
          <a:p>
            <a:pPr lvl="1"/>
            <a:r>
              <a:rPr lang="en-US" dirty="0" smtClean="0"/>
              <a:t>conditionals and loops</a:t>
            </a:r>
          </a:p>
        </p:txBody>
      </p:sp>
      <p:sp>
        <p:nvSpPr>
          <p:cNvPr id="6149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330 - The UNIX System</a:t>
            </a:r>
          </a:p>
        </p:txBody>
      </p:sp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0E567-E5B8-4C5F-A499-DC935ACA21EE}" type="slidenum">
              <a:rPr lang="en-US" smtClean="0"/>
              <a:pPr/>
              <a:t>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263327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</a:t>
            </a:r>
            <a:r>
              <a:rPr lang="en-US" dirty="0" err="1" smtClean="0"/>
              <a:t>awk</a:t>
            </a:r>
            <a:r>
              <a:rPr lang="en-US" dirty="0" smtClean="0"/>
              <a:t> invocation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awk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'script' file(s)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awk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–f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scriptfile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file(s)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cs typeface="Courier New" pitchFamily="49" charset="0"/>
              </a:rPr>
              <a:t>common option: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-F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to change field separator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819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330 - The UNIX System</a:t>
            </a:r>
          </a:p>
        </p:txBody>
      </p:sp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E6661-CCE6-4DF4-8191-4FE5CC7932B2}" type="slidenum">
              <a:rPr lang="en-US" smtClean="0"/>
              <a:pPr/>
              <a:t>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83133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</a:t>
            </a:r>
            <a:r>
              <a:rPr lang="en-US" dirty="0" err="1" smtClean="0"/>
              <a:t>awk</a:t>
            </a:r>
            <a:r>
              <a:rPr lang="en-US" dirty="0" smtClean="0"/>
              <a:t> script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consists of patterns &amp; actions:  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pattern {action}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if pattern is missing, action is applied to all lines</a:t>
            </a:r>
          </a:p>
          <a:p>
            <a:pPr lvl="1"/>
            <a:r>
              <a:rPr lang="en-US" dirty="0" smtClean="0"/>
              <a:t>if action is missing, the matched line is printed</a:t>
            </a:r>
          </a:p>
          <a:p>
            <a:pPr lvl="1"/>
            <a:r>
              <a:rPr lang="en-US" dirty="0" smtClean="0"/>
              <a:t>must have either pattern or action</a:t>
            </a:r>
          </a:p>
          <a:p>
            <a:endParaRPr lang="en-US" dirty="0" smtClean="0"/>
          </a:p>
          <a:p>
            <a:pPr>
              <a:buNone/>
            </a:pPr>
            <a:r>
              <a:rPr lang="en-US" u="sng" dirty="0" smtClean="0"/>
              <a:t>Example:</a:t>
            </a:r>
          </a:p>
          <a:p>
            <a:pPr lvl="1"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awk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'/for/ { print }'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testfile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dirty="0" smtClean="0"/>
              <a:t>prints all lines containing string “for” in </a:t>
            </a:r>
            <a:r>
              <a:rPr lang="en-US" dirty="0" err="1" smtClean="0"/>
              <a:t>testfile</a:t>
            </a:r>
            <a:endParaRPr lang="en-US" dirty="0" smtClean="0"/>
          </a:p>
        </p:txBody>
      </p:sp>
      <p:sp>
        <p:nvSpPr>
          <p:cNvPr id="9221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330 - The UNIX System</a:t>
            </a:r>
          </a:p>
        </p:txBody>
      </p:sp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603ED-5CEA-421C-AF43-7A0482A078F7}" type="slidenum">
              <a:rPr lang="en-US" smtClean="0"/>
              <a:pPr/>
              <a:t>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49337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1461" y="438150"/>
            <a:ext cx="4645781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awk</a:t>
            </a:r>
            <a:r>
              <a:rPr lang="en-US" dirty="0" smtClean="0"/>
              <a:t> variables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awk</a:t>
            </a:r>
            <a:r>
              <a:rPr lang="en-US" dirty="0" smtClean="0"/>
              <a:t> reads input line into buffers: 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u="sng" dirty="0" smtClean="0"/>
              <a:t>record</a:t>
            </a:r>
            <a:r>
              <a:rPr lang="en-US" dirty="0" smtClean="0"/>
              <a:t> and </a:t>
            </a:r>
            <a:r>
              <a:rPr lang="en-US" u="sng" dirty="0" smtClean="0"/>
              <a:t>fields</a:t>
            </a:r>
          </a:p>
          <a:p>
            <a:endParaRPr lang="en-US" dirty="0" smtClean="0"/>
          </a:p>
          <a:p>
            <a:r>
              <a:rPr lang="en-US" dirty="0" smtClean="0"/>
              <a:t>field buffer:</a:t>
            </a:r>
          </a:p>
          <a:p>
            <a:pPr lvl="1"/>
            <a:r>
              <a:rPr lang="en-US" dirty="0" smtClean="0"/>
              <a:t>one for each field in the current record</a:t>
            </a:r>
          </a:p>
          <a:p>
            <a:pPr lvl="1"/>
            <a:r>
              <a:rPr lang="en-US" dirty="0" smtClean="0"/>
              <a:t>variable names: $1, $2, …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record buffer:</a:t>
            </a:r>
          </a:p>
          <a:p>
            <a:pPr lvl="1"/>
            <a:r>
              <a:rPr lang="en-US" dirty="0" smtClean="0"/>
              <a:t>$0 holds the entire record</a:t>
            </a:r>
          </a:p>
        </p:txBody>
      </p:sp>
      <p:sp>
        <p:nvSpPr>
          <p:cNvPr id="12293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330 - The UNIX System</a:t>
            </a:r>
          </a:p>
        </p:txBody>
      </p:sp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E8D14-F324-428A-93E4-7D03618BAED9}" type="slidenum">
              <a:rPr lang="en-US" smtClean="0"/>
              <a:pPr/>
              <a:t>6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16438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</a:t>
            </a:r>
            <a:r>
              <a:rPr lang="en-US" dirty="0" err="1" smtClean="0"/>
              <a:t>awk</a:t>
            </a:r>
            <a:r>
              <a:rPr lang="en-US" dirty="0" smtClean="0"/>
              <a:t> variables</a:t>
            </a:r>
          </a:p>
        </p:txBody>
      </p:sp>
      <p:sp>
        <p:nvSpPr>
          <p:cNvPr id="14340" name="Rectangle 1027"/>
          <p:cNvSpPr>
            <a:spLocks noGrp="1" noChangeArrowheads="1"/>
          </p:cNvSpPr>
          <p:nvPr>
            <p:ph idx="1"/>
          </p:nvPr>
        </p:nvSpPr>
        <p:spPr>
          <a:xfrm>
            <a:off x="457200" y="1200150"/>
            <a:ext cx="7620000" cy="3655314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/>
              <a:t>NR		Number of the current record</a:t>
            </a:r>
          </a:p>
          <a:p>
            <a:pPr>
              <a:buNone/>
            </a:pPr>
            <a:r>
              <a:rPr lang="en-US" dirty="0" smtClean="0"/>
              <a:t>NF		Number of fields in current record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u="sng" dirty="0" smtClean="0"/>
              <a:t>also:</a:t>
            </a:r>
            <a:endParaRPr lang="en-US" u="sng" dirty="0"/>
          </a:p>
          <a:p>
            <a:pPr>
              <a:buNone/>
            </a:pPr>
            <a:r>
              <a:rPr lang="en-US" dirty="0" smtClean="0"/>
              <a:t>FS</a:t>
            </a:r>
            <a:r>
              <a:rPr lang="en-US" dirty="0"/>
              <a:t>		Field separator (default=whitespace)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14341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330 - The UNIX System</a:t>
            </a:r>
          </a:p>
        </p:txBody>
      </p:sp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E5BF7-A328-4706-BF96-C321389A63F4}" type="slidenum">
              <a:rPr lang="en-US" smtClean="0"/>
              <a:pPr/>
              <a:t>7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24616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Example: Records and Fields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% cat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emps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ts val="2000"/>
              </a:lnSpc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Tom Jones       4424    5/12/66 543354</a:t>
            </a:r>
          </a:p>
          <a:p>
            <a:pPr>
              <a:lnSpc>
                <a:spcPts val="2000"/>
              </a:lnSpc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Mary Adams      5346    11/4/63 28765</a:t>
            </a:r>
          </a:p>
          <a:p>
            <a:pPr>
              <a:lnSpc>
                <a:spcPts val="2000"/>
              </a:lnSpc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Sally Chang     1654    7/22/54 650000</a:t>
            </a:r>
          </a:p>
          <a:p>
            <a:pPr>
              <a:lnSpc>
                <a:spcPts val="2000"/>
              </a:lnSpc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Billy Black     1683    9/23/44 336500</a:t>
            </a:r>
          </a:p>
          <a:p>
            <a:pPr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%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awk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'/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Tom/ { print }'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emps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Tom Jones     4424    5/12/66 543354</a:t>
            </a:r>
          </a:p>
        </p:txBody>
      </p:sp>
      <p:sp>
        <p:nvSpPr>
          <p:cNvPr id="15365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330 - The UNIX System</a:t>
            </a:r>
          </a:p>
        </p:txBody>
      </p:sp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5A79E-6A68-4632-9000-B43584E8C5DE}" type="slidenum">
              <a:rPr lang="en-US" smtClean="0"/>
              <a:pPr/>
              <a:t>8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017393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Example: Records and Fields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% cat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emps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Tom Jones       4424    5/12/66 543354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Mary Adams      5346    11/4/63 28765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Sally Chang     1654    7/22/54 650000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Billy Black     1683    9/23/44 336500</a:t>
            </a:r>
          </a:p>
          <a:p>
            <a:pPr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%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awk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'{print NR, $0}'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emps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1 Tom Jones     4424    5/12/66 543354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2 Mary Adams    5346    11/4/63 28765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3 Sally Chang   1654    7/22/54 650000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4 Billy Black   1683    9/23/44 336500</a:t>
            </a:r>
          </a:p>
        </p:txBody>
      </p:sp>
      <p:sp>
        <p:nvSpPr>
          <p:cNvPr id="15365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330 - The UNIX System</a:t>
            </a:r>
          </a:p>
        </p:txBody>
      </p:sp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5A79E-6A68-4632-9000-B43584E8C5DE}" type="slidenum">
              <a:rPr lang="en-US" smtClean="0"/>
              <a:pPr/>
              <a:t>9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11159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all14Design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Fall14Design</Template>
  <TotalTime>3316</TotalTime>
  <Words>1342</Words>
  <Application>Microsoft Office PowerPoint</Application>
  <PresentationFormat>On-screen Show (16:9)</PresentationFormat>
  <Paragraphs>370</Paragraphs>
  <Slides>28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2" baseType="lpstr">
      <vt:lpstr>Arial</vt:lpstr>
      <vt:lpstr>Courier New</vt:lpstr>
      <vt:lpstr>Times New Roman</vt:lpstr>
      <vt:lpstr>Fall14Design</vt:lpstr>
      <vt:lpstr>CSCI 330 UNIX and Network Programming</vt:lpstr>
      <vt:lpstr>What is awk?</vt:lpstr>
      <vt:lpstr>What can you do with awk?</vt:lpstr>
      <vt:lpstr>Basic awk invocation</vt:lpstr>
      <vt:lpstr>Basic awk script</vt:lpstr>
      <vt:lpstr>awk variables</vt:lpstr>
      <vt:lpstr>More awk variables</vt:lpstr>
      <vt:lpstr>Example: Records and Fields</vt:lpstr>
      <vt:lpstr>Example: Records and Fields</vt:lpstr>
      <vt:lpstr>Example: Space as Field Separator </vt:lpstr>
      <vt:lpstr>Example: Colon as Field Separator</vt:lpstr>
      <vt:lpstr>Special Patterns</vt:lpstr>
      <vt:lpstr>example input file</vt:lpstr>
      <vt:lpstr>awk example runs</vt:lpstr>
      <vt:lpstr>awk example script</vt:lpstr>
      <vt:lpstr>Categories of Patterns</vt:lpstr>
      <vt:lpstr>awk actions</vt:lpstr>
      <vt:lpstr>awk Expression</vt:lpstr>
      <vt:lpstr>awk Variables</vt:lpstr>
      <vt:lpstr>awk variables example</vt:lpstr>
      <vt:lpstr>awk output: print</vt:lpstr>
      <vt:lpstr>print examples</vt:lpstr>
      <vt:lpstr>printf: Formatting output</vt:lpstr>
      <vt:lpstr>Format specifier modifiers</vt:lpstr>
      <vt:lpstr>awk Example: list of products</vt:lpstr>
      <vt:lpstr>awk Example: output</vt:lpstr>
      <vt:lpstr>awk Example: complete</vt:lpstr>
      <vt:lpstr>Summary</vt:lpstr>
    </vt:vector>
  </TitlesOfParts>
  <Company>Northern Illinois Univerity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AWK Utility</dc:title>
  <dc:subject>CSCI330: The UNIX System</dc:subject>
  <dc:creator>Raimund Ege</dc:creator>
  <cp:lastModifiedBy>John Berezinski</cp:lastModifiedBy>
  <cp:revision>378</cp:revision>
  <dcterms:created xsi:type="dcterms:W3CDTF">2000-12-28T17:51:39Z</dcterms:created>
  <dcterms:modified xsi:type="dcterms:W3CDTF">2015-07-28T16:32:56Z</dcterms:modified>
</cp:coreProperties>
</file>