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19"/>
  </p:notesMasterIdLst>
  <p:handoutMasterIdLst>
    <p:handoutMasterId r:id="rId20"/>
  </p:handoutMasterIdLst>
  <p:sldIdLst>
    <p:sldId id="428" r:id="rId2"/>
    <p:sldId id="321" r:id="rId3"/>
    <p:sldId id="460" r:id="rId4"/>
    <p:sldId id="461" r:id="rId5"/>
    <p:sldId id="512" r:id="rId6"/>
    <p:sldId id="511" r:id="rId7"/>
    <p:sldId id="510" r:id="rId8"/>
    <p:sldId id="492" r:id="rId9"/>
    <p:sldId id="485" r:id="rId10"/>
    <p:sldId id="490" r:id="rId11"/>
    <p:sldId id="491" r:id="rId12"/>
    <p:sldId id="508" r:id="rId13"/>
    <p:sldId id="486" r:id="rId14"/>
    <p:sldId id="487" r:id="rId15"/>
    <p:sldId id="496" r:id="rId16"/>
    <p:sldId id="498" r:id="rId17"/>
    <p:sldId id="426" r:id="rId18"/>
  </p:sldIdLst>
  <p:sldSz cx="9144000" cy="5143500" type="screen16x9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3300"/>
    <a:srgbClr val="00CC00"/>
    <a:srgbClr val="0066FF"/>
    <a:srgbClr val="FF9966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56" d="100"/>
          <a:sy n="156" d="100"/>
        </p:scale>
        <p:origin x="-324" y="-90"/>
      </p:cViewPr>
      <p:guideLst>
        <p:guide orient="horz" pos="756"/>
        <p:guide pos="4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08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7468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CSCI 330 </a:t>
            </a:r>
            <a:r>
              <a:rPr lang="en-US" dirty="0" smtClean="0"/>
              <a:t>– UNIX and Network Programming</a:t>
            </a:r>
            <a:endParaRPr lang="en-US" dirty="0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0067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pPr>
              <a:defRPr/>
            </a:pPr>
            <a:r>
              <a:rPr lang="en-US"/>
              <a:t>NIU Department of Computer Science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75DE5D8F-C702-499F-8D65-1D72DF46CC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35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r>
              <a:rPr lang="en-US"/>
              <a:t>The AWK/NAWK Utility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r>
              <a:rPr lang="en-US"/>
              <a:t>Copyright Department of Computer Science, Northern Illinois University, 2004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922D922-02D7-49D2-8B2E-E2E17246A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3858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Bash Shell</a:t>
            </a:r>
          </a:p>
        </p:txBody>
      </p:sp>
      <p:sp>
        <p:nvSpPr>
          <p:cNvPr id="942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Department of Computer Science, Northern Illinois University, 2005</a:t>
            </a:r>
          </a:p>
        </p:txBody>
      </p:sp>
      <p:sp>
        <p:nvSpPr>
          <p:cNvPr id="942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09-</a:t>
            </a:r>
            <a:fld id="{13FCCC9D-C470-49D1-9B77-4C99E56D632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42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</p:spPr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320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040525"/>
            <a:ext cx="50292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5800" y="3035636"/>
            <a:ext cx="1241103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CSCI 330 - UNIX and Network Programming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08585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CSCI 330 - UNIX and Network Programming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DA033-7E73-4A53-88FA-41694F48CC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08585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40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rgbClr val="F6F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800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r>
              <a:rPr lang="en-US" dirty="0" smtClean="0"/>
              <a:t>CSCI 330 - UNIX and Network Programming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13716"/>
            <a:ext cx="4572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BFDA033-7E73-4A53-88FA-41694F48CC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CSCI 330</a:t>
            </a:r>
            <a:br>
              <a:rPr lang="en-US" dirty="0" smtClean="0"/>
            </a:br>
            <a:r>
              <a:rPr lang="en-US" dirty="0"/>
              <a:t>UNIX and Network Programming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040525"/>
            <a:ext cx="5791200" cy="131445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Unit XVI: TCP Server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Server fork: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48640" lvl="2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while (true) {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548640" lvl="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connSock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accept(sock, ...);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548640" lvl="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(fork()) {		// parent process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548640" lvl="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close(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connSock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548640" lvl="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 else {			// child process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548640" lvl="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// process client’s request via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connSock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548640" lvl="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...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548640" lvl="2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  }</a:t>
            </a:r>
          </a:p>
          <a:p>
            <a:pPr marL="548640" lvl="2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Network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server/fork illustration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76350"/>
            <a:ext cx="70580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Network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server/fork illustration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171174"/>
            <a:ext cx="5905500" cy="388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Network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example: list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accept, server forks to service client request</a:t>
            </a:r>
          </a:p>
          <a:p>
            <a:pPr lvl="1"/>
            <a:r>
              <a:rPr lang="en-US" dirty="0" smtClean="0"/>
              <a:t>parent process will continue to block on new accept</a:t>
            </a:r>
          </a:p>
          <a:p>
            <a:endParaRPr lang="en-US" dirty="0" smtClean="0"/>
          </a:p>
          <a:p>
            <a:r>
              <a:rPr lang="en-US" dirty="0" smtClean="0"/>
              <a:t>child process serves client request</a:t>
            </a:r>
          </a:p>
          <a:p>
            <a:pPr lvl="1"/>
            <a:r>
              <a:rPr lang="en-US" dirty="0" smtClean="0"/>
              <a:t>open directory</a:t>
            </a:r>
          </a:p>
          <a:p>
            <a:pPr lvl="1"/>
            <a:r>
              <a:rPr lang="en-US" dirty="0" smtClean="0"/>
              <a:t>read directory entries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Network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Server child: </a:t>
            </a:r>
            <a:r>
              <a:rPr lang="en-US" dirty="0" err="1" smtClean="0"/>
              <a:t>processClientRequest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Network Programming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9775"/>
            <a:ext cx="4495800" cy="388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9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server: </a:t>
            </a:r>
            <a:r>
              <a:rPr lang="en-US" dirty="0" err="1" smtClean="0"/>
              <a:t>opendir</a:t>
            </a:r>
            <a:r>
              <a:rPr lang="en-US" dirty="0" smtClean="0"/>
              <a:t>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10600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// open directory	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DIR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dirp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opendir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(path);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dirp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== 0)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duplicate socket descriptor into error output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close(2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dup(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connSock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perror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(path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exit(EXIT_FAILURE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Network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server: </a:t>
            </a:r>
            <a:r>
              <a:rPr lang="en-US" dirty="0" err="1" smtClean="0"/>
              <a:t>readdir</a:t>
            </a:r>
            <a:r>
              <a:rPr lang="en-US" dirty="0" smtClean="0"/>
              <a:t>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10600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dirEntry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readdir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dirp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)) != NULL)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strcpy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(buffer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dirEntry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d_name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strcat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(buffer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"\n");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size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(buffer);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(write(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connSock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buffer, size) != size)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perror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("Mismatch in number of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bytes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exit(EXIT_FAILURE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cerr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&lt;&lt; "sent: " &lt;&lt; buffer;		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Network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 server programming</a:t>
            </a:r>
          </a:p>
          <a:p>
            <a:r>
              <a:rPr lang="en-US" dirty="0"/>
              <a:t>server fork to process client </a:t>
            </a:r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921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39B7-FC7D-4E3B-99E4-30E88638B40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Network Programming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Overview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TCP client &amp; server programming</a:t>
            </a:r>
          </a:p>
          <a:p>
            <a:pPr lvl="1"/>
            <a:r>
              <a:rPr lang="en-US" dirty="0" smtClean="0"/>
              <a:t>add DNS lookup: </a:t>
            </a:r>
            <a:r>
              <a:rPr lang="en-US" dirty="0" err="1" smtClean="0"/>
              <a:t>basicClient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server fork to process client request</a:t>
            </a:r>
          </a:p>
          <a:p>
            <a:endParaRPr lang="en-US" dirty="0" smtClean="0"/>
          </a:p>
          <a:p>
            <a:r>
              <a:rPr lang="en-US" dirty="0" smtClean="0"/>
              <a:t>example TCP server</a:t>
            </a:r>
            <a:endParaRPr lang="en-US" dirty="0" smtClean="0"/>
          </a:p>
          <a:p>
            <a:pPr lvl="1"/>
            <a:r>
              <a:rPr lang="en-US" dirty="0" smtClean="0"/>
              <a:t>list </a:t>
            </a:r>
            <a:r>
              <a:rPr lang="en-US" dirty="0" smtClean="0"/>
              <a:t>files in directory specified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E567-E5B8-4C5F-A499-DC935ACA21E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Network Programming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programming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multiple endpoints on a single node: </a:t>
            </a:r>
            <a:r>
              <a:rPr lang="en-US" u="sng" dirty="0"/>
              <a:t>port</a:t>
            </a:r>
          </a:p>
          <a:p>
            <a:r>
              <a:rPr lang="en-US" dirty="0" smtClean="0"/>
              <a:t>common abstraction:  socket</a:t>
            </a:r>
          </a:p>
          <a:p>
            <a:endParaRPr lang="en-US" dirty="0" smtClean="0"/>
          </a:p>
          <a:p>
            <a:r>
              <a:rPr lang="en-US" dirty="0" smtClean="0"/>
              <a:t>socket is end-point of communication link</a:t>
            </a:r>
          </a:p>
          <a:p>
            <a:pPr lvl="1"/>
            <a:r>
              <a:rPr lang="en-US" dirty="0" smtClean="0"/>
              <a:t>identified as IP address + port number</a:t>
            </a:r>
          </a:p>
          <a:p>
            <a:pPr lvl="1"/>
            <a:r>
              <a:rPr lang="en-US" dirty="0" smtClean="0"/>
              <a:t>can receive data</a:t>
            </a:r>
          </a:p>
          <a:p>
            <a:pPr lvl="1"/>
            <a:r>
              <a:rPr lang="en-US" dirty="0" smtClean="0"/>
              <a:t>can send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Network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system calls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3076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974741"/>
              </p:ext>
            </p:extLst>
          </p:nvPr>
        </p:nvGraphicFramePr>
        <p:xfrm>
          <a:off x="1447800" y="1428750"/>
          <a:ext cx="6096000" cy="3048006"/>
        </p:xfrm>
        <a:graphic>
          <a:graphicData uri="http://schemas.openxmlformats.org/drawingml/2006/table">
            <a:tbl>
              <a:tblPr/>
              <a:tblGrid>
                <a:gridCol w="1611312"/>
                <a:gridCol w="4484688"/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Primitive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Meaning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socket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Create a new communication endpoint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bind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Attach a local address to a socket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listen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Announce willingness to accept connections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accept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Block caller until a connection request arrives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connect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Actively attempt to establish a connection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Send(write) some data over the connection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Receive(read) some data over the connection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close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Release the connection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62" name="Line 42"/>
          <p:cNvSpPr>
            <a:spLocks noChangeShapeType="1"/>
          </p:cNvSpPr>
          <p:nvPr/>
        </p:nvSpPr>
        <p:spPr bwMode="auto">
          <a:xfrm>
            <a:off x="872992" y="1885951"/>
            <a:ext cx="0" cy="1143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>
            <a:off x="8005324" y="1811369"/>
            <a:ext cx="0" cy="3095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>
            <a:off x="8019422" y="3181350"/>
            <a:ext cx="0" cy="1295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5" name="Text Box 45"/>
          <p:cNvSpPr txBox="1">
            <a:spLocks noChangeArrowheads="1"/>
          </p:cNvSpPr>
          <p:nvPr/>
        </p:nvSpPr>
        <p:spPr bwMode="auto">
          <a:xfrm>
            <a:off x="460059" y="1341835"/>
            <a:ext cx="8258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server</a:t>
            </a:r>
          </a:p>
        </p:txBody>
      </p:sp>
      <p:sp>
        <p:nvSpPr>
          <p:cNvPr id="30766" name="Text Box 46"/>
          <p:cNvSpPr txBox="1">
            <a:spLocks noChangeArrowheads="1"/>
          </p:cNvSpPr>
          <p:nvPr/>
        </p:nvSpPr>
        <p:spPr bwMode="auto">
          <a:xfrm>
            <a:off x="7643687" y="1341597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client</a:t>
            </a:r>
          </a:p>
        </p:txBody>
      </p:sp>
      <p:sp>
        <p:nvSpPr>
          <p:cNvPr id="11" name="Line 42"/>
          <p:cNvSpPr>
            <a:spLocks noChangeShapeType="1"/>
          </p:cNvSpPr>
          <p:nvPr/>
        </p:nvSpPr>
        <p:spPr bwMode="auto">
          <a:xfrm flipH="1">
            <a:off x="872992" y="3562350"/>
            <a:ext cx="0" cy="914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Network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server illustration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3"/>
          <a:stretch/>
        </p:blipFill>
        <p:spPr bwMode="auto">
          <a:xfrm>
            <a:off x="3810000" y="1123950"/>
            <a:ext cx="4554727" cy="384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54705"/>
            <a:ext cx="3971925" cy="391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Network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372649"/>
            <a:ext cx="2557272" cy="321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client illustration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1200150"/>
            <a:ext cx="481690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Network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2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Illustration: Basic TCP request client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Network Programming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2506"/>
            <a:ext cx="4267200" cy="393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06" y="1162508"/>
            <a:ext cx="4267200" cy="393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37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TCP Server basic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48640" lvl="2" indent="0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while (true) {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548640" lvl="2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connSock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accept(sock, ...);</a:t>
            </a:r>
          </a:p>
          <a:p>
            <a:pPr marL="548640" lvl="2" indent="0"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 marL="548640" lvl="2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// process client’s request</a:t>
            </a:r>
          </a:p>
          <a:p>
            <a:pPr marL="548640" lvl="2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//    via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connSock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 marL="548640" lvl="2" indent="0">
              <a:buNone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548640" lvl="2" indent="0"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close(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connSock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548640" lvl="2" indent="0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Network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Server fork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server starts loop</a:t>
            </a:r>
          </a:p>
          <a:p>
            <a:pPr lvl="1"/>
            <a:r>
              <a:rPr lang="en-US" dirty="0" smtClean="0"/>
              <a:t>blocks on accept for connection from client</a:t>
            </a:r>
          </a:p>
          <a:p>
            <a:r>
              <a:rPr lang="en-US" dirty="0" smtClean="0"/>
              <a:t>after accept: </a:t>
            </a:r>
          </a:p>
          <a:p>
            <a:pPr lvl="1"/>
            <a:r>
              <a:rPr lang="en-US" dirty="0" smtClean="0"/>
              <a:t>accept returns dedicated connection socket</a:t>
            </a:r>
          </a:p>
          <a:p>
            <a:pPr lvl="1"/>
            <a:r>
              <a:rPr lang="en-US" dirty="0"/>
              <a:t>server forks to service client request</a:t>
            </a:r>
            <a:endParaRPr lang="en-US" dirty="0" smtClean="0"/>
          </a:p>
          <a:p>
            <a:r>
              <a:rPr lang="en-US" dirty="0" smtClean="0"/>
              <a:t>parent process</a:t>
            </a:r>
          </a:p>
          <a:p>
            <a:pPr lvl="1"/>
            <a:r>
              <a:rPr lang="en-US" dirty="0"/>
              <a:t>closes dedicated connection socket</a:t>
            </a:r>
          </a:p>
          <a:p>
            <a:pPr lvl="1"/>
            <a:r>
              <a:rPr lang="en-US" dirty="0" smtClean="0"/>
              <a:t>continues to block for next accept</a:t>
            </a:r>
          </a:p>
          <a:p>
            <a:r>
              <a:rPr lang="en-US" dirty="0" smtClean="0"/>
              <a:t>child process</a:t>
            </a:r>
          </a:p>
          <a:p>
            <a:pPr lvl="1"/>
            <a:r>
              <a:rPr lang="en-US" dirty="0" smtClean="0"/>
              <a:t>serves client request</a:t>
            </a:r>
          </a:p>
          <a:p>
            <a:pPr lvl="1"/>
            <a:r>
              <a:rPr lang="en-US" dirty="0" smtClean="0"/>
              <a:t>communicates with client via dedicated </a:t>
            </a:r>
            <a:r>
              <a:rPr lang="en-US" dirty="0"/>
              <a:t>connection </a:t>
            </a:r>
            <a:r>
              <a:rPr lang="en-US" dirty="0" smtClean="0"/>
              <a:t>socket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Network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2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ll14Design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Fall14Design</Template>
  <TotalTime>9589</TotalTime>
  <Words>456</Words>
  <Application>Microsoft Office PowerPoint</Application>
  <PresentationFormat>On-screen Show (16:9)</PresentationFormat>
  <Paragraphs>143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Fall14Design</vt:lpstr>
      <vt:lpstr>CSCI 330 UNIX and Network Programming</vt:lpstr>
      <vt:lpstr>Unit Overview</vt:lpstr>
      <vt:lpstr>TCP programming</vt:lpstr>
      <vt:lpstr>Socket system calls</vt:lpstr>
      <vt:lpstr>TCP server illustration</vt:lpstr>
      <vt:lpstr>TCP client illustration</vt:lpstr>
      <vt:lpstr>Illustration: Basic TCP request client</vt:lpstr>
      <vt:lpstr>Review: TCP Server basic logic</vt:lpstr>
      <vt:lpstr>TCP Server fork</vt:lpstr>
      <vt:lpstr>TCP Server fork: logic</vt:lpstr>
      <vt:lpstr>TCP server/fork illustration</vt:lpstr>
      <vt:lpstr>TCP server/fork illustration</vt:lpstr>
      <vt:lpstr>Server example: list directory</vt:lpstr>
      <vt:lpstr>Server child: processClientRequest</vt:lpstr>
      <vt:lpstr>TCP server: opendir detail</vt:lpstr>
      <vt:lpstr>TCP server: readdir detail</vt:lpstr>
      <vt:lpstr>Summary</vt:lpstr>
    </vt:vector>
  </TitlesOfParts>
  <Company>Northern Illinois Univerity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AWK Utility</dc:title>
  <dc:subject>CSCI330: The UNIX System</dc:subject>
  <dc:creator>Raimund Ege</dc:creator>
  <cp:lastModifiedBy>Raimund Ege</cp:lastModifiedBy>
  <cp:revision>684</cp:revision>
  <dcterms:created xsi:type="dcterms:W3CDTF">2000-12-28T17:51:39Z</dcterms:created>
  <dcterms:modified xsi:type="dcterms:W3CDTF">2013-11-11T16:37:56Z</dcterms:modified>
</cp:coreProperties>
</file>