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1"/>
  </p:notesMasterIdLst>
  <p:handoutMasterIdLst>
    <p:handoutMasterId r:id="rId32"/>
  </p:handoutMasterIdLst>
  <p:sldIdLst>
    <p:sldId id="428" r:id="rId2"/>
    <p:sldId id="321" r:id="rId3"/>
    <p:sldId id="462" r:id="rId4"/>
    <p:sldId id="453" r:id="rId5"/>
    <p:sldId id="454" r:id="rId6"/>
    <p:sldId id="460" r:id="rId7"/>
    <p:sldId id="461" r:id="rId8"/>
    <p:sldId id="459" r:id="rId9"/>
    <p:sldId id="463" r:id="rId10"/>
    <p:sldId id="465" r:id="rId11"/>
    <p:sldId id="467" r:id="rId12"/>
    <p:sldId id="468" r:id="rId13"/>
    <p:sldId id="474" r:id="rId14"/>
    <p:sldId id="475" r:id="rId15"/>
    <p:sldId id="477" r:id="rId16"/>
    <p:sldId id="476" r:id="rId17"/>
    <p:sldId id="464" r:id="rId18"/>
    <p:sldId id="469" r:id="rId19"/>
    <p:sldId id="470" r:id="rId20"/>
    <p:sldId id="471" r:id="rId21"/>
    <p:sldId id="472" r:id="rId22"/>
    <p:sldId id="473" r:id="rId23"/>
    <p:sldId id="478" r:id="rId24"/>
    <p:sldId id="479" r:id="rId25"/>
    <p:sldId id="480" r:id="rId26"/>
    <p:sldId id="481" r:id="rId27"/>
    <p:sldId id="482" r:id="rId28"/>
    <p:sldId id="483" r:id="rId29"/>
    <p:sldId id="426" r:id="rId30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99"/>
    <a:srgbClr val="003300"/>
    <a:srgbClr val="00CC00"/>
    <a:srgbClr val="0066FF"/>
    <a:srgbClr val="FF99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56" d="100"/>
          <a:sy n="156" d="100"/>
        </p:scale>
        <p:origin x="-324" y="-90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791200" cy="13144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XV: Transmission Control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system call: connect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system call: </a:t>
            </a:r>
            <a:r>
              <a:rPr lang="en-US" dirty="0"/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connect(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connects socket to remote IP number and port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holds address information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will accept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pointer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dirty="0" smtClean="0"/>
              <a:t> specifies length of 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/>
              <a:t>  structure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0 on success, -1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00" y="1372649"/>
            <a:ext cx="2557272" cy="3214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client illustration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5200" y="1200150"/>
            <a:ext cx="4816902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 detail: create TCP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sock;	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Create the TCP socket 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((sock = socket(AF_INET, SOCK_STREAM, 0)) &lt; 0) {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("Failed to create socket");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exit(EXIT_FAILURE);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62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detail: </a:t>
            </a:r>
            <a:r>
              <a:rPr lang="en-US" dirty="0" smtClean="0"/>
              <a:t>connect the </a:t>
            </a:r>
            <a:r>
              <a:rPr lang="en-US" dirty="0"/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// Construct the server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structure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0,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Clear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echoserver.sin_family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AF_INET;           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Internet/IP */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echoserver.sin_addr.s_addr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inet_addr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[1]);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IP address */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echoserver.sin_port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[2]));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server port */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connect to server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(connect(sock,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 &lt; 0) 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("cannot connect");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detail: </a:t>
            </a:r>
            <a:r>
              <a:rPr lang="en-US" dirty="0" smtClean="0"/>
              <a:t>write to </a:t>
            </a:r>
            <a:r>
              <a:rPr lang="en-US" dirty="0"/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// Send the message to the server </a:t>
            </a: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echolen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[3]);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(write(sock,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echolen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echolen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("Mismatch in number of sent bytes");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97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detail: </a:t>
            </a:r>
            <a:r>
              <a:rPr lang="en-US" dirty="0" smtClean="0"/>
              <a:t>read </a:t>
            </a:r>
            <a:r>
              <a:rPr lang="en-US" dirty="0"/>
              <a:t>from 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Receive the message back from the server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((received = read(sock, buffer, 256)) !=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echolen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("Mismatch in number of received bytes");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/* Assure null-terminated string */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buffer[received] = '\0'; 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&lt;&lt; "Server (" 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&lt;&lt;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inet_ntoa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echoserver.sin_addr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&lt;&lt; ") echoed: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&lt;&lt; buffer &lt;&lt;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;	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09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system call: bind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bind(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assigns address to socket: IP number and port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holds address information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will accept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pointer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dirty="0" smtClean="0"/>
              <a:t> specifies length of 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/>
              <a:t>  structure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0 on success, -1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system call: listen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system call: listen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>
                <a:latin typeface="Courier New" pitchFamily="49" charset="0"/>
                <a:cs typeface="Courier New" pitchFamily="49" charset="0"/>
              </a:rPr>
              <a:t>int listen(int sockfd, int </a:t>
            </a:r>
            <a:r>
              <a:rPr lang="sv-SE" b="1" dirty="0" smtClean="0">
                <a:latin typeface="Courier New" pitchFamily="49" charset="0"/>
                <a:cs typeface="Courier New" pitchFamily="49" charset="0"/>
              </a:rPr>
              <a:t>backlog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marks socket as passive socket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it will be used to accept incoming requests via accept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backlog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specifies length </a:t>
            </a:r>
            <a:r>
              <a:rPr lang="en-US" dirty="0">
                <a:cs typeface="Courier New" pitchFamily="49" charset="0"/>
              </a:rPr>
              <a:t>of incoming </a:t>
            </a:r>
            <a:r>
              <a:rPr lang="en-US" dirty="0" smtClean="0">
                <a:cs typeface="Courier New" pitchFamily="49" charset="0"/>
              </a:rPr>
              <a:t>connection queue </a:t>
            </a:r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0 on success, -1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9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 layer</a:t>
            </a:r>
          </a:p>
          <a:p>
            <a:r>
              <a:rPr lang="en-US" dirty="0" smtClean="0"/>
              <a:t>Transmission control protocol</a:t>
            </a:r>
          </a:p>
          <a:p>
            <a:endParaRPr lang="en-US" dirty="0" smtClean="0"/>
          </a:p>
          <a:p>
            <a:r>
              <a:rPr lang="en-US" dirty="0" smtClean="0"/>
              <a:t>TCP programming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system call: accept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 rot="16200000">
            <a:off x="1463802" y="2250948"/>
            <a:ext cx="242316" cy="1188720"/>
          </a:xfrm>
          <a:prstGeom prst="downArrow">
            <a:avLst>
              <a:gd name="adj1" fmla="val 42453"/>
              <a:gd name="adj2" fmla="val 50000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system call: accept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accept(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, </a:t>
            </a:r>
            <a:endParaRPr 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600" dirty="0"/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sz="2600" dirty="0">
                <a:cs typeface="Courier New" pitchFamily="49" charset="0"/>
              </a:rPr>
              <a:t>extracts  </a:t>
            </a:r>
            <a:r>
              <a:rPr lang="en-US" sz="2600" dirty="0" smtClean="0">
                <a:cs typeface="Courier New" pitchFamily="49" charset="0"/>
              </a:rPr>
              <a:t>connection request  from incoming queue </a:t>
            </a:r>
          </a:p>
          <a:p>
            <a:r>
              <a:rPr lang="en-US" sz="2600" dirty="0" smtClean="0">
                <a:cs typeface="Courier New" pitchFamily="49" charset="0"/>
              </a:rPr>
              <a:t>creates </a:t>
            </a:r>
            <a:r>
              <a:rPr lang="en-US" sz="2600" dirty="0">
                <a:cs typeface="Courier New" pitchFamily="49" charset="0"/>
              </a:rPr>
              <a:t>a  </a:t>
            </a:r>
            <a:r>
              <a:rPr lang="en-US" sz="2600" u="sng" dirty="0">
                <a:cs typeface="Courier New" pitchFamily="49" charset="0"/>
              </a:rPr>
              <a:t>new</a:t>
            </a:r>
            <a:r>
              <a:rPr lang="en-US" sz="2600" dirty="0">
                <a:cs typeface="Courier New" pitchFamily="49" charset="0"/>
              </a:rPr>
              <a:t>  connected  </a:t>
            </a:r>
            <a:r>
              <a:rPr lang="en-US" sz="2600" dirty="0" smtClean="0">
                <a:cs typeface="Courier New" pitchFamily="49" charset="0"/>
              </a:rPr>
              <a:t>socket</a:t>
            </a:r>
          </a:p>
          <a:p>
            <a:pPr lvl="1"/>
            <a:r>
              <a:rPr lang="en-US" sz="2200" dirty="0" smtClean="0">
                <a:cs typeface="Courier New" pitchFamily="49" charset="0"/>
              </a:rPr>
              <a:t>returns a new file descriptor for </a:t>
            </a:r>
            <a:r>
              <a:rPr lang="en-US" sz="2200" dirty="0">
                <a:cs typeface="Courier New" pitchFamily="49" charset="0"/>
              </a:rPr>
              <a:t>that </a:t>
            </a:r>
            <a:r>
              <a:rPr lang="en-US" sz="2200" dirty="0" smtClean="0">
                <a:cs typeface="Courier New" pitchFamily="49" charset="0"/>
              </a:rPr>
              <a:t>socket, returns </a:t>
            </a:r>
            <a:r>
              <a:rPr lang="en-US" sz="2200" dirty="0">
                <a:cs typeface="Courier New" pitchFamily="49" charset="0"/>
              </a:rPr>
              <a:t>-1 on </a:t>
            </a:r>
            <a:r>
              <a:rPr lang="en-US" sz="2200" dirty="0" smtClean="0">
                <a:cs typeface="Courier New" pitchFamily="49" charset="0"/>
              </a:rPr>
              <a:t>failure</a:t>
            </a:r>
          </a:p>
          <a:p>
            <a:r>
              <a:rPr lang="en-US" sz="30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cs typeface="Courier New" pitchFamily="49" charset="0"/>
              </a:rPr>
              <a:t>holds address information</a:t>
            </a:r>
          </a:p>
          <a:p>
            <a:pPr lvl="1"/>
            <a:r>
              <a:rPr lang="en-US" sz="2200" dirty="0" smtClean="0">
                <a:cs typeface="Courier New" pitchFamily="49" charset="0"/>
              </a:rPr>
              <a:t>will accept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/>
              <a:t>pointer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2600" dirty="0" smtClean="0"/>
              <a:t> specifies length of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600" dirty="0" smtClean="0"/>
              <a:t> structure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9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server illustration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3"/>
          <a:stretch/>
        </p:blipFill>
        <p:spPr bwMode="auto">
          <a:xfrm>
            <a:off x="3810000" y="1123950"/>
            <a:ext cx="4554727" cy="3845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54704"/>
            <a:ext cx="3971925" cy="3912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68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detail: create TCP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sock;	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Create the TCP socket 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((sock = socket(AF_INET, SOCK_STREAM, 0)) &lt; 0) {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("Failed to create socket");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exit(EXIT_FAILURE);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detail</a:t>
            </a:r>
            <a:r>
              <a:rPr lang="en-US" dirty="0"/>
              <a:t>: bind the 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 // structure for address of server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serverlen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Construct the server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structure </a:t>
            </a: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0,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));       /* Clear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echoserver.sin_family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AF_INET;                 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Internet/IP */</a:t>
            </a: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echoserver.sin_addr.s_addr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INADDR_ANY;          /*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Any IP address */</a:t>
            </a: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echoserver.sin_port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[1]));      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server port */</a:t>
            </a:r>
          </a:p>
          <a:p>
            <a:pPr marL="0" indent="0"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Bind the socket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(bind(sock,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echoserver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serverlen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 &lt; 0) {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("Failed to bind server socket");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509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detail</a:t>
            </a:r>
            <a:r>
              <a:rPr lang="en-US" dirty="0"/>
              <a:t>: </a:t>
            </a:r>
            <a:r>
              <a:rPr lang="en-US" dirty="0" smtClean="0"/>
              <a:t>listen on the </a:t>
            </a:r>
            <a:r>
              <a:rPr lang="en-US" dirty="0"/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// listen: make socket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passive, 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        set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length of queue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(listen(sock, 64) &lt; 0)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("listen failed");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04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detail</a:t>
            </a:r>
            <a:r>
              <a:rPr lang="en-US" dirty="0"/>
              <a:t>: </a:t>
            </a:r>
            <a:r>
              <a:rPr lang="en-US" dirty="0" smtClean="0"/>
              <a:t>accept new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Run until cancelled 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while (true)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newSock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=accept(sock, 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          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echoclient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clientlen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	// read &amp; write from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newSock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05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detail</a:t>
            </a:r>
            <a:r>
              <a:rPr lang="en-US" dirty="0"/>
              <a:t>: </a:t>
            </a:r>
            <a:r>
              <a:rPr lang="en-US" dirty="0" smtClean="0"/>
              <a:t>read from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// read a message from the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client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char buffer[256];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received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read(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newSock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buffer, 256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(received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&lt; 0)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("Failed to receive message");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cerr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&lt;&lt; "Client connected: " 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&lt;&lt;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inet_ntoa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echoclient.sin_addr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 &lt;&lt; "\n";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6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detail</a:t>
            </a:r>
            <a:r>
              <a:rPr lang="en-US" dirty="0"/>
              <a:t>: </a:t>
            </a:r>
            <a:r>
              <a:rPr lang="en-US" dirty="0" smtClean="0"/>
              <a:t>write to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058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// write the message back to client 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(write(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newSock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buffer, received) 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				!=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received)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("Mismatch in number of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bytes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exit(EXIT_FAILURE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058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 layer</a:t>
            </a:r>
          </a:p>
          <a:p>
            <a:r>
              <a:rPr lang="en-US" dirty="0"/>
              <a:t>Transmission control </a:t>
            </a:r>
            <a:r>
              <a:rPr lang="en-US" dirty="0" smtClean="0"/>
              <a:t>protocol</a:t>
            </a:r>
          </a:p>
          <a:p>
            <a:r>
              <a:rPr lang="en-US" dirty="0" smtClean="0"/>
              <a:t>TCP programming</a:t>
            </a:r>
            <a:endParaRPr lang="en-US" dirty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provides </a:t>
            </a:r>
            <a:r>
              <a:rPr lang="en-US" dirty="0"/>
              <a:t>end-to-end communication services for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provides multiple endpoints on a single node</a:t>
            </a:r>
          </a:p>
          <a:p>
            <a:pPr lvl="1"/>
            <a:r>
              <a:rPr lang="en-US" dirty="0" smtClean="0"/>
              <a:t>Address: IP address + </a:t>
            </a:r>
            <a:r>
              <a:rPr lang="en-US" u="sng" dirty="0" smtClean="0"/>
              <a:t>port number</a:t>
            </a:r>
          </a:p>
          <a:p>
            <a:endParaRPr lang="en-US" dirty="0" smtClean="0"/>
          </a:p>
          <a:p>
            <a:r>
              <a:rPr lang="en-US" dirty="0" smtClean="0"/>
              <a:t>TCP</a:t>
            </a:r>
            <a:r>
              <a:rPr lang="en-US" dirty="0"/>
              <a:t>: transmission control protocol</a:t>
            </a:r>
          </a:p>
          <a:p>
            <a:pPr lvl="1"/>
            <a:r>
              <a:rPr lang="en-US" dirty="0"/>
              <a:t>connection oriented, guaranteed delivery</a:t>
            </a:r>
          </a:p>
          <a:p>
            <a:pPr lvl="1"/>
            <a:r>
              <a:rPr lang="en-US" dirty="0"/>
              <a:t>stream oriented:		basis for: http, ftp, </a:t>
            </a:r>
            <a:r>
              <a:rPr lang="en-US" dirty="0" err="1"/>
              <a:t>smtp</a:t>
            </a:r>
            <a:r>
              <a:rPr lang="en-US" dirty="0"/>
              <a:t>, </a:t>
            </a:r>
            <a:r>
              <a:rPr lang="en-US" dirty="0" err="1"/>
              <a:t>ssh</a:t>
            </a:r>
            <a:endParaRPr lang="en-US" dirty="0"/>
          </a:p>
          <a:p>
            <a:r>
              <a:rPr lang="en-US" dirty="0"/>
              <a:t>UDP: user datagram protocol</a:t>
            </a:r>
          </a:p>
          <a:p>
            <a:pPr lvl="1"/>
            <a:r>
              <a:rPr lang="en-US" dirty="0"/>
              <a:t>best effort</a:t>
            </a:r>
          </a:p>
          <a:p>
            <a:pPr lvl="1"/>
            <a:r>
              <a:rPr lang="en-US" dirty="0"/>
              <a:t>datagram oriented:		basis for: </a:t>
            </a:r>
            <a:r>
              <a:rPr lang="en-US" dirty="0" err="1"/>
              <a:t>dns</a:t>
            </a:r>
            <a:r>
              <a:rPr lang="en-US" dirty="0"/>
              <a:t>, </a:t>
            </a:r>
            <a:r>
              <a:rPr lang="en-US" dirty="0" err="1" smtClean="0"/>
              <a:t>rtp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3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TCP/IP protocol packet</a:t>
            </a:r>
          </a:p>
        </p:txBody>
      </p:sp>
      <p:pic>
        <p:nvPicPr>
          <p:cNvPr id="18435" name="Content Placeholder 5" descr="ethernet-network-packet-holding-an-ip-packet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9050" y="1154430"/>
            <a:ext cx="5797550" cy="3478530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4248150"/>
            <a:ext cx="152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05200" y="4248150"/>
            <a:ext cx="152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1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communication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6" t="38066" r="46962" b="34094"/>
          <a:stretch>
            <a:fillRect/>
          </a:stretch>
        </p:blipFill>
        <p:spPr bwMode="auto">
          <a:xfrm>
            <a:off x="2390775" y="1123950"/>
            <a:ext cx="4238625" cy="3801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14350"/>
            <a:ext cx="1914394" cy="1081278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6213240" y="196748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0800000">
            <a:off x="2775311" y="162610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368688" y="2219295"/>
            <a:ext cx="2775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TCP 3-way handshake</a:t>
            </a:r>
            <a:endParaRPr lang="en-US" sz="20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" y="1883253"/>
            <a:ext cx="2775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TCP 3-way handshake</a:t>
            </a:r>
            <a:endParaRPr lang="en-US" sz="20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3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programming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abstraction:  socket</a:t>
            </a:r>
          </a:p>
          <a:p>
            <a:r>
              <a:rPr lang="en-US" dirty="0"/>
              <a:t>first introduced in BSD Unix in 1981</a:t>
            </a:r>
          </a:p>
          <a:p>
            <a:endParaRPr lang="en-US" dirty="0" smtClean="0"/>
          </a:p>
          <a:p>
            <a:r>
              <a:rPr lang="en-US" dirty="0" smtClean="0"/>
              <a:t>socket is end-point of communication link</a:t>
            </a:r>
          </a:p>
          <a:p>
            <a:pPr lvl="1"/>
            <a:r>
              <a:rPr lang="en-US" dirty="0" smtClean="0"/>
              <a:t>identified as IP address + port number</a:t>
            </a:r>
          </a:p>
          <a:p>
            <a:pPr lvl="1"/>
            <a:r>
              <a:rPr lang="en-US" dirty="0" smtClean="0"/>
              <a:t>can receive data</a:t>
            </a:r>
          </a:p>
          <a:p>
            <a:pPr lvl="1"/>
            <a:r>
              <a:rPr lang="en-US" dirty="0" smtClean="0"/>
              <a:t>can send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system calls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0767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74741"/>
              </p:ext>
            </p:extLst>
          </p:nvPr>
        </p:nvGraphicFramePr>
        <p:xfrm>
          <a:off x="1447800" y="1428750"/>
          <a:ext cx="6096000" cy="3048006"/>
        </p:xfrm>
        <a:graphic>
          <a:graphicData uri="http://schemas.openxmlformats.org/drawingml/2006/table">
            <a:tbl>
              <a:tblPr/>
              <a:tblGrid>
                <a:gridCol w="1611312"/>
                <a:gridCol w="4484688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Primitive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Meaning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socket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Create a new communication endpoint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bind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Attach a local address to a socket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listen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Announce willingness to accept connections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accept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Block caller until a connection request arrives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connect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Actively attempt to establish a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write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Send(write) some data over the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Receive(read) some data over the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close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Release the connection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2" name="Line 42"/>
          <p:cNvSpPr>
            <a:spLocks noChangeShapeType="1"/>
          </p:cNvSpPr>
          <p:nvPr/>
        </p:nvSpPr>
        <p:spPr bwMode="auto">
          <a:xfrm>
            <a:off x="872992" y="1885951"/>
            <a:ext cx="0" cy="11430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>
            <a:off x="8005324" y="1811369"/>
            <a:ext cx="0" cy="309563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4" name="Line 44"/>
          <p:cNvSpPr>
            <a:spLocks noChangeShapeType="1"/>
          </p:cNvSpPr>
          <p:nvPr/>
        </p:nvSpPr>
        <p:spPr bwMode="auto">
          <a:xfrm>
            <a:off x="8019422" y="3181350"/>
            <a:ext cx="0" cy="1295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5" name="Text Box 45"/>
          <p:cNvSpPr txBox="1">
            <a:spLocks noChangeArrowheads="1"/>
          </p:cNvSpPr>
          <p:nvPr/>
        </p:nvSpPr>
        <p:spPr bwMode="auto">
          <a:xfrm>
            <a:off x="460059" y="1341835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/>
              <a:t>server</a:t>
            </a:r>
          </a:p>
        </p:txBody>
      </p: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7643687" y="1341597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/>
              <a:t>client</a:t>
            </a:r>
          </a:p>
        </p:txBody>
      </p:sp>
      <p:sp>
        <p:nvSpPr>
          <p:cNvPr id="11" name="Line 42"/>
          <p:cNvSpPr>
            <a:spLocks noChangeShapeType="1"/>
          </p:cNvSpPr>
          <p:nvPr/>
        </p:nvSpPr>
        <p:spPr bwMode="auto">
          <a:xfrm flipH="1">
            <a:off x="872992" y="3562350"/>
            <a:ext cx="0" cy="914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1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2" grpId="0" animBg="1"/>
      <p:bldP spid="30763" grpId="0" animBg="1"/>
      <p:bldP spid="30764" grpId="0" animBg="1"/>
      <p:bldP spid="30765" grpId="0"/>
      <p:bldP spid="30766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</a:t>
            </a:r>
            <a:r>
              <a:rPr lang="en-US" dirty="0"/>
              <a:t>communications pattern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3"/>
          <a:stretch/>
        </p:blipFill>
        <p:spPr bwMode="auto">
          <a:xfrm>
            <a:off x="2057400" y="1200149"/>
            <a:ext cx="4554727" cy="3845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socket(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domain,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type,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protocol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cs typeface="Courier New" pitchFamily="49" charset="0"/>
              </a:rPr>
              <a:t>creates a new socket, as end point to a communications link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en-US" dirty="0" smtClean="0"/>
              <a:t>  is set to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AF_INET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/>
              <a:t> is set to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SOCK_STREAM</a:t>
            </a:r>
            <a:r>
              <a:rPr lang="en-US" dirty="0" smtClean="0"/>
              <a:t> for stream communication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protocol</a:t>
            </a:r>
            <a:r>
              <a:rPr lang="en-US" dirty="0" smtClean="0"/>
              <a:t> is set to 0, i.e. default TCP</a:t>
            </a:r>
          </a:p>
          <a:p>
            <a:r>
              <a:rPr lang="en-US" dirty="0" smtClean="0"/>
              <a:t>returns socket descriptor:</a:t>
            </a:r>
          </a:p>
          <a:p>
            <a:pPr lvl="1"/>
            <a:r>
              <a:rPr lang="en-US" dirty="0" smtClean="0"/>
              <a:t>used in bind, listen, accept, connect, write, read, close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1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8926</TotalTime>
  <Words>942</Words>
  <Application>Microsoft Office PowerPoint</Application>
  <PresentationFormat>On-screen Show (16:9)</PresentationFormat>
  <Paragraphs>262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Fall14Design</vt:lpstr>
      <vt:lpstr>CSCI 330 UNIX and Network Programming</vt:lpstr>
      <vt:lpstr>Unit Overview</vt:lpstr>
      <vt:lpstr>Transport Layer</vt:lpstr>
      <vt:lpstr>TCP/IP protocol packet</vt:lpstr>
      <vt:lpstr>TCP communication</vt:lpstr>
      <vt:lpstr>TCP programming</vt:lpstr>
      <vt:lpstr>Socket system calls</vt:lpstr>
      <vt:lpstr>TCP communications pattern</vt:lpstr>
      <vt:lpstr>System call: socket</vt:lpstr>
      <vt:lpstr>Client system call: connect</vt:lpstr>
      <vt:lpstr>Client system call: connect</vt:lpstr>
      <vt:lpstr>TCP client illustration</vt:lpstr>
      <vt:lpstr>Client detail: create TCP socket</vt:lpstr>
      <vt:lpstr>Client detail: connect the socket</vt:lpstr>
      <vt:lpstr>Client detail: write to socket</vt:lpstr>
      <vt:lpstr>Client detail: read from socket</vt:lpstr>
      <vt:lpstr>Server system call: bind</vt:lpstr>
      <vt:lpstr>Server system call: listen</vt:lpstr>
      <vt:lpstr>Server system call: listen</vt:lpstr>
      <vt:lpstr>Server system call: accept</vt:lpstr>
      <vt:lpstr>Server system call: accept</vt:lpstr>
      <vt:lpstr>TCP server illustration</vt:lpstr>
      <vt:lpstr>Server detail: create TCP socket</vt:lpstr>
      <vt:lpstr>Server detail: bind the socket</vt:lpstr>
      <vt:lpstr>Server detail: listen on the socket</vt:lpstr>
      <vt:lpstr>Server detail: accept new socket</vt:lpstr>
      <vt:lpstr>Server detail: read from socket</vt:lpstr>
      <vt:lpstr>Server detail: write to socket</vt:lpstr>
      <vt:lpstr>Summary</vt:lpstr>
    </vt:vector>
  </TitlesOfParts>
  <Company>Northern Illinois Univerity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Raimund Ege</cp:lastModifiedBy>
  <cp:revision>629</cp:revision>
  <dcterms:created xsi:type="dcterms:W3CDTF">2000-12-28T17:51:39Z</dcterms:created>
  <dcterms:modified xsi:type="dcterms:W3CDTF">2013-11-06T15:05:08Z</dcterms:modified>
</cp:coreProperties>
</file>