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1"/>
  </p:sldMasterIdLst>
  <p:notesMasterIdLst>
    <p:notesMasterId r:id="rId30"/>
  </p:notesMasterIdLst>
  <p:handoutMasterIdLst>
    <p:handoutMasterId r:id="rId31"/>
  </p:handoutMasterIdLst>
  <p:sldIdLst>
    <p:sldId id="428" r:id="rId2"/>
    <p:sldId id="321" r:id="rId3"/>
    <p:sldId id="446" r:id="rId4"/>
    <p:sldId id="458" r:id="rId5"/>
    <p:sldId id="459" r:id="rId6"/>
    <p:sldId id="460" r:id="rId7"/>
    <p:sldId id="463" r:id="rId8"/>
    <p:sldId id="464" r:id="rId9"/>
    <p:sldId id="461" r:id="rId10"/>
    <p:sldId id="465" r:id="rId11"/>
    <p:sldId id="466" r:id="rId12"/>
    <p:sldId id="467" r:id="rId13"/>
    <p:sldId id="468" r:id="rId14"/>
    <p:sldId id="482" r:id="rId15"/>
    <p:sldId id="483" r:id="rId16"/>
    <p:sldId id="484" r:id="rId17"/>
    <p:sldId id="469" r:id="rId18"/>
    <p:sldId id="470" r:id="rId19"/>
    <p:sldId id="471" r:id="rId20"/>
    <p:sldId id="472" r:id="rId21"/>
    <p:sldId id="462" r:id="rId22"/>
    <p:sldId id="473" r:id="rId23"/>
    <p:sldId id="474" r:id="rId24"/>
    <p:sldId id="475" r:id="rId25"/>
    <p:sldId id="479" r:id="rId26"/>
    <p:sldId id="480" r:id="rId27"/>
    <p:sldId id="481" r:id="rId28"/>
    <p:sldId id="426" r:id="rId29"/>
  </p:sldIdLst>
  <p:sldSz cx="9144000" cy="5143500" type="screen16x9"/>
  <p:notesSz cx="7315200" cy="96012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56">
          <p15:clr>
            <a:srgbClr val="A4A3A4"/>
          </p15:clr>
        </p15:guide>
        <p15:guide id="2" pos="4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3300"/>
    <a:srgbClr val="00CC00"/>
    <a:srgbClr val="0066FF"/>
    <a:srgbClr val="FF9966"/>
    <a:srgbClr val="FF00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9085" autoAdjust="0"/>
  </p:normalViewPr>
  <p:slideViewPr>
    <p:cSldViewPr>
      <p:cViewPr varScale="1">
        <p:scale>
          <a:sx n="116" d="100"/>
          <a:sy n="116" d="100"/>
        </p:scale>
        <p:origin x="246" y="96"/>
      </p:cViewPr>
      <p:guideLst>
        <p:guide orient="horz" pos="756"/>
        <p:guide pos="432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3408" y="-72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2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67468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r>
              <a:rPr lang="en-US" dirty="0"/>
              <a:t>CSCI 330 </a:t>
            </a:r>
            <a:r>
              <a:rPr lang="en-US" dirty="0" smtClean="0"/>
              <a:t>– UNIX and Network Programming</a:t>
            </a:r>
            <a:endParaRPr lang="en-US" dirty="0"/>
          </a:p>
        </p:txBody>
      </p:sp>
      <p:sp>
        <p:nvSpPr>
          <p:cNvPr id="1177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0067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pPr>
              <a:defRPr/>
            </a:pPr>
            <a:r>
              <a:rPr lang="en-US"/>
              <a:t>NIU Department of Computer Science</a:t>
            </a:r>
          </a:p>
        </p:txBody>
      </p:sp>
      <p:sp>
        <p:nvSpPr>
          <p:cNvPr id="1177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75DE5D8F-C702-499F-8D65-1D72DF46CC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5351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The AWK/NAWK Utility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31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>
              <a:defRPr sz="1300"/>
            </a:lvl1pPr>
          </a:lstStyle>
          <a:p>
            <a:pPr>
              <a:defRPr/>
            </a:pPr>
            <a:r>
              <a:rPr lang="en-US"/>
              <a:t>Copyright Department of Computer Science, Northern Illinois University, 2004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pPr>
              <a:defRPr/>
            </a:pPr>
            <a:fld id="{B922D922-02D7-49D2-8B2E-E2E17246A4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038589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The Bash Shell</a:t>
            </a:r>
          </a:p>
        </p:txBody>
      </p:sp>
      <p:sp>
        <p:nvSpPr>
          <p:cNvPr id="942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Copyright Department of Computer Science, Northern Illinois University, 2005</a:t>
            </a:r>
          </a:p>
        </p:txBody>
      </p:sp>
      <p:sp>
        <p:nvSpPr>
          <p:cNvPr id="942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smtClean="0"/>
              <a:t>09-</a:t>
            </a:r>
            <a:fld id="{13FCCC9D-C470-49D1-9B77-4C99E56D6324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942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solidFill>
            <a:srgbClr val="FFFFFF"/>
          </a:solidFill>
          <a:ln/>
        </p:spPr>
      </p:sp>
      <p:sp>
        <p:nvSpPr>
          <p:cNvPr id="9421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08277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28700"/>
            <a:ext cx="7848600" cy="1445419"/>
          </a:xfrm>
        </p:spPr>
        <p:txBody>
          <a:bodyPr anchor="b">
            <a:noAutofit/>
          </a:bodyPr>
          <a:lstStyle>
            <a:lvl1pPr>
              <a:defRPr sz="320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040525"/>
            <a:ext cx="5029200" cy="13144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2548890"/>
            <a:ext cx="7848600" cy="1191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85800" y="3035636"/>
            <a:ext cx="1241103" cy="111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57200" y="10858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55014"/>
            <a:ext cx="4038600" cy="35387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DA033-7E73-4A53-88FA-41694F48C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57200" y="108585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2402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65590"/>
            <a:ext cx="9144000" cy="1714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00050"/>
            <a:ext cx="8229600" cy="742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274320"/>
          </a:xfrm>
          <a:prstGeom prst="rect">
            <a:avLst/>
          </a:prstGeom>
          <a:solidFill>
            <a:srgbClr val="F6F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3716"/>
            <a:ext cx="4800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0" y="13716"/>
            <a:ext cx="4572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EBFDA033-7E73-4A53-88FA-41694F48CCA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CSCI 330</a:t>
            </a:r>
            <a:br>
              <a:rPr lang="en-US" dirty="0" smtClean="0"/>
            </a:br>
            <a:r>
              <a:rPr lang="en-US" dirty="0" smtClean="0"/>
              <a:t>UNIX and Network Programming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57400" y="3040525"/>
            <a:ext cx="5638800" cy="131445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Unit XIV: User Datagram Protocol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socket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86" y="1200150"/>
            <a:ext cx="55166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50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socket(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domain,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type,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protocol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</a:t>
            </a:r>
            <a:endParaRPr lang="en-US" sz="2200" dirty="0"/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creates a new socket, as end point to a communications link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domain</a:t>
            </a:r>
            <a:r>
              <a:rPr lang="en-US" dirty="0" smtClean="0"/>
              <a:t>  is set to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AF_INET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type</a:t>
            </a:r>
            <a:r>
              <a:rPr lang="en-US" dirty="0" smtClean="0"/>
              <a:t>  is set to  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SOCK_DGRAM</a:t>
            </a:r>
            <a:r>
              <a:rPr lang="en-US" dirty="0" smtClean="0"/>
              <a:t>  for datagrams</a:t>
            </a:r>
          </a:p>
          <a:p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protocol</a:t>
            </a:r>
            <a:r>
              <a:rPr lang="en-US" dirty="0" smtClean="0"/>
              <a:t>  is set to 0, i.e. default UDP</a:t>
            </a:r>
          </a:p>
          <a:p>
            <a:r>
              <a:rPr lang="en-US" dirty="0" smtClean="0"/>
              <a:t>returns socket descriptor:</a:t>
            </a:r>
          </a:p>
          <a:p>
            <a:pPr lvl="1"/>
            <a:r>
              <a:rPr lang="en-US" dirty="0" smtClean="0"/>
              <a:t>used in bind, </a:t>
            </a:r>
            <a:r>
              <a:rPr lang="en-US" dirty="0" err="1" smtClean="0"/>
              <a:t>sendto</a:t>
            </a:r>
            <a:r>
              <a:rPr lang="en-US" dirty="0" smtClean="0"/>
              <a:t>, </a:t>
            </a:r>
            <a:r>
              <a:rPr lang="en-US" dirty="0" err="1" smtClean="0"/>
              <a:t>recvfrom</a:t>
            </a:r>
            <a:r>
              <a:rPr lang="en-US" dirty="0" smtClean="0"/>
              <a:t>, close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3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bind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86" y="1200150"/>
            <a:ext cx="55166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bind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bind(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    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socklen_t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n-US" dirty="0"/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assigns address to socket: IP number and port</a:t>
            </a:r>
          </a:p>
          <a:p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8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 err="1" smtClean="0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>
                <a:cs typeface="Courier New" pitchFamily="49" charset="0"/>
              </a:rPr>
              <a:t>holds address information</a:t>
            </a:r>
          </a:p>
          <a:p>
            <a:pPr lvl="1"/>
            <a:r>
              <a:rPr lang="en-US" dirty="0" smtClean="0">
                <a:cs typeface="Courier New" pitchFamily="49" charset="0"/>
              </a:rPr>
              <a:t>will accept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dirty="0" smtClean="0"/>
              <a:t>pointer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dirty="0" smtClean="0"/>
              <a:t> specifies length of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addr</a:t>
            </a:r>
            <a:r>
              <a:rPr lang="en-US" dirty="0" smtClean="0"/>
              <a:t> structure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dirty="0" smtClean="0">
                <a:cs typeface="Courier New" pitchFamily="49" charset="0"/>
              </a:rPr>
              <a:t>returns 0 on success, -1 otherwise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07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r>
              <a:rPr lang="en-US" dirty="0" err="1" smtClean="0"/>
              <a:t>sockaddr</a:t>
            </a:r>
            <a:r>
              <a:rPr lang="en-US" dirty="0" smtClean="0"/>
              <a:t>: 16bytes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	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sa_family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address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family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*/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char 	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sa_data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[14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];	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/* address data   	*/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</a:p>
          <a:p>
            <a:pPr marL="0" indent="0">
              <a:buNone/>
            </a:pPr>
            <a:endParaRPr lang="en-US" sz="29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sockaddr_in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short          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/* address family	 */</a:t>
            </a:r>
          </a:p>
          <a:p>
            <a:pPr marL="0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unsigned short 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/* port number:2 bytes 	 */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in_addr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   /* IP address: 4 bytes 	 */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   /* 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pad to size of </a:t>
            </a:r>
            <a:r>
              <a:rPr lang="en-US" sz="29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struct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sockaddr</a:t>
            </a:r>
            <a:r>
              <a:rPr lang="en-US" sz="29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*/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char            </a:t>
            </a:r>
            <a:r>
              <a:rPr lang="en-US" sz="29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sin_zero</a:t>
            </a: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[8];</a:t>
            </a:r>
          </a:p>
          <a:p>
            <a:pPr marL="0" indent="0">
              <a:buNone/>
            </a:pPr>
            <a:r>
              <a:rPr lang="en-US" sz="29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};</a:t>
            </a:r>
            <a:endParaRPr lang="en-US" sz="29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9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 </a:t>
            </a:r>
            <a:r>
              <a:rPr lang="en-US" dirty="0" err="1" smtClean="0"/>
              <a:t>sockaddr_in</a:t>
            </a:r>
            <a:r>
              <a:rPr lang="en-US" dirty="0" smtClean="0"/>
              <a:t>: members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sin_family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	   /* address family       */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always: AF_INET</a:t>
            </a: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sin_port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/* port number: 2 bytes */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htons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(4444)  /* ensure network order 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sin_addr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/*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Internet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address: 4 bytes  */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INADDR_ANY</a:t>
            </a: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s_addr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inet_addr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("127.0.0.1")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Inet</a:t>
            </a:r>
            <a:r>
              <a:rPr lang="en-US" dirty="0" smtClean="0"/>
              <a:t> Address Manipulation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00150"/>
            <a:ext cx="5514975" cy="3632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347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</a:t>
            </a:r>
            <a:r>
              <a:rPr lang="en-US" dirty="0" err="1" smtClean="0"/>
              <a:t>recvfrom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86" y="1200150"/>
            <a:ext cx="55166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3" name="Down Arrow 2"/>
          <p:cNvSpPr/>
          <p:nvPr/>
        </p:nvSpPr>
        <p:spPr>
          <a:xfrm rot="16200000">
            <a:off x="1463802" y="2555748"/>
            <a:ext cx="242316" cy="1188720"/>
          </a:xfrm>
          <a:prstGeom prst="downArrow">
            <a:avLst>
              <a:gd name="adj1" fmla="val 4245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</a:t>
            </a:r>
            <a:r>
              <a:rPr lang="en-US" dirty="0" err="1" smtClean="0"/>
              <a:t>recvfrom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ssize_t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void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flags,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src_addr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,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   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socklen_t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endParaRPr lang="en-US" sz="2000" b="1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600" dirty="0" smtClean="0">
                <a:cs typeface="Courier New" pitchFamily="49" charset="0"/>
              </a:rPr>
              <a:t>receives a datagram 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600" dirty="0" smtClean="0">
                <a:cs typeface="Courier New" pitchFamily="49" charset="0"/>
              </a:rPr>
              <a:t>  of size 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600" dirty="0" smtClean="0">
                <a:cs typeface="Courier New" pitchFamily="49" charset="0"/>
              </a:rPr>
              <a:t>  from socket  </a:t>
            </a:r>
            <a:r>
              <a:rPr lang="en-US" sz="3100" b="1" dirty="0" err="1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sockfd</a:t>
            </a:r>
            <a:endParaRPr lang="en-US" sz="2600" dirty="0" smtClean="0">
              <a:cs typeface="Courier New" pitchFamily="49" charset="0"/>
            </a:endParaRPr>
          </a:p>
          <a:p>
            <a:pPr lvl="1"/>
            <a:r>
              <a:rPr lang="en-US" sz="2200" dirty="0" smtClean="0">
                <a:cs typeface="Courier New" pitchFamily="49" charset="0"/>
              </a:rPr>
              <a:t>will wait until a datagram is available</a:t>
            </a:r>
          </a:p>
          <a:p>
            <a:pPr lvl="1"/>
            <a:r>
              <a:rPr lang="en-US" sz="2600" b="1" dirty="0">
                <a:latin typeface="Courier New" panose="02070309020205020404" pitchFamily="49" charset="0"/>
                <a:cs typeface="Courier New" panose="02070309020205020404" pitchFamily="49" charset="0"/>
              </a:rPr>
              <a:t>flags</a:t>
            </a:r>
            <a:r>
              <a:rPr lang="en-US" sz="2200" dirty="0">
                <a:cs typeface="Courier New" pitchFamily="49" charset="0"/>
              </a:rPr>
              <a:t> </a:t>
            </a:r>
            <a:r>
              <a:rPr lang="en-US" sz="2200" dirty="0" smtClean="0">
                <a:cs typeface="Courier New" pitchFamily="49" charset="0"/>
              </a:rPr>
              <a:t> specifies </a:t>
            </a:r>
            <a:r>
              <a:rPr lang="en-US" sz="2200" dirty="0">
                <a:cs typeface="Courier New" pitchFamily="49" charset="0"/>
              </a:rPr>
              <a:t>wait behavior, e.g.: 0 for </a:t>
            </a:r>
            <a:r>
              <a:rPr lang="en-US" sz="2200" dirty="0" smtClean="0">
                <a:cs typeface="Courier New" pitchFamily="49" charset="0"/>
              </a:rPr>
              <a:t>default</a:t>
            </a:r>
          </a:p>
          <a:p>
            <a:r>
              <a:rPr lang="en-US" sz="3100" b="1" dirty="0" err="1" smtClean="0">
                <a:latin typeface="Courier New" pitchFamily="49" charset="0"/>
                <a:cs typeface="Courier New" pitchFamily="49" charset="0"/>
              </a:rPr>
              <a:t>src_addr</a:t>
            </a:r>
            <a:r>
              <a:rPr lang="en-US" sz="2600" dirty="0" smtClean="0">
                <a:cs typeface="Courier New" pitchFamily="49" charset="0"/>
              </a:rPr>
              <a:t>  will hold address information of sender</a:t>
            </a:r>
          </a:p>
          <a:p>
            <a:pPr lvl="1"/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dirty="0" smtClean="0">
                <a:cs typeface="Courier New" pitchFamily="49" charset="0"/>
              </a:rPr>
              <a:t>defines address structure</a:t>
            </a:r>
          </a:p>
          <a:p>
            <a:pPr lvl="1"/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sz="2200" dirty="0" smtClean="0"/>
              <a:t>  specifies length of  </a:t>
            </a:r>
            <a:r>
              <a:rPr lang="en-US" sz="2600" b="1" dirty="0" err="1" smtClean="0">
                <a:latin typeface="Courier New" pitchFamily="49" charset="0"/>
                <a:cs typeface="Courier New" pitchFamily="49" charset="0"/>
              </a:rPr>
              <a:t>src_addr</a:t>
            </a:r>
            <a:r>
              <a:rPr lang="en-US" sz="2200" dirty="0" smtClean="0"/>
              <a:t>  structure</a:t>
            </a:r>
          </a:p>
          <a:p>
            <a:r>
              <a:rPr lang="en-US" sz="2600" dirty="0" smtClean="0"/>
              <a:t>returns the number of bytes received, i.e. size of datagram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902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</a:t>
            </a:r>
            <a:r>
              <a:rPr lang="en-US" dirty="0" err="1" smtClean="0"/>
              <a:t>sendto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13686" y="1200150"/>
            <a:ext cx="5516628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own Arrow 5"/>
          <p:cNvSpPr/>
          <p:nvPr/>
        </p:nvSpPr>
        <p:spPr>
          <a:xfrm rot="16200000">
            <a:off x="1463802" y="2555748"/>
            <a:ext cx="242316" cy="1188720"/>
          </a:xfrm>
          <a:prstGeom prst="downArrow">
            <a:avLst>
              <a:gd name="adj1" fmla="val 42453"/>
              <a:gd name="adj2" fmla="val 50000"/>
            </a:avLst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39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Overview</a:t>
            </a: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Transport layer</a:t>
            </a:r>
          </a:p>
          <a:p>
            <a:r>
              <a:rPr lang="en-US" dirty="0" smtClean="0"/>
              <a:t>User datagram protocol</a:t>
            </a:r>
          </a:p>
          <a:p>
            <a:r>
              <a:rPr lang="en-US" dirty="0" smtClean="0"/>
              <a:t>UDP programming</a:t>
            </a:r>
          </a:p>
          <a:p>
            <a:r>
              <a:rPr lang="en-US" dirty="0" smtClean="0"/>
              <a:t>Example UDP client/server programs</a:t>
            </a:r>
          </a:p>
          <a:p>
            <a:endParaRPr lang="en-US" dirty="0" smtClean="0"/>
          </a:p>
        </p:txBody>
      </p:sp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0E567-E5B8-4C5F-A499-DC935ACA21EE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call: </a:t>
            </a:r>
            <a:r>
              <a:rPr lang="en-US" dirty="0" err="1" smtClean="0"/>
              <a:t>sendto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534400" cy="3657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err="1">
                <a:latin typeface="Courier New" pitchFamily="49" charset="0"/>
                <a:cs typeface="Courier New" pitchFamily="49" charset="0"/>
              </a:rPr>
              <a:t>ssize_t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endParaRPr lang="en-US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void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size_t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flags, 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const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*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dest_addr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socklen_t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endParaRPr lang="en-US" dirty="0" smtClean="0">
              <a:cs typeface="Courier New" pitchFamily="49" charset="0"/>
            </a:endParaRPr>
          </a:p>
          <a:p>
            <a:r>
              <a:rPr lang="en-US" sz="2800" dirty="0" smtClean="0">
                <a:cs typeface="Courier New" pitchFamily="49" charset="0"/>
              </a:rPr>
              <a:t>sends datagram 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buf</a:t>
            </a:r>
            <a:r>
              <a:rPr lang="en-US" sz="2800" dirty="0" smtClean="0">
                <a:cs typeface="Courier New" pitchFamily="49" charset="0"/>
              </a:rPr>
              <a:t> of size </a:t>
            </a:r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len</a:t>
            </a:r>
            <a:r>
              <a:rPr lang="en-US" sz="2800" dirty="0" smtClean="0">
                <a:cs typeface="Courier New" pitchFamily="49" charset="0"/>
              </a:rPr>
              <a:t> to socket  </a:t>
            </a:r>
            <a:r>
              <a:rPr lang="en-US" sz="3300" b="1" dirty="0" err="1" smtClean="0">
                <a:solidFill>
                  <a:srgbClr val="292934"/>
                </a:solidFill>
                <a:latin typeface="Courier New" pitchFamily="49" charset="0"/>
                <a:cs typeface="Courier New" pitchFamily="49" charset="0"/>
              </a:rPr>
              <a:t>sockfd</a:t>
            </a:r>
            <a:r>
              <a:rPr lang="en-US" sz="2800" dirty="0" smtClean="0">
                <a:cs typeface="Courier New" pitchFamily="49" charset="0"/>
              </a:rPr>
              <a:t> </a:t>
            </a:r>
          </a:p>
          <a:p>
            <a:pPr lvl="1"/>
            <a:r>
              <a:rPr lang="en-US" sz="2100" dirty="0" smtClean="0">
                <a:cs typeface="Courier New" pitchFamily="49" charset="0"/>
              </a:rPr>
              <a:t>will wait if there is no ready receiver</a:t>
            </a:r>
          </a:p>
          <a:p>
            <a:pPr lvl="1"/>
            <a:r>
              <a:rPr lang="en-US" sz="2100" dirty="0" smtClean="0">
                <a:cs typeface="Courier New" pitchFamily="49" charset="0"/>
              </a:rPr>
              <a:t>flags specifies wait behavior, e.g.: 0 for default</a:t>
            </a:r>
            <a:endParaRPr lang="en-US" sz="21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3300" b="1" dirty="0" err="1" smtClean="0">
                <a:latin typeface="Courier New" pitchFamily="49" charset="0"/>
                <a:cs typeface="Courier New" pitchFamily="49" charset="0"/>
              </a:rPr>
              <a:t>dest_addr</a:t>
            </a:r>
            <a:r>
              <a:rPr lang="en-US" sz="2800" dirty="0" smtClean="0">
                <a:cs typeface="Courier New" pitchFamily="49" charset="0"/>
              </a:rPr>
              <a:t>  holds address information of receiver</a:t>
            </a:r>
          </a:p>
          <a:p>
            <a:pPr lvl="1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1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100" dirty="0" smtClean="0">
                <a:cs typeface="Courier New" pitchFamily="49" charset="0"/>
              </a:rPr>
              <a:t>defines address structure</a:t>
            </a:r>
          </a:p>
          <a:p>
            <a:pPr lvl="1"/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sz="2100" dirty="0" smtClean="0"/>
              <a:t>  specifies length of 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dest_addr</a:t>
            </a:r>
            <a:r>
              <a:rPr lang="en-US" sz="2100" dirty="0" smtClean="0"/>
              <a:t>  structure</a:t>
            </a:r>
          </a:p>
          <a:p>
            <a:r>
              <a:rPr lang="en-US" sz="2800" dirty="0" smtClean="0"/>
              <a:t>returns the number of bytes sent, i.e. size of datagram</a:t>
            </a:r>
            <a:endParaRPr lang="en-US" sz="2800" b="1" dirty="0" smtClean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3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UDP Programming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server: echo</a:t>
            </a:r>
          </a:p>
          <a:p>
            <a:pPr lvl="1"/>
            <a:r>
              <a:rPr lang="en-US" dirty="0" smtClean="0"/>
              <a:t>sends all received datagrams back to sender</a:t>
            </a:r>
          </a:p>
          <a:p>
            <a:pPr lvl="1"/>
            <a:endParaRPr lang="en-US" dirty="0"/>
          </a:p>
          <a:p>
            <a:r>
              <a:rPr lang="en-US" dirty="0" smtClean="0"/>
              <a:t>simple client</a:t>
            </a:r>
          </a:p>
          <a:p>
            <a:pPr lvl="1"/>
            <a:r>
              <a:rPr lang="en-US" dirty="0" smtClean="0"/>
              <a:t>send datagram </a:t>
            </a:r>
            <a:r>
              <a:rPr lang="en-US" smtClean="0"/>
              <a:t>to server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446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echoServer.cxx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0150"/>
            <a:ext cx="436905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78" b="16562"/>
          <a:stretch/>
        </p:blipFill>
        <p:spPr bwMode="auto">
          <a:xfrm>
            <a:off x="5486400" y="1657350"/>
            <a:ext cx="3207007" cy="305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91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Illustration: echoClient.cxx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139571"/>
            <a:ext cx="436905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998" y="1276580"/>
            <a:ext cx="3261871" cy="3383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782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Detail: create UDP socket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6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int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sock;	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// Create the UDP socket 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if ((sock = socket(AF_INET, SOCK_DGRAM, 0)) &lt; 0) {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perror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("Failed to create socket");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exit(EXIT_FAILURE);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09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</a:t>
            </a:r>
            <a:r>
              <a:rPr lang="en-US" dirty="0"/>
              <a:t>: bind the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65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;  // structure for address of server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Construct the server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structure 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));       /* Clear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echoserver.sin_family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AF_INET;                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Internet/IP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echoserver.sin_addr.s_addr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INADDR_ANY;          /*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Any IP address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echoserver.sin_port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htons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[1]));     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server port */</a:t>
            </a:r>
          </a:p>
          <a:p>
            <a:pPr marL="0" indent="0">
              <a:buNone/>
            </a:pP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Bind the socket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serverlen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(bind(sock, 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*) 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serverlen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 &lt; 0) {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perror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("Failed to bind server socket");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exit(EXIT_FAILURE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275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</a:t>
            </a:r>
            <a:r>
              <a:rPr lang="en-US" dirty="0"/>
              <a:t>: receive from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657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received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recvfrom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(sock, buffer, 256, 0, 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         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*) 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addrlen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&lt;&lt; "Received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: &lt;&lt; received bytes\n";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buffer[received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] = '\0';  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/*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Assure null-terminated string */</a:t>
            </a:r>
          </a:p>
          <a:p>
            <a:pPr marL="0" indent="0">
              <a:buNone/>
            </a:pP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cout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&lt;&lt; "Server (" 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&lt;&lt;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inet_ntoa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echoserver.sin_addr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 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   &lt;&lt;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") echoed: " &lt;&lt; buffer &lt;&lt;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endl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79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Detail</a:t>
            </a:r>
            <a:r>
              <a:rPr lang="en-US" dirty="0"/>
              <a:t>: send to socket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382000" cy="3657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Construct the server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sockaddr_in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structure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memset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0,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));       /* Clear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echoserver.sin_family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AF_INET;                   /* Internet/IP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echoserver.sin_addr.s_addr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inet_addr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[1]);   /* IP address */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echoserver.sin_port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htons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atoi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[2]));        /* server port */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//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Send the message to the server </a:t>
            </a:r>
          </a:p>
          <a:p>
            <a:pPr marL="0" indent="0">
              <a:buNone/>
            </a:pP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echolen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[3]);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if 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sendto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(sock,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[3],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argv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[3]), 0, 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struct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sockaddr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 *) &amp;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sizeof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echoserver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)) </a:t>
            </a:r>
            <a:endParaRPr lang="en-US" sz="22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						!= </a:t>
            </a:r>
            <a:r>
              <a:rPr lang="en-US" sz="2200" b="1" dirty="0" err="1">
                <a:latin typeface="Courier New" pitchFamily="49" charset="0"/>
                <a:cs typeface="Courier New" pitchFamily="49" charset="0"/>
              </a:rPr>
              <a:t>echolen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err="1" smtClean="0">
                <a:latin typeface="Courier New" pitchFamily="49" charset="0"/>
                <a:cs typeface="Courier New" pitchFamily="49" charset="0"/>
              </a:rPr>
              <a:t>perror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("Mismatch in number of sent bytes");</a:t>
            </a: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exit(EXIT_FAILURE</a:t>
            </a:r>
            <a:r>
              <a:rPr lang="en-US" sz="2200" b="1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2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2200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sz="2200" b="1" dirty="0">
                <a:latin typeface="Courier New" pitchFamily="49" charset="0"/>
                <a:cs typeface="Courier New" pitchFamily="49" charset="0"/>
              </a:rPr>
              <a:t>	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741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92163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Transport layer</a:t>
            </a:r>
          </a:p>
          <a:p>
            <a:r>
              <a:rPr lang="en-US" dirty="0"/>
              <a:t>User datagram </a:t>
            </a:r>
            <a:r>
              <a:rPr lang="en-US" dirty="0" smtClean="0"/>
              <a:t>protocol</a:t>
            </a:r>
          </a:p>
          <a:p>
            <a:r>
              <a:rPr lang="en-US" dirty="0"/>
              <a:t>UDP programming</a:t>
            </a:r>
          </a:p>
          <a:p>
            <a:r>
              <a:rPr lang="en-US" dirty="0"/>
              <a:t>Example UDP client/server programs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216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0B39B7-FC7D-4E3B-99E4-30E88638B40B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Review: Network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also called: Internet Protocol (IP) Layer</a:t>
            </a:r>
          </a:p>
          <a:p>
            <a:pPr lvl="1"/>
            <a:r>
              <a:rPr lang="en-US" dirty="0" smtClean="0"/>
              <a:t>provides host to host transmission service,</a:t>
            </a:r>
          </a:p>
          <a:p>
            <a:pPr marL="274320" lvl="1" indent="0">
              <a:buNone/>
            </a:pPr>
            <a:r>
              <a:rPr lang="en-US" dirty="0"/>
              <a:t> </a:t>
            </a:r>
            <a:r>
              <a:rPr lang="en-US" dirty="0" smtClean="0"/>
              <a:t>  where hosts are not necessarily adjacent</a:t>
            </a:r>
          </a:p>
          <a:p>
            <a:r>
              <a:rPr lang="en-US" dirty="0" smtClean="0"/>
              <a:t>IP layer provides services:</a:t>
            </a:r>
          </a:p>
          <a:p>
            <a:pPr lvl="1"/>
            <a:r>
              <a:rPr lang="en-US" dirty="0" smtClean="0"/>
              <a:t>addressing</a:t>
            </a:r>
          </a:p>
          <a:p>
            <a:pPr lvl="2"/>
            <a:r>
              <a:rPr lang="en-US" dirty="0" smtClean="0"/>
              <a:t>hosts have global addresses: IPv4, IPv6</a:t>
            </a:r>
          </a:p>
          <a:p>
            <a:pPr lvl="1"/>
            <a:r>
              <a:rPr lang="en-US" dirty="0" smtClean="0"/>
              <a:t>routing and forwarding</a:t>
            </a:r>
          </a:p>
          <a:p>
            <a:pPr lvl="2"/>
            <a:r>
              <a:rPr lang="en-US" dirty="0" smtClean="0"/>
              <a:t>find path from host to host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98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Transport 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610600" cy="3657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</a:t>
            </a:r>
            <a:r>
              <a:rPr lang="en-US" dirty="0"/>
              <a:t>end-to-end communication services for </a:t>
            </a:r>
            <a:r>
              <a:rPr lang="en-US" dirty="0" smtClean="0"/>
              <a:t>applications</a:t>
            </a:r>
          </a:p>
          <a:p>
            <a:r>
              <a:rPr lang="en-US" dirty="0" smtClean="0"/>
              <a:t>provides multiple endpoints on a single node: </a:t>
            </a:r>
            <a:r>
              <a:rPr lang="en-US" u="sng" dirty="0" smtClean="0"/>
              <a:t>port</a:t>
            </a:r>
          </a:p>
          <a:p>
            <a:endParaRPr lang="en-US" dirty="0" smtClean="0"/>
          </a:p>
          <a:p>
            <a:r>
              <a:rPr lang="en-US" dirty="0" smtClean="0"/>
              <a:t>TCP</a:t>
            </a:r>
            <a:r>
              <a:rPr lang="en-US" dirty="0"/>
              <a:t>: transmission control protocol</a:t>
            </a:r>
          </a:p>
          <a:p>
            <a:pPr lvl="1"/>
            <a:r>
              <a:rPr lang="en-US" dirty="0"/>
              <a:t>connection oriented, guaranteed delivery</a:t>
            </a:r>
          </a:p>
          <a:p>
            <a:pPr lvl="1"/>
            <a:r>
              <a:rPr lang="en-US" dirty="0"/>
              <a:t>stream oriented:		</a:t>
            </a:r>
            <a:r>
              <a:rPr lang="en-US" u="sng" dirty="0"/>
              <a:t>basis for:</a:t>
            </a:r>
            <a:r>
              <a:rPr lang="en-US" dirty="0"/>
              <a:t> http, ftp, </a:t>
            </a:r>
            <a:r>
              <a:rPr lang="en-US" dirty="0" err="1"/>
              <a:t>smtp</a:t>
            </a:r>
            <a:r>
              <a:rPr lang="en-US" dirty="0"/>
              <a:t>, </a:t>
            </a:r>
            <a:r>
              <a:rPr lang="en-US" dirty="0" err="1"/>
              <a:t>ssh</a:t>
            </a:r>
            <a:endParaRPr lang="en-US" dirty="0"/>
          </a:p>
          <a:p>
            <a:r>
              <a:rPr lang="en-US" dirty="0"/>
              <a:t>UDP: user datagram protocol</a:t>
            </a:r>
          </a:p>
          <a:p>
            <a:pPr lvl="1"/>
            <a:r>
              <a:rPr lang="en-US" dirty="0"/>
              <a:t>best effort</a:t>
            </a:r>
          </a:p>
          <a:p>
            <a:pPr lvl="1"/>
            <a:r>
              <a:rPr lang="en-US" dirty="0"/>
              <a:t>datagram oriented:		</a:t>
            </a:r>
            <a:r>
              <a:rPr lang="en-US" u="sng" dirty="0"/>
              <a:t>basis for:</a:t>
            </a:r>
            <a:r>
              <a:rPr lang="en-US" dirty="0"/>
              <a:t> </a:t>
            </a:r>
            <a:r>
              <a:rPr lang="en-US" dirty="0" err="1"/>
              <a:t>dns</a:t>
            </a:r>
            <a:r>
              <a:rPr lang="en-US" dirty="0"/>
              <a:t>, </a:t>
            </a:r>
            <a:r>
              <a:rPr lang="en-US" dirty="0" err="1" smtClean="0"/>
              <a:t>rtp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790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message-based connection-less protocol</a:t>
            </a:r>
          </a:p>
          <a:p>
            <a:pPr lvl="1"/>
            <a:r>
              <a:rPr lang="en-US" dirty="0" smtClean="0"/>
              <a:t>transmits </a:t>
            </a:r>
            <a:r>
              <a:rPr lang="en-US" dirty="0"/>
              <a:t>information in one direction from source to destination without verifying the readiness or state of the receiver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uses  </a:t>
            </a:r>
            <a:r>
              <a:rPr lang="en-US" u="sng" dirty="0" smtClean="0"/>
              <a:t>datagram</a:t>
            </a:r>
            <a:r>
              <a:rPr lang="en-US" dirty="0" smtClean="0"/>
              <a:t>  as message</a:t>
            </a:r>
          </a:p>
          <a:p>
            <a:endParaRPr lang="en-US" dirty="0"/>
          </a:p>
          <a:p>
            <a:r>
              <a:rPr lang="en-US" dirty="0" smtClean="0"/>
              <a:t>stateless and fast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97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 packet format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6934914"/>
              </p:ext>
            </p:extLst>
          </p:nvPr>
        </p:nvGraphicFramePr>
        <p:xfrm>
          <a:off x="457200" y="1474470"/>
          <a:ext cx="8229601" cy="3108960"/>
        </p:xfrm>
        <a:graphic>
          <a:graphicData uri="http://schemas.openxmlformats.org/drawingml/2006/table">
            <a:tbl>
              <a:tblPr/>
              <a:tblGrid>
                <a:gridCol w="978009"/>
                <a:gridCol w="1812898"/>
                <a:gridCol w="1812898"/>
                <a:gridCol w="1812898"/>
                <a:gridCol w="1812898"/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bits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0 – 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8 – 15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16 – 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</a:rPr>
                        <a:t>24 – 31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Source </a:t>
                      </a:r>
                      <a:r>
                        <a:rPr lang="en-US" sz="1800" dirty="0" smtClean="0">
                          <a:effectLst/>
                        </a:rPr>
                        <a:t>IP address</a:t>
                      </a:r>
                      <a:endParaRPr lang="en-US" sz="1800" dirty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Destination </a:t>
                      </a:r>
                      <a:r>
                        <a:rPr lang="en-US" sz="1800" smtClean="0">
                          <a:effectLst/>
                        </a:rPr>
                        <a:t>IP address</a:t>
                      </a:r>
                      <a:endParaRPr lang="en-US" sz="1800" dirty="0" smtClean="0"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64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Zeros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effectLst/>
                        </a:rPr>
                        <a:t>Protocol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D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>
                          <a:effectLst/>
                        </a:rPr>
                        <a:t>UDP 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DDD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Source 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/>
                        <a:t>Destination Port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Length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Checksum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439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160+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 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Data</a:t>
                      </a:r>
                      <a:br>
                        <a:rPr lang="en-US" sz="1800" dirty="0"/>
                      </a:br>
                      <a:r>
                        <a:rPr lang="en-US" sz="1800" dirty="0"/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717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programming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abstraction:  </a:t>
            </a:r>
            <a:r>
              <a:rPr lang="en-US" u="sng" dirty="0" smtClean="0"/>
              <a:t>socket</a:t>
            </a:r>
          </a:p>
          <a:p>
            <a:r>
              <a:rPr lang="en-US" dirty="0"/>
              <a:t>first introduced in BSD Unix in 1981</a:t>
            </a:r>
          </a:p>
          <a:p>
            <a:endParaRPr lang="en-US" dirty="0" smtClean="0"/>
          </a:p>
          <a:p>
            <a:r>
              <a:rPr lang="en-US" dirty="0" smtClean="0"/>
              <a:t>socket is end-point of communication link</a:t>
            </a:r>
          </a:p>
          <a:p>
            <a:pPr lvl="1"/>
            <a:r>
              <a:rPr lang="en-US" dirty="0" smtClean="0"/>
              <a:t>identified as IP address + port number</a:t>
            </a:r>
          </a:p>
          <a:p>
            <a:endParaRPr lang="en-US" dirty="0" smtClean="0"/>
          </a:p>
          <a:p>
            <a:r>
              <a:rPr lang="en-US" dirty="0"/>
              <a:t>can receive data</a:t>
            </a:r>
          </a:p>
          <a:p>
            <a:r>
              <a:rPr lang="en-US" dirty="0"/>
              <a:t>can send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00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Socket system calls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30767" name="Group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0651382"/>
              </p:ext>
            </p:extLst>
          </p:nvPr>
        </p:nvGraphicFramePr>
        <p:xfrm>
          <a:off x="1447800" y="1428750"/>
          <a:ext cx="6096000" cy="2031210"/>
        </p:xfrm>
        <a:graphic>
          <a:graphicData uri="http://schemas.openxmlformats.org/drawingml/2006/table">
            <a:tbl>
              <a:tblPr/>
              <a:tblGrid>
                <a:gridCol w="1611312"/>
                <a:gridCol w="4484688"/>
              </a:tblGrid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System call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Meaning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socket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Create a new communication endpoint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bind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Attach a local address to a socket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sendto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Send(write) some data over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32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recvfrom</a:t>
                      </a:r>
                      <a:endParaRPr kumimoji="0" 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Receive(read) some data over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close</a:t>
                      </a:r>
                    </a:p>
                  </a:txBody>
                  <a:tcPr marT="34290" marB="3429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Release the connection</a:t>
                      </a:r>
                    </a:p>
                  </a:txBody>
                  <a:tcPr marT="34290" marB="3429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0762" name="Line 42"/>
          <p:cNvSpPr>
            <a:spLocks noChangeShapeType="1"/>
          </p:cNvSpPr>
          <p:nvPr/>
        </p:nvSpPr>
        <p:spPr bwMode="auto">
          <a:xfrm>
            <a:off x="990600" y="1828204"/>
            <a:ext cx="0" cy="1596987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3" name="Line 43"/>
          <p:cNvSpPr>
            <a:spLocks noChangeShapeType="1"/>
          </p:cNvSpPr>
          <p:nvPr/>
        </p:nvSpPr>
        <p:spPr bwMode="auto">
          <a:xfrm>
            <a:off x="7967663" y="1809750"/>
            <a:ext cx="0" cy="309563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4" name="Line 44"/>
          <p:cNvSpPr>
            <a:spLocks noChangeShapeType="1"/>
          </p:cNvSpPr>
          <p:nvPr/>
        </p:nvSpPr>
        <p:spPr bwMode="auto">
          <a:xfrm>
            <a:off x="7967663" y="2495550"/>
            <a:ext cx="7811" cy="929641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65" name="Text Box 45"/>
          <p:cNvSpPr txBox="1">
            <a:spLocks noChangeArrowheads="1"/>
          </p:cNvSpPr>
          <p:nvPr/>
        </p:nvSpPr>
        <p:spPr bwMode="auto">
          <a:xfrm>
            <a:off x="460059" y="1341835"/>
            <a:ext cx="8258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server</a:t>
            </a:r>
          </a:p>
        </p:txBody>
      </p:sp>
      <p:sp>
        <p:nvSpPr>
          <p:cNvPr id="30766" name="Text Box 46"/>
          <p:cNvSpPr txBox="1">
            <a:spLocks noChangeArrowheads="1"/>
          </p:cNvSpPr>
          <p:nvPr/>
        </p:nvSpPr>
        <p:spPr bwMode="auto">
          <a:xfrm>
            <a:off x="7643687" y="1341597"/>
            <a:ext cx="7232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dirty="0"/>
              <a:t>client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4451" y="2136839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+mn-lt"/>
              </a:rPr>
              <a:t>optional</a:t>
            </a:r>
            <a:endParaRPr lang="en-US" sz="1400" dirty="0"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11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07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07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07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0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0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2" grpId="0" animBg="1"/>
      <p:bldP spid="30763" grpId="0" animBg="1"/>
      <p:bldP spid="30764" grpId="0" animBg="1"/>
      <p:bldP spid="30765" grpId="0"/>
      <p:bldP spid="3076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UDP communications pattern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9"/>
          <a:stretch/>
        </p:blipFill>
        <p:spPr bwMode="auto">
          <a:xfrm>
            <a:off x="1779521" y="1200150"/>
            <a:ext cx="5584958" cy="3384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96A96B-95D7-41A1-B972-E024FA7AFF39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819400" y="2266950"/>
            <a:ext cx="1676400" cy="381000"/>
          </a:xfrm>
          <a:prstGeom prst="rect">
            <a:avLst/>
          </a:prstGeom>
          <a:solidFill>
            <a:schemeClr val="accent1">
              <a:alpha val="22000"/>
            </a:schemeClr>
          </a:solidFill>
          <a:ln>
            <a:solidFill>
              <a:schemeClr val="accent1">
                <a:shade val="50000"/>
                <a:alpha val="6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100" dirty="0" smtClean="0">
                <a:solidFill>
                  <a:srgbClr val="FF0000"/>
                </a:solidFill>
              </a:rPr>
              <a:t>optional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r>
              <a:rPr lang="en-US" smtClean="0"/>
              <a:t>CSCI 330 - UNIX and Newtork Programming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790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ll14Design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Fall14Design</Template>
  <TotalTime>9307</TotalTime>
  <Words>874</Words>
  <Application>Microsoft Office PowerPoint</Application>
  <PresentationFormat>On-screen Show (16:9)</PresentationFormat>
  <Paragraphs>273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Courier New</vt:lpstr>
      <vt:lpstr>Tahoma</vt:lpstr>
      <vt:lpstr>Times New Roman</vt:lpstr>
      <vt:lpstr>Fall14Design</vt:lpstr>
      <vt:lpstr>CSCI 330 UNIX and Network Programming</vt:lpstr>
      <vt:lpstr>Unit Overview</vt:lpstr>
      <vt:lpstr>Review: Network Layer</vt:lpstr>
      <vt:lpstr>Transport Layer</vt:lpstr>
      <vt:lpstr>UDP</vt:lpstr>
      <vt:lpstr>UPD packet format</vt:lpstr>
      <vt:lpstr>UDP programming</vt:lpstr>
      <vt:lpstr>Socket system calls</vt:lpstr>
      <vt:lpstr>UDP communications pattern</vt:lpstr>
      <vt:lpstr>System call: socket</vt:lpstr>
      <vt:lpstr>System call: socket</vt:lpstr>
      <vt:lpstr>System call: bind</vt:lpstr>
      <vt:lpstr>System call: bind</vt:lpstr>
      <vt:lpstr>structure sockaddr: 16bytes</vt:lpstr>
      <vt:lpstr>structure sockaddr_in: members</vt:lpstr>
      <vt:lpstr>Inet Address Manipulation</vt:lpstr>
      <vt:lpstr>System call: recvfrom</vt:lpstr>
      <vt:lpstr>System call: recvfrom</vt:lpstr>
      <vt:lpstr>System call: sendto</vt:lpstr>
      <vt:lpstr>System call: sendto</vt:lpstr>
      <vt:lpstr>Example: UDP Programming</vt:lpstr>
      <vt:lpstr>Illustration: echoServer.cxx</vt:lpstr>
      <vt:lpstr>Illustration: echoClient.cxx</vt:lpstr>
      <vt:lpstr>Detail: create UDP socket</vt:lpstr>
      <vt:lpstr>Detail: bind the socket</vt:lpstr>
      <vt:lpstr>Detail: receive from socket</vt:lpstr>
      <vt:lpstr>Detail: send to socket</vt:lpstr>
      <vt:lpstr>Summary</vt:lpstr>
    </vt:vector>
  </TitlesOfParts>
  <Company>Northern Illinois Univerity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AWK Utility</dc:title>
  <dc:subject>CSCI330: The UNIX System</dc:subject>
  <dc:creator>Raimund Ege</dc:creator>
  <cp:lastModifiedBy>John Berezinski</cp:lastModifiedBy>
  <cp:revision>653</cp:revision>
  <dcterms:created xsi:type="dcterms:W3CDTF">2000-12-28T17:51:39Z</dcterms:created>
  <dcterms:modified xsi:type="dcterms:W3CDTF">2015-07-28T16:29:38Z</dcterms:modified>
</cp:coreProperties>
</file>