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24"/>
  </p:notesMasterIdLst>
  <p:handoutMasterIdLst>
    <p:handoutMasterId r:id="rId25"/>
  </p:handoutMasterIdLst>
  <p:sldIdLst>
    <p:sldId id="377" r:id="rId2"/>
    <p:sldId id="697" r:id="rId3"/>
    <p:sldId id="699" r:id="rId4"/>
    <p:sldId id="703" r:id="rId5"/>
    <p:sldId id="705" r:id="rId6"/>
    <p:sldId id="707" r:id="rId7"/>
    <p:sldId id="709" r:id="rId8"/>
    <p:sldId id="711" r:id="rId9"/>
    <p:sldId id="712" r:id="rId10"/>
    <p:sldId id="716" r:id="rId11"/>
    <p:sldId id="760" r:id="rId12"/>
    <p:sldId id="721" r:id="rId13"/>
    <p:sldId id="722" r:id="rId14"/>
    <p:sldId id="727" r:id="rId15"/>
    <p:sldId id="730" r:id="rId16"/>
    <p:sldId id="734" r:id="rId17"/>
    <p:sldId id="735" r:id="rId18"/>
    <p:sldId id="736" r:id="rId19"/>
    <p:sldId id="740" r:id="rId20"/>
    <p:sldId id="754" r:id="rId21"/>
    <p:sldId id="759" r:id="rId22"/>
    <p:sldId id="683" r:id="rId23"/>
  </p:sldIdLst>
  <p:sldSz cx="9144000" cy="5143500" type="screen16x9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6">
          <p15:clr>
            <a:srgbClr val="A4A3A4"/>
          </p15:clr>
        </p15:guide>
        <p15:guide id="2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DDDDDD"/>
    <a:srgbClr val="99CCFF"/>
    <a:srgbClr val="00CC00"/>
    <a:srgbClr val="0066FF"/>
    <a:srgbClr val="FF9966"/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584" autoAdjust="0"/>
  </p:normalViewPr>
  <p:slideViewPr>
    <p:cSldViewPr>
      <p:cViewPr varScale="1">
        <p:scale>
          <a:sx n="100" d="100"/>
          <a:sy n="100" d="100"/>
        </p:scale>
        <p:origin x="90" y="240"/>
      </p:cViewPr>
      <p:guideLst>
        <p:guide orient="horz" pos="756"/>
        <p:guide pos="432"/>
      </p:guideLst>
    </p:cSldViewPr>
  </p:slideViewPr>
  <p:outlineViewPr>
    <p:cViewPr>
      <p:scale>
        <a:sx n="33" d="100"/>
        <a:sy n="33" d="100"/>
      </p:scale>
      <p:origin x="0" y="435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36"/>
    </p:cViewPr>
  </p:sorterViewPr>
  <p:notesViewPr>
    <p:cSldViewPr>
      <p:cViewPr>
        <p:scale>
          <a:sx n="100" d="100"/>
          <a:sy n="100" d="100"/>
        </p:scale>
        <p:origin x="-3408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8278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2" tIns="48297" rIns="96592" bIns="48297" numCol="1" anchor="t" anchorCtr="0" compatLnSpc="1">
            <a:prstTxWarp prst="textNoShape">
              <a:avLst/>
            </a:prstTxWarp>
          </a:bodyPr>
          <a:lstStyle>
            <a:lvl1pPr algn="r" defTabSz="966362">
              <a:defRPr sz="1300"/>
            </a:lvl1pPr>
          </a:lstStyle>
          <a:p>
            <a:pPr>
              <a:defRPr/>
            </a:pPr>
            <a:r>
              <a:rPr lang="en-US" dirty="0"/>
              <a:t>CSCI 330 </a:t>
            </a:r>
            <a:r>
              <a:rPr lang="en-US" dirty="0" smtClean="0"/>
              <a:t>– UNIX and Network Programming</a:t>
            </a:r>
            <a:endParaRPr lang="en-US" dirty="0"/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2" tIns="48297" rIns="96592" bIns="48297" numCol="1" anchor="b" anchorCtr="0" compatLnSpc="1">
            <a:prstTxWarp prst="textNoShape">
              <a:avLst/>
            </a:prstTxWarp>
          </a:bodyPr>
          <a:lstStyle>
            <a:lvl1pPr algn="l" defTabSz="966362">
              <a:defRPr sz="1200"/>
            </a:lvl1pPr>
          </a:lstStyle>
          <a:p>
            <a:pPr>
              <a:defRPr/>
            </a:pPr>
            <a:r>
              <a:rPr lang="en-US"/>
              <a:t>NIU - Department of Computer Science</a:t>
            </a:r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51363" y="9121775"/>
            <a:ext cx="27638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2" tIns="48297" rIns="96592" bIns="48297" numCol="1" anchor="b" anchorCtr="0" compatLnSpc="1">
            <a:prstTxWarp prst="textNoShape">
              <a:avLst/>
            </a:prstTxWarp>
          </a:bodyPr>
          <a:lstStyle>
            <a:lvl1pPr algn="r" defTabSz="966362">
              <a:defRPr sz="1300"/>
            </a:lvl1pPr>
          </a:lstStyle>
          <a:p>
            <a:pPr>
              <a:defRPr/>
            </a:pPr>
            <a:fld id="{4BA553B6-2B8C-47A5-8FBD-17C48331237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6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2" tIns="48297" rIns="96592" bIns="48297" numCol="1" anchor="t" anchorCtr="0" compatLnSpc="1">
            <a:prstTxWarp prst="textNoShape">
              <a:avLst/>
            </a:prstTxWarp>
          </a:bodyPr>
          <a:lstStyle>
            <a:lvl1pPr algn="l" defTabSz="966362">
              <a:defRPr sz="1300"/>
            </a:lvl1pPr>
          </a:lstStyle>
          <a:p>
            <a:pPr>
              <a:defRPr/>
            </a:pPr>
            <a:r>
              <a:rPr lang="en-US"/>
              <a:t>CSCI 330 - The UNIX System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2" tIns="48297" rIns="96592" bIns="48297" numCol="1" anchor="t" anchorCtr="0" compatLnSpc="1">
            <a:prstTxWarp prst="textNoShape">
              <a:avLst/>
            </a:prstTxWarp>
          </a:bodyPr>
          <a:lstStyle>
            <a:lvl1pPr algn="r" defTabSz="966362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8788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2" tIns="48297" rIns="96592" bIns="48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2" tIns="48297" rIns="96592" bIns="48297" numCol="1" anchor="b" anchorCtr="0" compatLnSpc="1">
            <a:prstTxWarp prst="textNoShape">
              <a:avLst/>
            </a:prstTxWarp>
          </a:bodyPr>
          <a:lstStyle>
            <a:lvl1pPr algn="l" defTabSz="966362">
              <a:defRPr sz="1300"/>
            </a:lvl1pPr>
          </a:lstStyle>
          <a:p>
            <a:pPr>
              <a:defRPr/>
            </a:pPr>
            <a:r>
              <a:rPr lang="en-US"/>
              <a:t>NIU - Department of Computer Science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2" tIns="48297" rIns="96592" bIns="48297" numCol="1" anchor="b" anchorCtr="0" compatLnSpc="1">
            <a:prstTxWarp prst="textNoShape">
              <a:avLst/>
            </a:prstTxWarp>
          </a:bodyPr>
          <a:lstStyle>
            <a:lvl1pPr algn="r" defTabSz="966362">
              <a:defRPr sz="1300"/>
            </a:lvl1pPr>
          </a:lstStyle>
          <a:p>
            <a:pPr>
              <a:defRPr/>
            </a:pPr>
            <a:fld id="{83E28EEE-03EC-41DB-AD2A-553F4F2313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4965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62025"/>
            <a:r>
              <a:rPr lang="en-US" smtClean="0"/>
              <a:t>CSCI 330 - The UNIX System</a:t>
            </a:r>
          </a:p>
        </p:txBody>
      </p:sp>
      <p:sp>
        <p:nvSpPr>
          <p:cNvPr id="624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62025"/>
            <a:r>
              <a:rPr lang="en-US" smtClean="0"/>
              <a:t>NIU - Department of Computer Science</a:t>
            </a:r>
          </a:p>
        </p:txBody>
      </p:sp>
      <p:sp>
        <p:nvSpPr>
          <p:cNvPr id="624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2025"/>
            <a:fld id="{40AB774C-295E-403C-9759-3B1002742DCA}" type="slidenum">
              <a:rPr lang="en-US" smtClean="0"/>
              <a:pPr defTabSz="962025"/>
              <a:t>1</a:t>
            </a:fld>
            <a:endParaRPr lang="en-US" smtClean="0"/>
          </a:p>
        </p:txBody>
      </p:sp>
      <p:sp>
        <p:nvSpPr>
          <p:cNvPr id="624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32910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65200"/>
            <a:r>
              <a:rPr lang="en-US" smtClean="0"/>
              <a:t>The sed Utility</a:t>
            </a:r>
          </a:p>
        </p:txBody>
      </p:sp>
      <p:sp>
        <p:nvSpPr>
          <p:cNvPr id="6349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65200"/>
            <a:r>
              <a:rPr lang="en-US" smtClean="0"/>
              <a:t>Copyright Department of Computer Science, Northern Illinois University,2004</a:t>
            </a:r>
          </a:p>
        </p:txBody>
      </p:sp>
      <p:sp>
        <p:nvSpPr>
          <p:cNvPr id="6349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5200"/>
            <a:fld id="{841663FD-B7F9-4285-AEBD-E30A67158C75}" type="slidenum">
              <a:rPr lang="en-US" smtClean="0"/>
              <a:pPr defTabSz="965200"/>
              <a:t>19</a:t>
            </a:fld>
            <a:endParaRPr lang="en-US" smtClean="0"/>
          </a:p>
        </p:txBody>
      </p:sp>
      <p:sp>
        <p:nvSpPr>
          <p:cNvPr id="634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634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3699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65200"/>
            <a:r>
              <a:rPr lang="en-US" smtClean="0"/>
              <a:t>The sed Utility</a:t>
            </a:r>
          </a:p>
        </p:txBody>
      </p:sp>
      <p:sp>
        <p:nvSpPr>
          <p:cNvPr id="6451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65200"/>
            <a:r>
              <a:rPr lang="en-US" smtClean="0"/>
              <a:t>Copyright Department of Computer Science, Northern Illinois University,2004</a:t>
            </a:r>
          </a:p>
        </p:txBody>
      </p:sp>
      <p:sp>
        <p:nvSpPr>
          <p:cNvPr id="645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5200"/>
            <a:fld id="{F7BE8A1B-F244-4EBB-8320-BB61466B38DB}" type="slidenum">
              <a:rPr lang="en-US" smtClean="0"/>
              <a:pPr defTabSz="965200"/>
              <a:t>21</a:t>
            </a:fld>
            <a:endParaRPr lang="en-US" smtClean="0"/>
          </a:p>
        </p:txBody>
      </p:sp>
      <p:sp>
        <p:nvSpPr>
          <p:cNvPr id="645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645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20933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320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040525"/>
            <a:ext cx="50292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5800" y="3035636"/>
            <a:ext cx="1241103" cy="1114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B3E09E-ADB9-4D71-A48F-888F139E08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108585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rgbClr val="F6F9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800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13716"/>
            <a:ext cx="4572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AA8ED602-F76A-41A1-A0B9-2C45C27FA41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CSCI 330</a:t>
            </a:r>
            <a:br>
              <a:rPr lang="en-US" dirty="0" smtClean="0"/>
            </a:br>
            <a:r>
              <a:rPr lang="en-US" dirty="0" smtClean="0"/>
              <a:t>UNIX and Network Programming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Unit XI</a:t>
            </a:r>
          </a:p>
          <a:p>
            <a:pPr eaLnBrk="1" hangingPunct="1"/>
            <a:r>
              <a:rPr lang="en-US" dirty="0" err="1" smtClean="0"/>
              <a:t>sed</a:t>
            </a:r>
            <a:r>
              <a:rPr lang="en-US" dirty="0" smtClean="0"/>
              <a:t> - Stream Editor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Address with !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address with an exclamation point (!):</a:t>
            </a:r>
          </a:p>
          <a:p>
            <a:pPr eaLnBrk="1" hangingPunct="1">
              <a:buNone/>
            </a:pPr>
            <a:r>
              <a:rPr lang="en-US" dirty="0" smtClean="0"/>
              <a:t>	command applies to lines that do not match the address</a:t>
            </a:r>
          </a:p>
          <a:p>
            <a:pPr eaLnBrk="1" hangingPunct="1">
              <a:buNone/>
            </a:pPr>
            <a:endParaRPr lang="en-US" u="sng" dirty="0" smtClean="0"/>
          </a:p>
          <a:p>
            <a:pPr eaLnBrk="1" hangingPunct="1">
              <a:buNone/>
            </a:pPr>
            <a:r>
              <a:rPr lang="en-US" u="sng" dirty="0" smtClean="0"/>
              <a:t>Example:</a:t>
            </a:r>
            <a:r>
              <a:rPr lang="en-US" dirty="0" smtClean="0"/>
              <a:t>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print lines that do not contain “obsolete”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–n –e '/obsolete/!p' input-file</a:t>
            </a:r>
            <a:endParaRPr lang="en-US" dirty="0" smtClean="0"/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8AF8C94-E6DA-4017-83F6-ECF94B2E0B6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sed</a:t>
            </a:r>
            <a:r>
              <a:rPr lang="en-US" dirty="0" smtClean="0"/>
              <a:t>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modify</a:t>
            </a:r>
          </a:p>
          <a:p>
            <a:pPr lvl="1"/>
            <a:r>
              <a:rPr lang="en-US" dirty="0" smtClean="0"/>
              <a:t>insert, append, change</a:t>
            </a:r>
          </a:p>
          <a:p>
            <a:pPr lvl="1"/>
            <a:r>
              <a:rPr lang="en-US" dirty="0" smtClean="0"/>
              <a:t>delete</a:t>
            </a:r>
          </a:p>
          <a:p>
            <a:pPr lvl="1"/>
            <a:r>
              <a:rPr lang="en-US" dirty="0" smtClean="0"/>
              <a:t>substitute</a:t>
            </a:r>
          </a:p>
          <a:p>
            <a:r>
              <a:rPr lang="en-US" dirty="0" smtClean="0"/>
              <a:t>I/O</a:t>
            </a:r>
          </a:p>
          <a:p>
            <a:pPr lvl="1"/>
            <a:r>
              <a:rPr lang="en-US" dirty="0" smtClean="0"/>
              <a:t>next, print</a:t>
            </a:r>
          </a:p>
          <a:p>
            <a:pPr lvl="1"/>
            <a:r>
              <a:rPr lang="en-US" dirty="0" smtClean="0"/>
              <a:t>read, write</a:t>
            </a:r>
          </a:p>
          <a:p>
            <a:r>
              <a:rPr lang="en-US" dirty="0" smtClean="0"/>
              <a:t>quit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B3E09E-ADB9-4D71-A48F-888F139E08C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Command: i, a, c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“i” adds line(s) before the address</a:t>
            </a:r>
          </a:p>
          <a:p>
            <a:pPr eaLnBrk="1" hangingPunct="1"/>
            <a:r>
              <a:rPr lang="en-US" dirty="0" smtClean="0"/>
              <a:t>“a” adds line(s) after the address</a:t>
            </a:r>
          </a:p>
          <a:p>
            <a:r>
              <a:rPr lang="en-US" dirty="0" smtClean="0"/>
              <a:t>“c</a:t>
            </a:r>
            <a:r>
              <a:rPr lang="en-US" dirty="0"/>
              <a:t>” replaces an entire matched line with new </a:t>
            </a:r>
            <a:r>
              <a:rPr lang="en-US" dirty="0" smtClean="0"/>
              <a:t>text</a:t>
            </a:r>
          </a:p>
          <a:p>
            <a:pPr eaLnBrk="1" hangingPunct="1"/>
            <a:endParaRPr lang="en-US" dirty="0" smtClean="0"/>
          </a:p>
          <a:p>
            <a:pPr eaLnBrk="1" hangingPunct="1">
              <a:buNone/>
            </a:pPr>
            <a:r>
              <a:rPr lang="en-US" u="sng" dirty="0" smtClean="0"/>
              <a:t>Syntax:</a:t>
            </a:r>
          </a:p>
          <a:p>
            <a:pPr lvl="1" eaLnBrk="1" hangingPunct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[address]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\</a:t>
            </a:r>
          </a:p>
          <a:p>
            <a:pPr lvl="1" eaLnBrk="1" hangingPunct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text</a:t>
            </a:r>
          </a:p>
        </p:txBody>
      </p:sp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AB0E641-E19E-4853-91CD-50C7EA7AA243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Example: Insert Command (i)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cat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tut.insert.sed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\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Tuition List\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cat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tuition.data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Part-time        1003.99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Two-thirds-time  1506.49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Full-time        2012.29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-f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tut.insert.sed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tuition.data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Tuition List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Part-time        1003.99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Two-thirds-time  1506.49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Full-time        2012.29</a:t>
            </a: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936C7F5-2EDE-494F-8EDC-585B72994A7A}" type="slidenum">
              <a:rPr lang="en-US" smtClean="0"/>
              <a:pPr/>
              <a:t>13</a:t>
            </a:fld>
            <a:endParaRPr lang="en-US" smtClean="0"/>
          </a:p>
        </p:txBody>
      </p:sp>
      <p:grpSp>
        <p:nvGrpSpPr>
          <p:cNvPr id="25606" name="Group 12"/>
          <p:cNvGrpSpPr>
            <a:grpSpLocks/>
          </p:cNvGrpSpPr>
          <p:nvPr/>
        </p:nvGrpSpPr>
        <p:grpSpPr bwMode="auto">
          <a:xfrm>
            <a:off x="5031763" y="2400300"/>
            <a:ext cx="1544638" cy="628650"/>
            <a:chOff x="2208" y="1872"/>
            <a:chExt cx="973" cy="528"/>
          </a:xfrm>
        </p:grpSpPr>
        <p:sp>
          <p:nvSpPr>
            <p:cNvPr id="2" name="Text Box 6"/>
            <p:cNvSpPr txBox="1">
              <a:spLocks noChangeArrowheads="1"/>
            </p:cNvSpPr>
            <p:nvPr/>
          </p:nvSpPr>
          <p:spPr bwMode="auto">
            <a:xfrm>
              <a:off x="2418" y="1980"/>
              <a:ext cx="763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800" dirty="0" smtClean="0">
                  <a:latin typeface="Arial" pitchFamily="34" charset="0"/>
                  <a:cs typeface="Arial" pitchFamily="34" charset="0"/>
                </a:rPr>
                <a:t>input </a:t>
              </a:r>
              <a:r>
                <a:rPr lang="en-US" sz="1800" dirty="0">
                  <a:latin typeface="Arial" pitchFamily="34" charset="0"/>
                  <a:cs typeface="Arial" pitchFamily="34" charset="0"/>
                </a:rPr>
                <a:t>data</a:t>
              </a:r>
            </a:p>
          </p:txBody>
        </p:sp>
        <p:sp>
          <p:nvSpPr>
            <p:cNvPr id="25614" name="AutoShape 7"/>
            <p:cNvSpPr>
              <a:spLocks/>
            </p:cNvSpPr>
            <p:nvPr/>
          </p:nvSpPr>
          <p:spPr bwMode="auto">
            <a:xfrm>
              <a:off x="2208" y="1872"/>
              <a:ext cx="144" cy="528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607" name="Group 11"/>
          <p:cNvGrpSpPr>
            <a:grpSpLocks/>
          </p:cNvGrpSpPr>
          <p:nvPr/>
        </p:nvGrpSpPr>
        <p:grpSpPr bwMode="auto">
          <a:xfrm>
            <a:off x="5031763" y="1467501"/>
            <a:ext cx="3733800" cy="645832"/>
            <a:chOff x="2594" y="1038"/>
            <a:chExt cx="2462" cy="530"/>
          </a:xfrm>
        </p:grpSpPr>
        <p:sp>
          <p:nvSpPr>
            <p:cNvPr id="25611" name="AutoShape 5"/>
            <p:cNvSpPr>
              <a:spLocks/>
            </p:cNvSpPr>
            <p:nvPr/>
          </p:nvSpPr>
          <p:spPr bwMode="auto">
            <a:xfrm>
              <a:off x="2594" y="1100"/>
              <a:ext cx="142" cy="468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2" name="Text Box 8"/>
            <p:cNvSpPr txBox="1">
              <a:spLocks noChangeArrowheads="1"/>
            </p:cNvSpPr>
            <p:nvPr/>
          </p:nvSpPr>
          <p:spPr bwMode="auto">
            <a:xfrm>
              <a:off x="2739" y="1038"/>
              <a:ext cx="2317" cy="5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/>
              <a:r>
                <a:rPr lang="en-US" sz="1800" dirty="0" err="1" smtClean="0">
                  <a:latin typeface="Arial" charset="0"/>
                  <a:cs typeface="Arial" charset="0"/>
                </a:rPr>
                <a:t>sed</a:t>
              </a:r>
              <a:r>
                <a:rPr lang="en-US" sz="1800" dirty="0" smtClean="0">
                  <a:latin typeface="Arial" charset="0"/>
                  <a:cs typeface="Arial" charset="0"/>
                </a:rPr>
                <a:t> </a:t>
              </a:r>
              <a:r>
                <a:rPr lang="en-US" sz="1800" dirty="0">
                  <a:latin typeface="Arial" charset="0"/>
                  <a:cs typeface="Arial" charset="0"/>
                </a:rPr>
                <a:t>script to insert </a:t>
              </a:r>
              <a:r>
                <a:rPr lang="en-US" sz="1800" dirty="0" smtClean="0">
                  <a:latin typeface="Arial" charset="0"/>
                  <a:cs typeface="Arial" charset="0"/>
                </a:rPr>
                <a:t>“</a:t>
              </a:r>
              <a:r>
                <a:rPr lang="en-US" sz="1800" dirty="0">
                  <a:latin typeface="Arial" charset="0"/>
                  <a:cs typeface="Arial" charset="0"/>
                </a:rPr>
                <a:t>Tuition List” </a:t>
              </a:r>
              <a:endParaRPr lang="en-US" sz="1800" dirty="0" smtClean="0">
                <a:latin typeface="Arial" charset="0"/>
                <a:cs typeface="Arial" charset="0"/>
              </a:endParaRPr>
            </a:p>
            <a:p>
              <a:pPr algn="l"/>
              <a:r>
                <a:rPr lang="en-US" sz="1800" dirty="0" smtClean="0">
                  <a:latin typeface="Arial" charset="0"/>
                  <a:cs typeface="Arial" charset="0"/>
                </a:rPr>
                <a:t>as </a:t>
              </a:r>
              <a:r>
                <a:rPr lang="en-US" sz="1800" dirty="0">
                  <a:latin typeface="Arial" charset="0"/>
                  <a:cs typeface="Arial" charset="0"/>
                </a:rPr>
                <a:t>report </a:t>
              </a:r>
              <a:r>
                <a:rPr lang="en-US" sz="1800" dirty="0" smtClean="0">
                  <a:latin typeface="Arial" charset="0"/>
                  <a:cs typeface="Arial" charset="0"/>
                </a:rPr>
                <a:t>title before line 1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</p:grpSp>
      <p:grpSp>
        <p:nvGrpSpPr>
          <p:cNvPr id="25608" name="Group 13"/>
          <p:cNvGrpSpPr>
            <a:grpSpLocks/>
          </p:cNvGrpSpPr>
          <p:nvPr/>
        </p:nvGrpSpPr>
        <p:grpSpPr bwMode="auto">
          <a:xfrm>
            <a:off x="5031268" y="3429000"/>
            <a:ext cx="2681288" cy="1085850"/>
            <a:chOff x="2525" y="2544"/>
            <a:chExt cx="1689" cy="912"/>
          </a:xfrm>
        </p:grpSpPr>
        <p:sp>
          <p:nvSpPr>
            <p:cNvPr id="25609" name="AutoShape 9"/>
            <p:cNvSpPr>
              <a:spLocks/>
            </p:cNvSpPr>
            <p:nvPr/>
          </p:nvSpPr>
          <p:spPr bwMode="auto">
            <a:xfrm>
              <a:off x="2525" y="2544"/>
              <a:ext cx="141" cy="912"/>
            </a:xfrm>
            <a:prstGeom prst="rightBrace">
              <a:avLst>
                <a:gd name="adj1" fmla="val 1249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" name="Text Box 10"/>
            <p:cNvSpPr txBox="1">
              <a:spLocks noChangeArrowheads="1"/>
            </p:cNvSpPr>
            <p:nvPr/>
          </p:nvSpPr>
          <p:spPr bwMode="auto">
            <a:xfrm>
              <a:off x="2781" y="2728"/>
              <a:ext cx="1433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800" dirty="0">
                  <a:latin typeface="Arial" pitchFamily="34" charset="0"/>
                  <a:cs typeface="Arial" pitchFamily="34" charset="0"/>
                </a:rPr>
                <a:t>o</a:t>
              </a:r>
              <a:r>
                <a:rPr lang="en-US" sz="1800" dirty="0" smtClean="0">
                  <a:latin typeface="Arial" pitchFamily="34" charset="0"/>
                  <a:cs typeface="Arial" pitchFamily="34" charset="0"/>
                </a:rPr>
                <a:t>utput </a:t>
              </a:r>
              <a:r>
                <a:rPr lang="en-US" sz="1800" dirty="0">
                  <a:latin typeface="Arial" pitchFamily="34" charset="0"/>
                  <a:cs typeface="Arial" pitchFamily="34" charset="0"/>
                </a:rPr>
                <a:t>after applying</a:t>
              </a:r>
            </a:p>
            <a:p>
              <a:pPr>
                <a:defRPr/>
              </a:pPr>
              <a:r>
                <a:rPr lang="en-US" sz="1800" dirty="0">
                  <a:latin typeface="Arial" pitchFamily="34" charset="0"/>
                  <a:cs typeface="Arial" pitchFamily="34" charset="0"/>
                </a:rPr>
                <a:t>the insert </a:t>
              </a:r>
              <a:r>
                <a:rPr lang="en-US" sz="1800" dirty="0" smtClean="0">
                  <a:latin typeface="Arial" pitchFamily="34" charset="0"/>
                  <a:cs typeface="Arial" pitchFamily="34" charset="0"/>
                </a:rPr>
                <a:t>command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Delete Command: d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deletes the entire pattern space</a:t>
            </a:r>
          </a:p>
          <a:p>
            <a:pPr lvl="1" eaLnBrk="1" hangingPunct="1"/>
            <a:r>
              <a:rPr lang="en-US" dirty="0" smtClean="0"/>
              <a:t>commands following the delete command are ignored since the deleted text is no longer in the pattern space</a:t>
            </a:r>
          </a:p>
          <a:p>
            <a:pPr lvl="1" eaLnBrk="1" hangingPunct="1"/>
            <a:endParaRPr lang="en-US" dirty="0" smtClean="0"/>
          </a:p>
          <a:p>
            <a:pPr eaLnBrk="1" hangingPunct="1">
              <a:buNone/>
            </a:pPr>
            <a:r>
              <a:rPr lang="en-US" u="sng" dirty="0" smtClean="0"/>
              <a:t>Syntax:</a:t>
            </a:r>
          </a:p>
          <a:p>
            <a:pPr lvl="1" eaLnBrk="1" hangingPunct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[address1[,address2]] d</a:t>
            </a:r>
          </a:p>
        </p:txBody>
      </p:sp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8E5990A-65ED-4B07-9707-FD2DFBDDBCC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Substitute Command (s)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None/>
            </a:pPr>
            <a:r>
              <a:rPr lang="en-US" u="sng" dirty="0" smtClean="0"/>
              <a:t>Syntax:</a:t>
            </a:r>
            <a:r>
              <a:rPr lang="en-US" dirty="0" smtClean="0"/>
              <a:t> </a:t>
            </a:r>
          </a:p>
          <a:p>
            <a:pPr eaLnBrk="1" hangingPunct="1">
              <a:buNone/>
            </a:pPr>
            <a:r>
              <a:rPr lang="en-US" dirty="0" smtClean="0"/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[addr1][,addr2] s/search/replacement/[flag]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replaces text “search” string with “replacement” string</a:t>
            </a:r>
          </a:p>
          <a:p>
            <a:pPr eaLnBrk="1" hangingPunct="1"/>
            <a:r>
              <a:rPr lang="en-US" dirty="0" smtClean="0"/>
              <a:t>“search” &amp; “replacement string” can be regular expression</a:t>
            </a:r>
          </a:p>
          <a:p>
            <a:pPr eaLnBrk="1" hangingPunct="1"/>
            <a:r>
              <a:rPr lang="en-US" dirty="0" smtClean="0"/>
              <a:t>flag: </a:t>
            </a:r>
          </a:p>
          <a:p>
            <a:pPr lvl="1"/>
            <a:r>
              <a:rPr lang="en-US" dirty="0"/>
              <a:t>specific substitution count (integer), default “1”</a:t>
            </a:r>
          </a:p>
          <a:p>
            <a:pPr lvl="1" eaLnBrk="1" hangingPunct="1"/>
            <a:r>
              <a:rPr lang="en-US" dirty="0" smtClean="0"/>
              <a:t>global (“g”), i.e. replace all occurrences</a:t>
            </a:r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F013EF9-F953-4E02-82E4-A27E28FB25D9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Substitution Back References</a:t>
            </a:r>
            <a:endParaRPr lang="en-US" dirty="0"/>
          </a:p>
        </p:txBody>
      </p:sp>
      <p:sp>
        <p:nvSpPr>
          <p:cNvPr id="3891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599BC74-3F61-4C21-BCD3-246571061C3C}" type="slidenum">
              <a:rPr lang="en-US" smtClean="0"/>
              <a:pPr/>
              <a:t>16</a:t>
            </a:fld>
            <a:endParaRPr lang="en-US" smtClean="0"/>
          </a:p>
        </p:txBody>
      </p:sp>
      <p:pic>
        <p:nvPicPr>
          <p:cNvPr id="3891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1" y="1371600"/>
            <a:ext cx="6786563" cy="2740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Example: Replacement String &amp;</a:t>
            </a:r>
          </a:p>
        </p:txBody>
      </p:sp>
      <p:sp>
        <p:nvSpPr>
          <p:cNvPr id="3789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0AFB4C9-E237-42EA-A7E5-26FFCDA547A0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533400" y="1209004"/>
            <a:ext cx="73152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ts val="0"/>
              </a:spcBef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cat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datafile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Charles Main        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34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Patricia Jones          7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TB Savage           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20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Margot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Weber        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9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Ann Stephens        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13</a:t>
            </a:r>
          </a:p>
          <a:p>
            <a:pPr algn="l">
              <a:spcBef>
                <a:spcPts val="0"/>
              </a:spcBef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sed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-e 's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/[0-9][0-9]$/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5/g'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datafile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Charles Main        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34.5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Patricia Jones          7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TB Savage           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20.5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Margot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Weber        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9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Ann Stephens        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13.5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Example: Back Reference</a:t>
            </a:r>
          </a:p>
        </p:txBody>
      </p:sp>
      <p:sp>
        <p:nvSpPr>
          <p:cNvPr id="4536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$ cat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name.data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John Doe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Susan Maloney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Harvey Keitel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Randy Newman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Ossie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Weaver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$ </a:t>
            </a:r>
            <a:r>
              <a:rPr lang="pt-BR" sz="1800" b="1" dirty="0" smtClean="0">
                <a:latin typeface="Courier New" pitchFamily="49" charset="0"/>
                <a:cs typeface="Courier New" pitchFamily="49" charset="0"/>
              </a:rPr>
              <a:t>sed </a:t>
            </a:r>
            <a:r>
              <a:rPr lang="pt-BR" sz="1800" b="1" dirty="0">
                <a:latin typeface="Courier New" pitchFamily="49" charset="0"/>
                <a:cs typeface="Courier New" pitchFamily="49" charset="0"/>
              </a:rPr>
              <a:t>-e 's/\(\&lt;.*\&gt;\) \(\&lt;.*\&gt;\)/\2, \1/g' </a:t>
            </a:r>
            <a:r>
              <a:rPr lang="pt-BR" sz="1800" b="1" dirty="0" smtClean="0">
                <a:latin typeface="Courier New" pitchFamily="49" charset="0"/>
                <a:cs typeface="Courier New" pitchFamily="49" charset="0"/>
              </a:rPr>
              <a:t>name.data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Doe, John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Maloney, Susan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Keitel, Harvey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Newman, Randy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Weaver,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Ossie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E6591BA-C107-4F25-847F-41428C093DD8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I/O Commands: n and p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 (lowercase)</a:t>
            </a:r>
          </a:p>
          <a:p>
            <a:pPr lvl="1" eaLnBrk="1" hangingPunct="1"/>
            <a:r>
              <a:rPr lang="en-US" dirty="0" smtClean="0"/>
              <a:t>copies the contents of the pattern space to output</a:t>
            </a:r>
          </a:p>
          <a:p>
            <a:pPr lvl="1" eaLnBrk="1" hangingPunct="1"/>
            <a:r>
              <a:rPr lang="en-US" dirty="0" smtClean="0"/>
              <a:t>deletes the current line in the pattern space</a:t>
            </a:r>
          </a:p>
          <a:p>
            <a:pPr lvl="1" eaLnBrk="1" hangingPunct="1"/>
            <a:r>
              <a:rPr lang="en-US" dirty="0" smtClean="0"/>
              <a:t>refills it with the next input line</a:t>
            </a:r>
          </a:p>
          <a:p>
            <a:pPr lvl="1" eaLnBrk="1" hangingPunct="1"/>
            <a:r>
              <a:rPr lang="en-US" dirty="0" smtClean="0"/>
              <a:t>continue processing</a:t>
            </a:r>
          </a:p>
          <a:p>
            <a:r>
              <a:rPr lang="en-US" dirty="0"/>
              <a:t> p (lowercase)</a:t>
            </a:r>
          </a:p>
          <a:p>
            <a:pPr lvl="1"/>
            <a:r>
              <a:rPr lang="en-US" dirty="0"/>
              <a:t>copies the entire contents of the pattern space to output</a:t>
            </a:r>
          </a:p>
          <a:p>
            <a:pPr lvl="1"/>
            <a:r>
              <a:rPr lang="en-US" dirty="0"/>
              <a:t>will print same line twice unless the option </a:t>
            </a:r>
            <a:r>
              <a:rPr lang="en-US" dirty="0" smtClean="0"/>
              <a:t>“-n</a:t>
            </a:r>
            <a:r>
              <a:rPr lang="en-US" dirty="0"/>
              <a:t>” is </a:t>
            </a:r>
            <a:r>
              <a:rPr lang="en-US" dirty="0" smtClean="0"/>
              <a:t>used</a:t>
            </a:r>
            <a:endParaRPr lang="en-US" dirty="0"/>
          </a:p>
        </p:txBody>
      </p:sp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D2E11D8-9164-41D9-9216-A70886FA0BCB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What is sed?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non-interactive stream editor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Use  </a:t>
            </a:r>
            <a:r>
              <a:rPr lang="en-US" dirty="0" err="1" smtClean="0"/>
              <a:t>sed</a:t>
            </a:r>
            <a:r>
              <a:rPr lang="en-US" dirty="0" smtClean="0"/>
              <a:t>  to:</a:t>
            </a:r>
          </a:p>
          <a:p>
            <a:pPr lvl="1" eaLnBrk="1" hangingPunct="1"/>
            <a:r>
              <a:rPr lang="en-US" dirty="0" smtClean="0"/>
              <a:t>Automatically perform edits on file(s)</a:t>
            </a:r>
          </a:p>
          <a:p>
            <a:pPr lvl="1" eaLnBrk="1" hangingPunct="1"/>
            <a:r>
              <a:rPr lang="en-US" dirty="0" smtClean="0"/>
              <a:t>Simplify doing the same edits on multiple files</a:t>
            </a:r>
          </a:p>
          <a:p>
            <a:pPr lvl="1" eaLnBrk="1" hangingPunct="1"/>
            <a:r>
              <a:rPr lang="en-US" dirty="0" smtClean="0"/>
              <a:t>Write conversion programs</a:t>
            </a:r>
          </a:p>
          <a:p>
            <a:pPr lvl="1" eaLnBrk="1" hangingPunct="1"/>
            <a:endParaRPr lang="en-US" dirty="0"/>
          </a:p>
          <a:p>
            <a:pPr lvl="1" eaLnBrk="1" hangingPunct="1"/>
            <a:r>
              <a:rPr lang="en-US" dirty="0" smtClean="0"/>
              <a:t>Do editing operations from shell script</a:t>
            </a:r>
          </a:p>
        </p:txBody>
      </p:sp>
      <p:sp>
        <p:nvSpPr>
          <p:cNvPr id="512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F970E5F-EF53-43A7-9844-04096E1F97E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File commands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allows to read and write from/to file while processing standard input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r	read command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w	write command </a:t>
            </a:r>
          </a:p>
        </p:txBody>
      </p:sp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4D056B7-4C14-4DAE-BF32-7C5876DEEDD0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quit (q) Command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u="sng" dirty="0" smtClean="0"/>
              <a:t>Syntax:</a:t>
            </a:r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]q</a:t>
            </a:r>
          </a:p>
          <a:p>
            <a:pPr lvl="1" eaLnBrk="1" hangingPunct="1"/>
            <a:r>
              <a:rPr lang="en-US" dirty="0" smtClean="0"/>
              <a:t>Quit (exit </a:t>
            </a:r>
            <a:r>
              <a:rPr lang="en-US" dirty="0" err="1" smtClean="0"/>
              <a:t>sed</a:t>
            </a:r>
            <a:r>
              <a:rPr lang="en-US" dirty="0" smtClean="0"/>
              <a:t>) when </a:t>
            </a:r>
            <a:r>
              <a:rPr lang="en-US" dirty="0" err="1" smtClean="0"/>
              <a:t>addr</a:t>
            </a:r>
            <a:r>
              <a:rPr lang="en-US" dirty="0" smtClean="0"/>
              <a:t> is encountered.</a:t>
            </a:r>
          </a:p>
          <a:p>
            <a:pPr lvl="1" eaLnBrk="1" hangingPunct="1"/>
            <a:endParaRPr lang="en-US" dirty="0" smtClean="0"/>
          </a:p>
          <a:p>
            <a:pPr eaLnBrk="1" hangingPunct="1">
              <a:buNone/>
            </a:pPr>
            <a:r>
              <a:rPr lang="en-US" u="sng" dirty="0" smtClean="0"/>
              <a:t>Example: </a:t>
            </a:r>
            <a:r>
              <a:rPr lang="en-US" dirty="0" smtClean="0"/>
              <a:t>Display the first 50 lines and quit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–e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50q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datafile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buNone/>
            </a:pPr>
            <a:endParaRPr lang="en-US" dirty="0" smtClean="0"/>
          </a:p>
        </p:txBody>
      </p:sp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ED7DAD6-18EC-4D06-95AE-287AAB99FFC2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Summary: stream editor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can be called from shell script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allows systematic wholesale changes to files</a:t>
            </a:r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0CD9E80-7CC8-4CD0-B87E-EFD50D10FB81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sed</a:t>
            </a:r>
            <a:r>
              <a:rPr lang="en-US" dirty="0" smtClean="0"/>
              <a:t> command syntax</a:t>
            </a:r>
            <a:endParaRPr lang="en-US" dirty="0"/>
          </a:p>
        </p:txBody>
      </p:sp>
      <p:sp>
        <p:nvSpPr>
          <p:cNvPr id="717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A4630B2-B456-4E17-9D7A-8FC80837E0C0}" type="slidenum">
              <a:rPr lang="en-US" smtClean="0"/>
              <a:pPr/>
              <a:t>3</a:t>
            </a:fld>
            <a:endParaRPr lang="en-US" smtClean="0"/>
          </a:p>
        </p:txBody>
      </p:sp>
      <p:pic>
        <p:nvPicPr>
          <p:cNvPr id="717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543050"/>
            <a:ext cx="6140450" cy="214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How Does sed Work?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err="1" smtClean="0"/>
              <a:t>sed</a:t>
            </a:r>
            <a:r>
              <a:rPr lang="en-US" dirty="0" smtClean="0"/>
              <a:t> reads file line by line</a:t>
            </a:r>
          </a:p>
          <a:p>
            <a:pPr lvl="1" eaLnBrk="1" hangingPunct="1"/>
            <a:r>
              <a:rPr lang="en-US" dirty="0" smtClean="0"/>
              <a:t>line of input is copied into a temporary buffer called </a:t>
            </a:r>
            <a:r>
              <a:rPr lang="en-US" u="sng" dirty="0" smtClean="0"/>
              <a:t>pattern</a:t>
            </a:r>
            <a:r>
              <a:rPr lang="en-US" dirty="0" smtClean="0"/>
              <a:t> space</a:t>
            </a:r>
          </a:p>
          <a:p>
            <a:pPr lvl="1" eaLnBrk="1" hangingPunct="1"/>
            <a:r>
              <a:rPr lang="en-US" dirty="0" smtClean="0"/>
              <a:t>editing instructions are applied to line in the pattern space</a:t>
            </a:r>
          </a:p>
          <a:p>
            <a:pPr lvl="1"/>
            <a:r>
              <a:rPr lang="en-US" dirty="0" smtClean="0"/>
              <a:t>line is sent to output (unless </a:t>
            </a:r>
            <a:r>
              <a:rPr lang="en-US" dirty="0"/>
              <a:t>“-n</a:t>
            </a:r>
            <a:r>
              <a:rPr lang="en-US" dirty="0" smtClean="0"/>
              <a:t>” option was used)</a:t>
            </a:r>
          </a:p>
          <a:p>
            <a:pPr lvl="1" eaLnBrk="1" hangingPunct="1"/>
            <a:r>
              <a:rPr lang="en-US" dirty="0" smtClean="0"/>
              <a:t>line is removed from pattern space</a:t>
            </a:r>
          </a:p>
          <a:p>
            <a:pPr eaLnBrk="1" hangingPunct="1"/>
            <a:r>
              <a:rPr lang="en-US" dirty="0" err="1" smtClean="0"/>
              <a:t>sed</a:t>
            </a:r>
            <a:r>
              <a:rPr lang="en-US" dirty="0" smtClean="0"/>
              <a:t> reads next line of input, until end of file</a:t>
            </a:r>
          </a:p>
          <a:p>
            <a:pPr eaLnBrk="1" hangingPunct="1">
              <a:buNone/>
            </a:pPr>
            <a:endParaRPr lang="en-US" u="sng" dirty="0" smtClean="0"/>
          </a:p>
          <a:p>
            <a:pPr eaLnBrk="1" hangingPunct="1">
              <a:buNone/>
            </a:pPr>
            <a:r>
              <a:rPr lang="en-US" u="sng" dirty="0" smtClean="0"/>
              <a:t>Note:</a:t>
            </a:r>
            <a:r>
              <a:rPr lang="en-US" dirty="0" smtClean="0"/>
              <a:t> input file is unchanged unless “-i” option is used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2FB880B-6E8D-4C52-ABEB-D467A4F2A8F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764951"/>
            <a:ext cx="4906963" cy="114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sed</a:t>
            </a:r>
            <a:r>
              <a:rPr lang="en-US" dirty="0" smtClean="0"/>
              <a:t> instruction format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address determines which lines in the input file are to be processed by the command(s)</a:t>
            </a:r>
          </a:p>
          <a:p>
            <a:pPr lvl="1" eaLnBrk="1" hangingPunct="1"/>
            <a:r>
              <a:rPr lang="en-US" dirty="0" smtClean="0"/>
              <a:t>if no address is given, then the command is applied to each input line</a:t>
            </a:r>
          </a:p>
          <a:p>
            <a:pPr eaLnBrk="1" hangingPunct="1"/>
            <a:r>
              <a:rPr lang="en-US" dirty="0" smtClean="0"/>
              <a:t>address types:</a:t>
            </a:r>
          </a:p>
          <a:p>
            <a:pPr lvl="1" eaLnBrk="1" hangingPunct="1"/>
            <a:r>
              <a:rPr lang="en-US" dirty="0" smtClean="0"/>
              <a:t>Single-Line address</a:t>
            </a:r>
          </a:p>
          <a:p>
            <a:pPr lvl="1" eaLnBrk="1" hangingPunct="1"/>
            <a:r>
              <a:rPr lang="en-US" dirty="0" smtClean="0"/>
              <a:t>Set-of-Lines address</a:t>
            </a:r>
          </a:p>
          <a:p>
            <a:pPr lvl="1" eaLnBrk="1" hangingPunct="1"/>
            <a:r>
              <a:rPr lang="en-US" dirty="0" smtClean="0"/>
              <a:t>Range address</a:t>
            </a:r>
          </a:p>
        </p:txBody>
      </p:sp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F4CB7F2-8541-44EA-BEDA-46E844840E9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Single-Line Address</a:t>
            </a: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Specifies only one line in the input file</a:t>
            </a:r>
          </a:p>
          <a:p>
            <a:pPr lvl="1" eaLnBrk="1" hangingPunct="1"/>
            <a:r>
              <a:rPr lang="en-US" dirty="0" smtClean="0"/>
              <a:t>special: dollar sign ($) denotes last line of input file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>
              <a:buNone/>
            </a:pPr>
            <a:r>
              <a:rPr lang="en-US" u="sng" dirty="0" smtClean="0"/>
              <a:t>Examples:</a:t>
            </a:r>
            <a:r>
              <a:rPr lang="en-US" dirty="0" smtClean="0"/>
              <a:t> </a:t>
            </a:r>
          </a:p>
          <a:p>
            <a:pPr lvl="1" eaLnBrk="1" hangingPunct="1"/>
            <a:r>
              <a:rPr lang="en-US" dirty="0" smtClean="0"/>
              <a:t>show only line 3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–n –e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3 p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input-file</a:t>
            </a:r>
          </a:p>
          <a:p>
            <a:pPr lvl="1" eaLnBrk="1" hangingPunct="1"/>
            <a:r>
              <a:rPr lang="en-US" dirty="0" smtClean="0"/>
              <a:t>show only last line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–n –e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$ p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input-file</a:t>
            </a:r>
          </a:p>
          <a:p>
            <a:pPr lvl="1" eaLnBrk="1" hangingPunct="1"/>
            <a:r>
              <a:rPr lang="en-US" dirty="0" smtClean="0"/>
              <a:t>substitute “</a:t>
            </a:r>
            <a:r>
              <a:rPr lang="en-US" dirty="0" err="1" smtClean="0"/>
              <a:t>endif</a:t>
            </a:r>
            <a:r>
              <a:rPr lang="en-US" dirty="0" smtClean="0"/>
              <a:t>” with “</a:t>
            </a:r>
            <a:r>
              <a:rPr lang="en-US" dirty="0" err="1" smtClean="0"/>
              <a:t>fi</a:t>
            </a:r>
            <a:r>
              <a:rPr lang="en-US" dirty="0" smtClean="0"/>
              <a:t>” on line 10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–e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10 s/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endif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/fi/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input-file</a:t>
            </a:r>
            <a:endParaRPr lang="en-US" dirty="0" smtClean="0"/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B1BA02D-80C2-464B-87BD-3D2D2B1FE71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Set-of-Lines Address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use regular expression to match lines</a:t>
            </a:r>
          </a:p>
          <a:p>
            <a:pPr lvl="1" eaLnBrk="1" hangingPunct="1"/>
            <a:r>
              <a:rPr lang="en-US" dirty="0" smtClean="0"/>
              <a:t>written between two slashes</a:t>
            </a:r>
          </a:p>
          <a:p>
            <a:pPr lvl="1" eaLnBrk="1" hangingPunct="1"/>
            <a:r>
              <a:rPr lang="en-US" dirty="0" smtClean="0"/>
              <a:t>process only lines that match</a:t>
            </a:r>
          </a:p>
          <a:p>
            <a:pPr lvl="1" eaLnBrk="1" hangingPunct="1"/>
            <a:r>
              <a:rPr lang="en-US" dirty="0" smtClean="0"/>
              <a:t>may match several lines </a:t>
            </a:r>
          </a:p>
          <a:p>
            <a:pPr lvl="1" eaLnBrk="1" hangingPunct="1"/>
            <a:r>
              <a:rPr lang="en-US" dirty="0" smtClean="0"/>
              <a:t>lines don’t have to be consecutive</a:t>
            </a:r>
          </a:p>
          <a:p>
            <a:pPr eaLnBrk="1" hangingPunct="1">
              <a:buFont typeface="Wingdings" pitchFamily="2" charset="2"/>
              <a:buNone/>
            </a:pPr>
            <a:endParaRPr lang="en-US" u="sng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u="sng" dirty="0" smtClean="0"/>
              <a:t>Examples:</a:t>
            </a: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–e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/key/ s/more/other/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input-file</a:t>
            </a:r>
          </a:p>
          <a:p>
            <a:pPr lvl="1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–n –e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/r..t/ p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input-file</a:t>
            </a:r>
            <a:endParaRPr lang="en-US" dirty="0" smtClean="0"/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36A9450-DF53-4062-B23E-D6A049F23BD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Range Address</a:t>
            </a:r>
          </a:p>
        </p:txBody>
      </p:sp>
      <p:sp>
        <p:nvSpPr>
          <p:cNvPr id="15363" name="Rectangle 2051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Defines a set of consecutive lines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u="sng" dirty="0" smtClean="0"/>
              <a:t>Format:</a:t>
            </a:r>
            <a:r>
              <a:rPr lang="en-US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dirty="0" err="1" smtClean="0"/>
              <a:t>startAddr,endAddr</a:t>
            </a:r>
            <a:r>
              <a:rPr lang="en-US" dirty="0" smtClean="0"/>
              <a:t> 		(inclusive)</a:t>
            </a:r>
          </a:p>
          <a:p>
            <a:pPr eaLnBrk="1" hangingPunct="1"/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u="sng" dirty="0" smtClean="0"/>
              <a:t>Examples: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en-US" dirty="0" smtClean="0"/>
              <a:t>10,50			line-</a:t>
            </a:r>
            <a:r>
              <a:rPr lang="en-US" dirty="0" err="1" smtClean="0"/>
              <a:t>number,line</a:t>
            </a:r>
            <a:r>
              <a:rPr lang="en-US" dirty="0" smtClean="0"/>
              <a:t>-number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en-US" dirty="0" smtClean="0"/>
              <a:t>10,/funny/		line-number,/</a:t>
            </a:r>
            <a:r>
              <a:rPr lang="en-US" dirty="0" err="1" smtClean="0"/>
              <a:t>RegExp</a:t>
            </a:r>
            <a:r>
              <a:rPr lang="en-US" dirty="0" smtClean="0"/>
              <a:t>/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en-US" dirty="0" smtClean="0"/>
              <a:t>/funny/,10		/</a:t>
            </a:r>
            <a:r>
              <a:rPr lang="en-US" dirty="0" err="1" smtClean="0"/>
              <a:t>RegExp</a:t>
            </a:r>
            <a:r>
              <a:rPr lang="en-US" dirty="0" smtClean="0"/>
              <a:t>/,line-number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en-US" dirty="0" smtClean="0"/>
              <a:t>/funny/,/sad/		/</a:t>
            </a:r>
            <a:r>
              <a:rPr lang="en-US" dirty="0" err="1" smtClean="0"/>
              <a:t>RegExp</a:t>
            </a:r>
            <a:r>
              <a:rPr lang="en-US" dirty="0" smtClean="0"/>
              <a:t>/,/</a:t>
            </a:r>
            <a:r>
              <a:rPr lang="en-US" dirty="0" err="1" smtClean="0"/>
              <a:t>RegExp</a:t>
            </a:r>
            <a:r>
              <a:rPr lang="en-US" dirty="0" smtClean="0"/>
              <a:t>/</a:t>
            </a:r>
          </a:p>
          <a:p>
            <a:pPr eaLnBrk="1" hangingPunct="1"/>
            <a:endParaRPr lang="en-US" dirty="0" smtClean="0"/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250F4CB-C54D-4774-9E86-80E443BEE6F2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Example: Range Address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sed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–n –e '/^BEGIN$/,/^END$/p' input-file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Print lines between BEGIN and END, inclusive</a:t>
            </a:r>
          </a:p>
          <a:p>
            <a:pPr eaLnBrk="1" hangingPunct="1">
              <a:buNone/>
            </a:pPr>
            <a:endParaRPr lang="en-US" dirty="0" smtClean="0"/>
          </a:p>
          <a:p>
            <a:pPr lvl="3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 lvl="3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Line 1 of input</a:t>
            </a:r>
          </a:p>
          <a:p>
            <a:pPr lvl="3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Line 2 of input</a:t>
            </a:r>
          </a:p>
          <a:p>
            <a:pPr lvl="3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Line3 of input</a:t>
            </a:r>
          </a:p>
          <a:p>
            <a:pPr lvl="3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 lvl="3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Line 4 of input</a:t>
            </a:r>
          </a:p>
          <a:p>
            <a:pPr lvl="3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Line 5 of input</a:t>
            </a:r>
            <a:endParaRPr lang="en-US" dirty="0" smtClean="0"/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9196BC4-9405-4E6A-995A-27A2E1D2C97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6390" name="AutoShape 4"/>
          <p:cNvSpPr>
            <a:spLocks noChangeArrowheads="1"/>
          </p:cNvSpPr>
          <p:nvPr/>
        </p:nvSpPr>
        <p:spPr bwMode="auto">
          <a:xfrm>
            <a:off x="3124200" y="1828800"/>
            <a:ext cx="1066800" cy="457200"/>
          </a:xfrm>
          <a:prstGeom prst="wedgeRoundRectCallout">
            <a:avLst>
              <a:gd name="adj1" fmla="val -47171"/>
              <a:gd name="adj2" fmla="val -111981"/>
              <a:gd name="adj3" fmla="val 16667"/>
            </a:avLst>
          </a:prstGeom>
          <a:solidFill>
            <a:srgbClr val="009999">
              <a:alpha val="2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dirty="0">
                <a:latin typeface="+mn-lt"/>
              </a:rPr>
              <a:t>addr1</a:t>
            </a:r>
          </a:p>
        </p:txBody>
      </p:sp>
      <p:sp>
        <p:nvSpPr>
          <p:cNvPr id="16391" name="AutoShape 5"/>
          <p:cNvSpPr>
            <a:spLocks noChangeArrowheads="1"/>
          </p:cNvSpPr>
          <p:nvPr/>
        </p:nvSpPr>
        <p:spPr bwMode="auto">
          <a:xfrm>
            <a:off x="4572000" y="1828800"/>
            <a:ext cx="1066800" cy="457200"/>
          </a:xfrm>
          <a:prstGeom prst="wedgeRoundRectCallout">
            <a:avLst>
              <a:gd name="adj1" fmla="val -56398"/>
              <a:gd name="adj2" fmla="val -123440"/>
              <a:gd name="adj3" fmla="val 16667"/>
            </a:avLst>
          </a:prstGeom>
          <a:solidFill>
            <a:srgbClr val="009999">
              <a:alpha val="2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dirty="0">
                <a:latin typeface="+mn-lt"/>
              </a:rPr>
              <a:t>addr2</a:t>
            </a:r>
          </a:p>
        </p:txBody>
      </p:sp>
      <p:sp>
        <p:nvSpPr>
          <p:cNvPr id="16394" name="AutoShape 8"/>
          <p:cNvSpPr>
            <a:spLocks/>
          </p:cNvSpPr>
          <p:nvPr/>
        </p:nvSpPr>
        <p:spPr bwMode="auto">
          <a:xfrm>
            <a:off x="3962400" y="3200400"/>
            <a:ext cx="152400" cy="971550"/>
          </a:xfrm>
          <a:prstGeom prst="rightBrace">
            <a:avLst>
              <a:gd name="adj1" fmla="val 7500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AutoShape 9"/>
          <p:cNvSpPr>
            <a:spLocks noChangeArrowheads="1"/>
          </p:cNvSpPr>
          <p:nvPr/>
        </p:nvSpPr>
        <p:spPr bwMode="auto">
          <a:xfrm>
            <a:off x="5029200" y="3257550"/>
            <a:ext cx="2133600" cy="838200"/>
          </a:xfrm>
          <a:prstGeom prst="wedgeRoundRectCallout">
            <a:avLst>
              <a:gd name="adj1" fmla="val -88622"/>
              <a:gd name="adj2" fmla="val 453"/>
              <a:gd name="adj3" fmla="val 16667"/>
            </a:avLst>
          </a:prstGeom>
          <a:solidFill>
            <a:srgbClr val="009999">
              <a:alpha val="2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dirty="0">
                <a:latin typeface="+mn-lt"/>
              </a:rPr>
              <a:t>These lines are printed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ll14Design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Fall14Design</Template>
  <TotalTime>4890</TotalTime>
  <Words>918</Words>
  <Application>Microsoft Office PowerPoint</Application>
  <PresentationFormat>On-screen Show (16:9)</PresentationFormat>
  <Paragraphs>246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Courier New</vt:lpstr>
      <vt:lpstr>Times New Roman</vt:lpstr>
      <vt:lpstr>Wingdings</vt:lpstr>
      <vt:lpstr>Wingdings 2</vt:lpstr>
      <vt:lpstr>Fall14Design</vt:lpstr>
      <vt:lpstr>CSCI 330 UNIX and Network Programming</vt:lpstr>
      <vt:lpstr>What is sed?</vt:lpstr>
      <vt:lpstr>sed command syntax</vt:lpstr>
      <vt:lpstr>How Does sed Work? </vt:lpstr>
      <vt:lpstr>sed instruction format</vt:lpstr>
      <vt:lpstr>Single-Line Address</vt:lpstr>
      <vt:lpstr>Set-of-Lines Address</vt:lpstr>
      <vt:lpstr>Range Address</vt:lpstr>
      <vt:lpstr>Example: Range Address</vt:lpstr>
      <vt:lpstr>Address with !</vt:lpstr>
      <vt:lpstr>sed Commands</vt:lpstr>
      <vt:lpstr>Command: i, a, c</vt:lpstr>
      <vt:lpstr>Example: Insert Command (i)</vt:lpstr>
      <vt:lpstr>Delete Command: d</vt:lpstr>
      <vt:lpstr>Substitute Command (s)</vt:lpstr>
      <vt:lpstr>Substitution Back References</vt:lpstr>
      <vt:lpstr>Example: Replacement String &amp;</vt:lpstr>
      <vt:lpstr>Example: Back Reference</vt:lpstr>
      <vt:lpstr>I/O Commands: n and p</vt:lpstr>
      <vt:lpstr>File commands</vt:lpstr>
      <vt:lpstr>quit (q) Command</vt:lpstr>
      <vt:lpstr>Summary: stream editor</vt:lpstr>
    </vt:vector>
  </TitlesOfParts>
  <Company>NIU Department of Computer Science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Stream Editor</dc:title>
  <dc:subject>CSCI 330: The UNIX System</dc:subject>
  <dc:creator>Raimund Ege</dc:creator>
  <cp:lastModifiedBy>John Berezinski</cp:lastModifiedBy>
  <cp:revision>576</cp:revision>
  <dcterms:created xsi:type="dcterms:W3CDTF">2000-12-28T17:51:39Z</dcterms:created>
  <dcterms:modified xsi:type="dcterms:W3CDTF">2015-07-27T16:15:36Z</dcterms:modified>
</cp:coreProperties>
</file>