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2" r:id="rId1"/>
  </p:sldMasterIdLst>
  <p:notesMasterIdLst>
    <p:notesMasterId r:id="rId34"/>
  </p:notesMasterIdLst>
  <p:handoutMasterIdLst>
    <p:handoutMasterId r:id="rId35"/>
  </p:handoutMasterIdLst>
  <p:sldIdLst>
    <p:sldId id="337" r:id="rId2"/>
    <p:sldId id="559" r:id="rId3"/>
    <p:sldId id="560" r:id="rId4"/>
    <p:sldId id="461" r:id="rId5"/>
    <p:sldId id="556" r:id="rId6"/>
    <p:sldId id="584" r:id="rId7"/>
    <p:sldId id="565" r:id="rId8"/>
    <p:sldId id="567" r:id="rId9"/>
    <p:sldId id="570" r:id="rId10"/>
    <p:sldId id="571" r:id="rId11"/>
    <p:sldId id="572" r:id="rId12"/>
    <p:sldId id="585" r:id="rId13"/>
    <p:sldId id="587" r:id="rId14"/>
    <p:sldId id="588" r:id="rId15"/>
    <p:sldId id="589" r:id="rId16"/>
    <p:sldId id="595" r:id="rId17"/>
    <p:sldId id="596" r:id="rId18"/>
    <p:sldId id="597" r:id="rId19"/>
    <p:sldId id="598" r:id="rId20"/>
    <p:sldId id="599" r:id="rId21"/>
    <p:sldId id="600" r:id="rId22"/>
    <p:sldId id="601" r:id="rId23"/>
    <p:sldId id="602" r:id="rId24"/>
    <p:sldId id="603" r:id="rId25"/>
    <p:sldId id="604" r:id="rId26"/>
    <p:sldId id="605" r:id="rId27"/>
    <p:sldId id="606" r:id="rId28"/>
    <p:sldId id="607" r:id="rId29"/>
    <p:sldId id="608" r:id="rId30"/>
    <p:sldId id="609" r:id="rId31"/>
    <p:sldId id="610" r:id="rId32"/>
    <p:sldId id="586" r:id="rId33"/>
  </p:sldIdLst>
  <p:sldSz cx="9144000" cy="5143500" type="screen16x9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8">
          <p15:clr>
            <a:srgbClr val="A4A3A4"/>
          </p15:clr>
        </p15:guide>
        <p15:guide id="2" pos="4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  <a:srgbClr val="CDFFFF"/>
    <a:srgbClr val="009999"/>
    <a:srgbClr val="0066FF"/>
    <a:srgbClr val="FF9966"/>
    <a:srgbClr val="FF00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1241" autoAdjust="0"/>
  </p:normalViewPr>
  <p:slideViewPr>
    <p:cSldViewPr>
      <p:cViewPr varScale="1">
        <p:scale>
          <a:sx n="106" d="100"/>
          <a:sy n="106" d="100"/>
        </p:scale>
        <p:origin x="546" y="96"/>
      </p:cViewPr>
      <p:guideLst>
        <p:guide orient="horz" pos="828"/>
        <p:guide pos="4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08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67468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CSCI 330 </a:t>
            </a:r>
            <a:r>
              <a:rPr lang="en-US" dirty="0" smtClean="0"/>
              <a:t>– UNIX and Network Programming</a:t>
            </a:r>
            <a:endParaRPr lang="en-US" dirty="0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0067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pPr>
              <a:defRPr/>
            </a:pPr>
            <a:r>
              <a:rPr lang="en-US"/>
              <a:t>NIU Department of Computer Science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66B18567-7DCA-4719-880D-852122990B8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002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The Bash Shell</a:t>
            </a:r>
            <a:endParaRPr lang="en-US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60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57200" y="720725"/>
            <a:ext cx="64008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NIU Department of Computer Science</a:t>
            </a:r>
            <a:endParaRPr lang="en-US" dirty="0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09-</a:t>
            </a:r>
            <a:fld id="{1F2F1BE5-3857-4936-A52D-AA94612F07A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578961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Bash Shell</a:t>
            </a:r>
          </a:p>
        </p:txBody>
      </p:sp>
      <p:sp>
        <p:nvSpPr>
          <p:cNvPr id="8704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8704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09-</a:t>
            </a:r>
            <a:fld id="{F3FF55D8-5F9E-44BF-B75F-C76CCECCE8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870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solidFill>
            <a:srgbClr val="FFFFFF"/>
          </a:solidFill>
          <a:ln/>
        </p:spPr>
      </p:sp>
      <p:sp>
        <p:nvSpPr>
          <p:cNvPr id="8704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468849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5325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5325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6F7ADBA0-9924-42BE-97EF-2FE3FF9A9CB6}" type="slidenum">
              <a:rPr lang="en-US" smtClean="0"/>
              <a:pPr defTabSz="964974"/>
              <a:t>2</a:t>
            </a:fld>
            <a:endParaRPr lang="en-US" dirty="0" smtClean="0"/>
          </a:p>
        </p:txBody>
      </p:sp>
      <p:sp>
        <p:nvSpPr>
          <p:cNvPr id="532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532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1582187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The C Shell</a:t>
            </a:r>
          </a:p>
        </p:txBody>
      </p:sp>
      <p:sp>
        <p:nvSpPr>
          <p:cNvPr id="5427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4974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542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4974"/>
            <a:fld id="{ED417167-5529-4ED9-9B36-C089B63D0020}" type="slidenum">
              <a:rPr lang="en-US" smtClean="0"/>
              <a:pPr defTabSz="964974"/>
              <a:t>3</a:t>
            </a:fld>
            <a:endParaRPr lang="en-US" dirty="0" smtClean="0"/>
          </a:p>
        </p:txBody>
      </p:sp>
      <p:sp>
        <p:nvSpPr>
          <p:cNvPr id="542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542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10815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3613"/>
            <a:r>
              <a:rPr lang="en-US" smtClean="0"/>
              <a:t>The C Shell</a:t>
            </a:r>
          </a:p>
        </p:txBody>
      </p:sp>
      <p:sp>
        <p:nvSpPr>
          <p:cNvPr id="7270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3613"/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7270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613"/>
            <a:fld id="{DA83B552-898A-41E1-BB10-5C603AE91331}" type="slidenum">
              <a:rPr lang="en-US" smtClean="0"/>
              <a:pPr defTabSz="963613"/>
              <a:t>9</a:t>
            </a:fld>
            <a:endParaRPr lang="en-US" smtClean="0"/>
          </a:p>
        </p:txBody>
      </p:sp>
      <p:sp>
        <p:nvSpPr>
          <p:cNvPr id="727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27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3825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3613"/>
            <a:r>
              <a:rPr lang="en-US" smtClean="0"/>
              <a:t>The C Shell</a:t>
            </a:r>
          </a:p>
        </p:txBody>
      </p:sp>
      <p:sp>
        <p:nvSpPr>
          <p:cNvPr id="737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3613"/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7373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613"/>
            <a:fld id="{1A6848DB-5C42-4079-A922-274431F52B98}" type="slidenum">
              <a:rPr lang="en-US" smtClean="0"/>
              <a:pPr defTabSz="963613"/>
              <a:t>10</a:t>
            </a:fld>
            <a:endParaRPr lang="en-US" smtClean="0"/>
          </a:p>
        </p:txBody>
      </p:sp>
      <p:sp>
        <p:nvSpPr>
          <p:cNvPr id="737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37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9918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3613"/>
            <a:r>
              <a:rPr lang="en-US" smtClean="0"/>
              <a:t>The C Shell</a:t>
            </a:r>
          </a:p>
        </p:txBody>
      </p:sp>
      <p:sp>
        <p:nvSpPr>
          <p:cNvPr id="7475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3613"/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7475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613"/>
            <a:fld id="{805E3FDA-2356-43B4-A164-7EB435A476AF}" type="slidenum">
              <a:rPr lang="en-US" smtClean="0"/>
              <a:pPr defTabSz="963613"/>
              <a:t>11</a:t>
            </a:fld>
            <a:endParaRPr lang="en-US" smtClean="0"/>
          </a:p>
        </p:txBody>
      </p:sp>
      <p:sp>
        <p:nvSpPr>
          <p:cNvPr id="747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558434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63328"/>
            <a:r>
              <a:rPr lang="en-US" dirty="0" smtClean="0"/>
              <a:t>The C Shell</a:t>
            </a:r>
          </a:p>
        </p:txBody>
      </p:sp>
      <p:sp>
        <p:nvSpPr>
          <p:cNvPr id="7782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defTabSz="963328"/>
            <a:r>
              <a:rPr lang="en-US" dirty="0" smtClean="0"/>
              <a:t>Copyright Department of Computer Science, Northern Illinois University, 2005</a:t>
            </a:r>
          </a:p>
        </p:txBody>
      </p:sp>
      <p:sp>
        <p:nvSpPr>
          <p:cNvPr id="7782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63328"/>
            <a:fld id="{295F9077-57DC-494C-A481-075EE9AFD586}" type="slidenum">
              <a:rPr lang="en-US" smtClean="0"/>
              <a:pPr defTabSz="963328"/>
              <a:t>15</a:t>
            </a:fld>
            <a:endParaRPr lang="en-US" dirty="0" smtClean="0"/>
          </a:p>
        </p:txBody>
      </p:sp>
      <p:sp>
        <p:nvSpPr>
          <p:cNvPr id="778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915440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The Bash Shell</a:t>
            </a:r>
          </a:p>
        </p:txBody>
      </p:sp>
      <p:sp>
        <p:nvSpPr>
          <p:cNvPr id="880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Copyright Department of Computer Science, Northern Illinois University, 2005</a:t>
            </a:r>
          </a:p>
        </p:txBody>
      </p:sp>
      <p:sp>
        <p:nvSpPr>
          <p:cNvPr id="8806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09-</a:t>
            </a:r>
            <a:fld id="{2127A56A-B585-4C90-BC00-A290EE1B8989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880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57200" y="720725"/>
            <a:ext cx="6400800" cy="3600450"/>
          </a:xfrm>
          <a:ln/>
        </p:spPr>
      </p:sp>
      <p:sp>
        <p:nvSpPr>
          <p:cNvPr id="8807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77350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28700"/>
            <a:ext cx="7848600" cy="1445419"/>
          </a:xfrm>
        </p:spPr>
        <p:txBody>
          <a:bodyPr anchor="b">
            <a:noAutofit/>
          </a:bodyPr>
          <a:lstStyle>
            <a:lvl1pPr>
              <a:defRPr sz="3200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3040525"/>
            <a:ext cx="50292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2548890"/>
            <a:ext cx="7848600" cy="1191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685800" y="3035636"/>
            <a:ext cx="1241103" cy="1114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95FE3-E4D2-4ACE-8FFC-52F3D97327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55014"/>
            <a:ext cx="4038600" cy="35387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24E094-6E1B-4018-A9CD-BD375ED2B5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08585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240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165590"/>
            <a:ext cx="9144000" cy="17145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00050"/>
            <a:ext cx="8229600" cy="742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657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74320"/>
          </a:xfrm>
          <a:prstGeom prst="rect">
            <a:avLst/>
          </a:prstGeom>
          <a:solidFill>
            <a:srgbClr val="F6F9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3716"/>
            <a:ext cx="4800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 algn="r">
              <a:defRPr/>
            </a:pPr>
            <a:r>
              <a:rPr lang="en-US" dirty="0" smtClean="0"/>
              <a:t>CSCI 330 - UNIX and Network Programming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13716"/>
            <a:ext cx="4572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9924E094-6E1B-4018-A9CD-BD375ED2B5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CSCI 330</a:t>
            </a:r>
            <a:br>
              <a:rPr lang="en-US" dirty="0" smtClean="0"/>
            </a:br>
            <a:r>
              <a:rPr lang="en-US" dirty="0"/>
              <a:t>UNIX and Network Programming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Unit IX:</a:t>
            </a:r>
          </a:p>
          <a:p>
            <a:r>
              <a:rPr lang="en-US" dirty="0" smtClean="0"/>
              <a:t>Shell Scripts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Command line arguments</a:t>
            </a:r>
          </a:p>
        </p:txBody>
      </p:sp>
      <p:sp>
        <p:nvSpPr>
          <p:cNvPr id="7587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 			</a:t>
            </a:r>
            <a:r>
              <a:rPr lang="en-US" u="sng" dirty="0" smtClean="0"/>
              <a:t>Meaning</a:t>
            </a:r>
          </a:p>
          <a:p>
            <a:pPr>
              <a:buNone/>
            </a:pPr>
            <a:r>
              <a:rPr lang="en-US" dirty="0" smtClean="0"/>
              <a:t>$</a:t>
            </a:r>
            <a:r>
              <a:rPr lang="en-US" dirty="0"/>
              <a:t>1		</a:t>
            </a:r>
            <a:r>
              <a:rPr lang="en-US" dirty="0" smtClean="0"/>
              <a:t>first parameter</a:t>
            </a:r>
            <a:endParaRPr lang="en-US" dirty="0"/>
          </a:p>
          <a:p>
            <a:pPr>
              <a:buNone/>
            </a:pPr>
            <a:r>
              <a:rPr lang="en-US" dirty="0" smtClean="0"/>
              <a:t>$2		second parameter</a:t>
            </a:r>
          </a:p>
          <a:p>
            <a:pPr>
              <a:buNone/>
            </a:pPr>
            <a:r>
              <a:rPr lang="en-US" dirty="0" smtClean="0"/>
              <a:t>${10}		10th parameter</a:t>
            </a:r>
          </a:p>
          <a:p>
            <a:pPr lvl="1">
              <a:buNone/>
            </a:pPr>
            <a:r>
              <a:rPr lang="en-US" dirty="0" smtClean="0"/>
              <a:t>				{ } prevents “$1” misunderstanding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$</a:t>
            </a:r>
            <a:r>
              <a:rPr lang="en-US" dirty="0"/>
              <a:t>0		name of the script</a:t>
            </a:r>
          </a:p>
          <a:p>
            <a:pPr>
              <a:buNone/>
            </a:pPr>
            <a:r>
              <a:rPr lang="en-US" dirty="0" smtClean="0"/>
              <a:t>$*		all positional parameters</a:t>
            </a:r>
          </a:p>
          <a:p>
            <a:pPr>
              <a:buNone/>
            </a:pPr>
            <a:r>
              <a:rPr lang="en-US" dirty="0" smtClean="0"/>
              <a:t>$#		the number of arguments</a:t>
            </a:r>
            <a:endParaRPr lang="en-US" dirty="0"/>
          </a:p>
        </p:txBody>
      </p:sp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59701180-DD09-4F54-89D3-9C32039B31B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Command Line Arguments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#! /bin/bash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 Usage: greetings name1 name2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$0 to you $1 $2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Today is `date`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Good Bye $1</a:t>
            </a:r>
          </a:p>
        </p:txBody>
      </p:sp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</p:spPr>
        <p:txBody>
          <a:bodyPr/>
          <a:lstStyle/>
          <a:p>
            <a:fld id="{2C97F7CF-F055-431A-86B9-95B171CB4B76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Command Line Arguments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sure to protect </a:t>
            </a:r>
            <a:r>
              <a:rPr lang="en-US" u="sng" dirty="0" smtClean="0"/>
              <a:t>complete</a:t>
            </a:r>
            <a:r>
              <a:rPr lang="en-US" dirty="0" smtClean="0"/>
              <a:t> argument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#! /bin/bash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# counts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lines in directory listing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-l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"$1" | 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wc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-l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95FE3-E4D2-4ACE-8FFC-52F3D973277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49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expressions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Syntax: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$((expression))</a:t>
            </a:r>
          </a:p>
          <a:p>
            <a:pPr>
              <a:buNone/>
            </a:pPr>
            <a:r>
              <a:rPr lang="en-US" dirty="0" smtClean="0"/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smtClean="0"/>
              <a:t>can be used for simple arithmetic: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count=1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% count=$((count+20))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% echo $count</a:t>
            </a:r>
            <a:endParaRPr lang="en-US" dirty="0" smtClean="0"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B9567-2CC7-4ED4-9806-CF01FA081AA6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30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Array variables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 smtClean="0"/>
              <a:t>Syntax: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=(list of words)</a:t>
            </a:r>
          </a:p>
          <a:p>
            <a:endParaRPr lang="en-US" dirty="0" smtClean="0"/>
          </a:p>
          <a:p>
            <a:r>
              <a:rPr lang="en-US" dirty="0" smtClean="0"/>
              <a:t>accessed via index: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${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[index]}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${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[0]}</a:t>
            </a:r>
            <a:r>
              <a:rPr lang="en-US" dirty="0" smtClean="0"/>
              <a:t>			first word in array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${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[*]} </a:t>
            </a:r>
            <a:r>
              <a:rPr lang="en-US" dirty="0" smtClean="0"/>
              <a:t>			all words in array</a:t>
            </a:r>
          </a:p>
        </p:txBody>
      </p:sp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57BDC-465C-4E8E-B3E4-F76F10207799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025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array variables</a:t>
            </a:r>
          </a:p>
        </p:txBody>
      </p:sp>
      <p:sp>
        <p:nvSpPr>
          <p:cNvPr id="8017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u="sng" dirty="0" smtClean="0"/>
              <a:t>Examples:</a:t>
            </a:r>
            <a:endParaRPr lang="en-US" dirty="0" smtClean="0"/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ml=(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mary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bruce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linda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dara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$ml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mary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${ml[*]}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mary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bruce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linda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dara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${ml[2]}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bruce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ml[2]=john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echo ${ml[*]}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mary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ann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john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linda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dara</a:t>
            </a:r>
            <a:endParaRPr lang="en-US" dirty="0"/>
          </a:p>
        </p:txBody>
      </p:sp>
      <p:sp>
        <p:nvSpPr>
          <p:cNvPr id="204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00729-3D8D-4859-B773-443AD6AF0C4B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8362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Output: </a:t>
            </a:r>
            <a:r>
              <a:rPr lang="en-US" dirty="0" err="1" smtClean="0"/>
              <a:t>printf</a:t>
            </a:r>
            <a:r>
              <a:rPr lang="en-US" dirty="0" smtClean="0"/>
              <a:t> 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  </a:t>
            </a:r>
            <a:r>
              <a:rPr lang="en-US" dirty="0" err="1" smtClean="0"/>
              <a:t>printf</a:t>
            </a:r>
            <a:r>
              <a:rPr lang="en-US" dirty="0" smtClean="0"/>
              <a:t>  format [ arguments ]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writes formatted arguments to standard output under the control of “format”</a:t>
            </a:r>
          </a:p>
          <a:p>
            <a:endParaRPr lang="en-US" dirty="0" smtClean="0"/>
          </a:p>
          <a:p>
            <a:r>
              <a:rPr lang="en-US" dirty="0" smtClean="0"/>
              <a:t>format string may contain:</a:t>
            </a:r>
          </a:p>
          <a:p>
            <a:pPr lvl="1"/>
            <a:r>
              <a:rPr lang="en-US" dirty="0" smtClean="0"/>
              <a:t>plain characters: printed to output</a:t>
            </a:r>
          </a:p>
          <a:p>
            <a:pPr lvl="1"/>
            <a:r>
              <a:rPr lang="en-US" dirty="0" smtClean="0"/>
              <a:t>escape characters: e.g. \t, \n, \a …</a:t>
            </a:r>
          </a:p>
          <a:p>
            <a:pPr lvl="1"/>
            <a:r>
              <a:rPr lang="en-US" dirty="0" smtClean="0"/>
              <a:t>format </a:t>
            </a:r>
            <a:r>
              <a:rPr lang="en-US" dirty="0" err="1" smtClean="0"/>
              <a:t>specifiers</a:t>
            </a:r>
            <a:r>
              <a:rPr lang="en-US" dirty="0" smtClean="0"/>
              <a:t>: prints next successive argument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95FE3-E4D2-4ACE-8FFC-52F3D973277A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565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printf</a:t>
            </a:r>
            <a:r>
              <a:rPr lang="en-US" dirty="0" smtClean="0"/>
              <a:t> format </a:t>
            </a:r>
            <a:r>
              <a:rPr lang="en-US" dirty="0" err="1" smtClean="0"/>
              <a:t>specifiers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%d	number</a:t>
            </a:r>
          </a:p>
          <a:p>
            <a:pPr>
              <a:buNone/>
            </a:pPr>
            <a:r>
              <a:rPr lang="en-US" dirty="0" smtClean="0"/>
              <a:t>	also:	%10d		10 characters wide</a:t>
            </a:r>
          </a:p>
          <a:p>
            <a:pPr>
              <a:buNone/>
            </a:pPr>
            <a:r>
              <a:rPr lang="en-US" dirty="0" smtClean="0"/>
              <a:t>		%-10d		left justified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%s	string</a:t>
            </a:r>
          </a:p>
          <a:p>
            <a:pPr>
              <a:buNone/>
            </a:pPr>
            <a:r>
              <a:rPr lang="en-US" dirty="0" smtClean="0"/>
              <a:t>	also:	%20s		20 characters wide</a:t>
            </a:r>
          </a:p>
          <a:p>
            <a:pPr>
              <a:buNone/>
            </a:pPr>
            <a:r>
              <a:rPr lang="en-US" dirty="0" smtClean="0"/>
              <a:t>		%-20s		left justified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95FE3-E4D2-4ACE-8FFC-52F3D973277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37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</a:t>
            </a:r>
            <a:r>
              <a:rPr lang="en-US" dirty="0" err="1" smtClean="0"/>
              <a:t>printf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% </a:t>
            </a:r>
            <a:r>
              <a:rPr lang="en-US" dirty="0" err="1" smtClean="0"/>
              <a:t>printf</a:t>
            </a:r>
            <a:r>
              <a:rPr lang="en-US" dirty="0" smtClean="0"/>
              <a:t> “random number”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% </a:t>
            </a:r>
            <a:r>
              <a:rPr lang="en-US" dirty="0" err="1" smtClean="0"/>
              <a:t>printf</a:t>
            </a:r>
            <a:r>
              <a:rPr lang="en-US" dirty="0" smtClean="0"/>
              <a:t> “random number\n”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% </a:t>
            </a:r>
            <a:r>
              <a:rPr lang="en-US" dirty="0" err="1" smtClean="0"/>
              <a:t>printf</a:t>
            </a:r>
            <a:r>
              <a:rPr lang="en-US" dirty="0" smtClean="0"/>
              <a:t> “random number: %d” $RANDOM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% </a:t>
            </a:r>
            <a:r>
              <a:rPr lang="en-US" dirty="0" err="1" smtClean="0"/>
              <a:t>printf</a:t>
            </a:r>
            <a:r>
              <a:rPr lang="en-US" dirty="0" smtClean="0"/>
              <a:t> “random number: %10d\n” $RANDOM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% </a:t>
            </a:r>
            <a:r>
              <a:rPr lang="en-US" dirty="0" err="1" smtClean="0"/>
              <a:t>printf</a:t>
            </a:r>
            <a:r>
              <a:rPr lang="en-US" dirty="0" smtClean="0"/>
              <a:t> “%d for %s\n” $RANDOM $USER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95FE3-E4D2-4ACE-8FFC-52F3D973277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602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input: read command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Syntax:</a:t>
            </a:r>
          </a:p>
          <a:p>
            <a:endParaRPr lang="en-US" dirty="0" smtClean="0"/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read [–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p "prompt"] </a:t>
            </a: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[more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vars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words entered by user are assigned to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dirty="0" smtClean="0"/>
              <a:t> and “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more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vars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last variable gets rest of input line</a:t>
            </a:r>
          </a:p>
        </p:txBody>
      </p:sp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A310C-D152-4F78-8317-3D5CD3DC0517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30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to Shell Scripts</a:t>
            </a:r>
          </a:p>
        </p:txBody>
      </p:sp>
      <p:sp>
        <p:nvSpPr>
          <p:cNvPr id="7639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Shell </a:t>
            </a:r>
            <a:r>
              <a:rPr lang="en-US" dirty="0"/>
              <a:t>scripts can do what can be done on command line</a:t>
            </a:r>
          </a:p>
          <a:p>
            <a:endParaRPr lang="en-US" dirty="0" smtClean="0"/>
          </a:p>
          <a:p>
            <a:r>
              <a:rPr lang="en-US" dirty="0" smtClean="0"/>
              <a:t>Shell </a:t>
            </a:r>
            <a:r>
              <a:rPr lang="en-US" dirty="0"/>
              <a:t>scripts simplify recurring </a:t>
            </a:r>
            <a:r>
              <a:rPr lang="en-US" dirty="0" smtClean="0"/>
              <a:t>tasks</a:t>
            </a:r>
          </a:p>
          <a:p>
            <a:pPr lvl="1"/>
            <a:r>
              <a:rPr lang="en-US" dirty="0" smtClean="0"/>
              <a:t>if you cannot find an existing utility to accomplish a task, you can build one using a shell script</a:t>
            </a:r>
          </a:p>
          <a:p>
            <a:pPr lvl="1"/>
            <a:endParaRPr lang="en-US" dirty="0" smtClean="0"/>
          </a:p>
          <a:p>
            <a:r>
              <a:rPr lang="en-US" dirty="0"/>
              <a:t>Much of UNIX administration and house keeping is done via shell scripts</a:t>
            </a:r>
          </a:p>
          <a:p>
            <a:endParaRPr lang="en-US" dirty="0"/>
          </a:p>
        </p:txBody>
      </p:sp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568F78-5809-4FF5-AA60-77973DEE30A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Accepting User Input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#! /bin/bash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read -p "enter your name: " first last</a:t>
            </a: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"First name: $first"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"Last name: $last"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95FE3-E4D2-4ACE-8FFC-52F3D973277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91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terminates the current shell, the running script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	exit [status]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 smtClean="0"/>
              <a:t>default exit status is 0</a:t>
            </a:r>
          </a:p>
          <a:p>
            <a:pPr marL="0" indent="0">
              <a:buNone/>
            </a:pPr>
            <a:r>
              <a:rPr lang="en-US" u="sng" dirty="0" smtClean="0"/>
              <a:t>Examples: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% exit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% exit 1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% exit -1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95FE3-E4D2-4ACE-8FFC-52F3D973277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161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called: return status</a:t>
            </a:r>
          </a:p>
          <a:p>
            <a:r>
              <a:rPr lang="en-US" dirty="0" smtClean="0"/>
              <a:t>predefined variable “?” holds exit status of last command</a:t>
            </a:r>
          </a:p>
          <a:p>
            <a:r>
              <a:rPr lang="en-US" dirty="0" smtClean="0"/>
              <a:t>“0” indicates success, all else is failure</a:t>
            </a:r>
            <a:endParaRPr lang="en-US" dirty="0"/>
          </a:p>
          <a:p>
            <a:pPr marL="0" indent="0">
              <a:buNone/>
            </a:pPr>
            <a:r>
              <a:rPr lang="en-US" u="sng" dirty="0" smtClean="0"/>
              <a:t>Examples: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&gt; /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tmp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/out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% echo $?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-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q "root"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boot.log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% echo $? 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95FE3-E4D2-4ACE-8FFC-52F3D973277A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92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operators 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||</a:t>
            </a:r>
            <a:r>
              <a:rPr lang="en-US" dirty="0" smtClean="0"/>
              <a:t>  and  </a:t>
            </a:r>
            <a:r>
              <a:rPr lang="en-US" sz="2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&amp;&amp;</a:t>
            </a:r>
            <a:r>
              <a:rPr lang="en-US" dirty="0" smtClean="0"/>
              <a:t>  allow conditional execution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 smtClean="0"/>
              <a:t>Syntax: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cmd1 &amp;&amp; cmd2</a:t>
            </a:r>
            <a:r>
              <a:rPr lang="en-US" dirty="0" smtClean="0"/>
              <a:t>		</a:t>
            </a:r>
            <a:r>
              <a:rPr lang="en-US" sz="2000" dirty="0" smtClean="0"/>
              <a:t>cmd2 executed if cmd1 succeeds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cmd1 || cmd2</a:t>
            </a:r>
            <a:r>
              <a:rPr lang="en-US" dirty="0" smtClean="0"/>
              <a:t>		</a:t>
            </a:r>
            <a:r>
              <a:rPr lang="en-US" sz="2000" dirty="0" smtClean="0"/>
              <a:t>cmd2 executed if cmd1 fails</a:t>
            </a:r>
          </a:p>
          <a:p>
            <a:pPr marL="0" indent="0">
              <a:buNone/>
            </a:pPr>
            <a:endParaRPr lang="en-US" sz="2000" dirty="0"/>
          </a:p>
          <a:p>
            <a:pPr lvl="0">
              <a:buClr>
                <a:srgbClr val="93A299"/>
              </a:buClr>
            </a:pPr>
            <a:r>
              <a:rPr lang="en-US" dirty="0" smtClean="0">
                <a:solidFill>
                  <a:srgbClr val="292934"/>
                </a:solidFill>
              </a:rPr>
              <a:t>performs </a:t>
            </a:r>
            <a:r>
              <a:rPr lang="en-US" dirty="0" err="1" smtClean="0">
                <a:solidFill>
                  <a:srgbClr val="292934"/>
                </a:solidFill>
              </a:rPr>
              <a:t>boolean</a:t>
            </a:r>
            <a:r>
              <a:rPr lang="en-US" dirty="0" smtClean="0">
                <a:solidFill>
                  <a:srgbClr val="292934"/>
                </a:solidFill>
              </a:rPr>
              <a:t> “or” “and” on exit status</a:t>
            </a:r>
            <a:endParaRPr lang="en-US" dirty="0">
              <a:solidFill>
                <a:srgbClr val="292934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95FE3-E4D2-4ACE-8FFC-52F3D973277A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760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Execution: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$USER /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passwd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&amp;&amp;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echo "$USER found"</a:t>
            </a:r>
          </a:p>
          <a:p>
            <a:pPr marL="0" indent="0"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grep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student /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etc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/group ||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echo "no student group"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95FE3-E4D2-4ACE-8FFC-52F3D973277A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5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 command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255014"/>
            <a:ext cx="8153400" cy="353872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test expression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[ expression ]</a:t>
            </a:r>
            <a:endParaRPr lang="en-US" dirty="0" smtClean="0"/>
          </a:p>
          <a:p>
            <a:pPr lvl="1" algn="r"/>
            <a:r>
              <a:rPr lang="en-US" sz="3100" dirty="0" smtClean="0"/>
              <a:t>evaluates ‘expression’ and returns true or false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u="sng" dirty="0" smtClean="0"/>
              <a:t>Example: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test $name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"Joe"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then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  echo "Hello Joe"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>
          <a:xfrm>
            <a:off x="5029200" y="1200150"/>
            <a:ext cx="3657600" cy="353872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[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$name = "Joe"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]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then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echo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"Hello Joe"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A0BFDD-167A-4B7E-9488-D4303D8AEB5A}" type="slidenum">
              <a:rPr lang="en-US" smtClean="0"/>
              <a:pPr/>
              <a:t>25</a:t>
            </a:fld>
            <a:endParaRPr lang="en-US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648200" y="3105150"/>
            <a:ext cx="0" cy="1524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7799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if statements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if [ condition ]; then</a:t>
            </a:r>
          </a:p>
          <a:p>
            <a:pPr lvl="1"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statements</a:t>
            </a: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fi</a:t>
            </a:r>
          </a:p>
          <a:p>
            <a:pPr lvl="1"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 lvl="1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[ condition ]; then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statements-1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statements-2</a:t>
            </a:r>
          </a:p>
          <a:p>
            <a:pPr lvl="1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fi</a:t>
            </a:r>
          </a:p>
          <a:p>
            <a:pPr lvl="1">
              <a:buNone/>
            </a:pP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endParaRPr lang="en-US" dirty="0" smtClean="0"/>
          </a:p>
        </p:txBody>
      </p:sp>
      <p:sp>
        <p:nvSpPr>
          <p:cNvPr id="2" name="Content Placeholder 1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if [ condition ]; then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	  statements</a:t>
            </a:r>
          </a:p>
          <a:p>
            <a:pPr marL="0" indent="0">
              <a:buNone/>
            </a:pPr>
            <a:r>
              <a:rPr lang="en-US" sz="2400" b="1" dirty="0" err="1">
                <a:latin typeface="Courier New" pitchFamily="49" charset="0"/>
                <a:cs typeface="Courier New" pitchFamily="49" charset="0"/>
              </a:rPr>
              <a:t>elif</a:t>
            </a: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[ condition ]; then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statements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    statements </a:t>
            </a:r>
          </a:p>
          <a:p>
            <a:pPr marL="0" indent="0">
              <a:buNone/>
            </a:pPr>
            <a:r>
              <a:rPr lang="en-US" sz="2400" b="1" dirty="0">
                <a:latin typeface="Courier New" pitchFamily="49" charset="0"/>
                <a:cs typeface="Courier New" pitchFamily="49" charset="0"/>
              </a:rPr>
              <a:t>fi</a:t>
            </a:r>
          </a:p>
          <a:p>
            <a:endParaRPr lang="en-US" dirty="0"/>
          </a:p>
        </p:txBody>
      </p:sp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466F7-BAD2-4B14-91ED-9B4F21903BD1}" type="slidenum">
              <a:rPr lang="en-US" smtClean="0"/>
              <a:pPr/>
              <a:t>26</a:t>
            </a:fld>
            <a:endParaRPr lang="en-US" smtClean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495800" y="1276350"/>
            <a:ext cx="0" cy="3429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76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Relational Operators</a:t>
            </a:r>
          </a:p>
        </p:txBody>
      </p:sp>
      <p:graphicFrame>
        <p:nvGraphicFramePr>
          <p:cNvPr id="652291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2896887"/>
              </p:ext>
            </p:extLst>
          </p:nvPr>
        </p:nvGraphicFramePr>
        <p:xfrm>
          <a:off x="457200" y="1200150"/>
          <a:ext cx="8229600" cy="3773344"/>
        </p:xfrm>
        <a:graphic>
          <a:graphicData uri="http://schemas.openxmlformats.org/drawingml/2006/table">
            <a:tbl>
              <a:tblPr/>
              <a:tblGrid>
                <a:gridCol w="4540469"/>
                <a:gridCol w="1797269"/>
                <a:gridCol w="1891862"/>
              </a:tblGrid>
              <a:tr h="2743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Meaning</a:t>
                      </a:r>
                    </a:p>
                  </a:txBody>
                  <a:tcPr marL="113511" marR="113511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Numeric</a:t>
                      </a: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String</a:t>
                      </a: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343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Greater than</a:t>
                      </a:r>
                    </a:p>
                  </a:txBody>
                  <a:tcPr marL="113511" marR="113511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-gt</a:t>
                      </a: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3413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Greater than or equal</a:t>
                      </a:r>
                    </a:p>
                  </a:txBody>
                  <a:tcPr marL="113511" marR="113511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-ge</a:t>
                      </a: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3436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Less than</a:t>
                      </a:r>
                    </a:p>
                  </a:txBody>
                  <a:tcPr marL="113511" marR="113511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-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lt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34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Less than or equal</a:t>
                      </a:r>
                    </a:p>
                  </a:txBody>
                  <a:tcPr marL="113511" marR="113511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-le</a:t>
                      </a: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</a:tr>
              <a:tr h="34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Equal</a:t>
                      </a:r>
                    </a:p>
                  </a:txBody>
                  <a:tcPr marL="113511" marR="113511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-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eq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=</a:t>
                      </a: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Not equal</a:t>
                      </a:r>
                    </a:p>
                  </a:txBody>
                  <a:tcPr marL="113511" marR="113511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-ne</a:t>
                      </a: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!=</a:t>
                      </a: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String length is zero</a:t>
                      </a:r>
                    </a:p>
                  </a:txBody>
                  <a:tcPr marL="113511" marR="113511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-z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str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String length is non-zero</a:t>
                      </a:r>
                    </a:p>
                  </a:txBody>
                  <a:tcPr marL="113511" marR="113511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-n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str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file1 is newer than file2</a:t>
                      </a:r>
                    </a:p>
                  </a:txBody>
                  <a:tcPr marL="113511" marR="113511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file1 -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nt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 file2</a:t>
                      </a: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file1 is older than file2</a:t>
                      </a:r>
                    </a:p>
                  </a:txBody>
                  <a:tcPr marL="113511" marR="113511" marT="34290" marB="3429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Rounded MT Bold" pitchFamily="34" charset="0"/>
                      </a:endParaRP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file1 -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ot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Rounded MT Bold" pitchFamily="34" charset="0"/>
                        </a:rPr>
                        <a:t> file2</a:t>
                      </a:r>
                    </a:p>
                  </a:txBody>
                  <a:tcPr marL="113511" marR="113511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FC4E8-7689-4E03-8D04-3ADA727B7CD1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548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Compound logical expressions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!	 expression</a:t>
            </a:r>
          </a:p>
          <a:p>
            <a:pPr>
              <a:buNone/>
            </a:pPr>
            <a:r>
              <a:rPr lang="en-US" sz="2000" dirty="0" smtClean="0"/>
              <a:t>		true if expression is false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expression –a expression</a:t>
            </a:r>
          </a:p>
          <a:p>
            <a:pPr>
              <a:buNone/>
            </a:pPr>
            <a:r>
              <a:rPr lang="en-US" sz="2000" dirty="0" smtClean="0"/>
              <a:t>		true if both expressions are true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expression –o expression</a:t>
            </a:r>
          </a:p>
          <a:p>
            <a:pPr>
              <a:buNone/>
            </a:pPr>
            <a:r>
              <a:rPr lang="en-US" sz="2000" dirty="0" smtClean="0"/>
              <a:t>		true if one of the expressions is true</a:t>
            </a:r>
          </a:p>
          <a:p>
            <a:pPr algn="r">
              <a:buNone/>
            </a:pPr>
            <a:r>
              <a:rPr lang="en-US" u="sng" dirty="0" smtClean="0"/>
              <a:t>also (via conditional execution):</a:t>
            </a:r>
          </a:p>
          <a:p>
            <a:pPr algn="r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&amp;&amp;</a:t>
            </a:r>
            <a:r>
              <a:rPr lang="en-US" dirty="0" smtClean="0"/>
              <a:t>	        and</a:t>
            </a:r>
          </a:p>
          <a:p>
            <a:pPr algn="r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800" b="1" dirty="0" smtClean="0">
                <a:latin typeface="Courier New" pitchFamily="49" charset="0"/>
                <a:cs typeface="Courier New" pitchFamily="49" charset="0"/>
              </a:rPr>
              <a:t>||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dirty="0" smtClean="0"/>
              <a:t>or</a:t>
            </a:r>
          </a:p>
        </p:txBody>
      </p:sp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FBD18-BE68-475E-9122-A2B73272602B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319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compound logical expressions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200150"/>
            <a:ext cx="8686800" cy="36576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[ ! "$Years" -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lt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20 ]; then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echo "You can retire now."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fi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 "$Status" = "H" ] &amp;&amp; [ "$Shift" = 3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]; then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echo "shift $Shift gets \$$Bonus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bonus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fi</a:t>
            </a:r>
          </a:p>
          <a:p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[ "$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Calls"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150 ] || [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"$Closed"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-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gt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50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]; then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echo "You are entitled to a bonus"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fi</a:t>
            </a:r>
            <a:endParaRPr lang="en-US" sz="2000" i="1" dirty="0" smtClean="0"/>
          </a:p>
        </p:txBody>
      </p:sp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BE7A0-1F18-4149-8489-10ACD11F189E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3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Shell Script features</a:t>
            </a:r>
            <a:endParaRPr lang="en-US" dirty="0" smtClean="0"/>
          </a:p>
        </p:txBody>
      </p:sp>
      <p:sp>
        <p:nvSpPr>
          <p:cNvPr id="773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for storing data</a:t>
            </a:r>
          </a:p>
          <a:p>
            <a:r>
              <a:rPr lang="en-US" dirty="0" smtClean="0"/>
              <a:t>Decision-making control (e.g. if and case statements)</a:t>
            </a:r>
          </a:p>
          <a:p>
            <a:r>
              <a:rPr lang="en-US" dirty="0" smtClean="0"/>
              <a:t>Looping abilities (e.g. for and while loops)</a:t>
            </a:r>
          </a:p>
          <a:p>
            <a:r>
              <a:rPr lang="en-US" dirty="0" smtClean="0"/>
              <a:t>Function calls for modularity</a:t>
            </a:r>
          </a:p>
          <a:p>
            <a:r>
              <a:rPr lang="en-US" dirty="0"/>
              <a:t>A</a:t>
            </a:r>
            <a:r>
              <a:rPr lang="en-US" dirty="0" smtClean="0"/>
              <a:t>ny UNIX command:</a:t>
            </a:r>
          </a:p>
          <a:p>
            <a:pPr lvl="1"/>
            <a:r>
              <a:rPr lang="en-US" dirty="0" smtClean="0"/>
              <a:t>file manipulation: cat, </a:t>
            </a:r>
            <a:r>
              <a:rPr lang="en-US" dirty="0" err="1" smtClean="0"/>
              <a:t>cp</a:t>
            </a:r>
            <a:r>
              <a:rPr lang="en-US" dirty="0" smtClean="0"/>
              <a:t>, mv, </a:t>
            </a:r>
            <a:r>
              <a:rPr lang="en-US" dirty="0" err="1" smtClean="0"/>
              <a:t>ls</a:t>
            </a:r>
            <a:r>
              <a:rPr lang="en-US" dirty="0" smtClean="0"/>
              <a:t>, </a:t>
            </a:r>
            <a:r>
              <a:rPr lang="en-US" dirty="0" err="1" smtClean="0"/>
              <a:t>wc</a:t>
            </a:r>
            <a:r>
              <a:rPr lang="en-US" dirty="0" smtClean="0"/>
              <a:t>, </a:t>
            </a:r>
            <a:r>
              <a:rPr lang="en-US" dirty="0" err="1" smtClean="0"/>
              <a:t>tr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utilities: </a:t>
            </a:r>
            <a:r>
              <a:rPr lang="en-US" dirty="0" err="1" smtClean="0"/>
              <a:t>grep</a:t>
            </a:r>
            <a:r>
              <a:rPr lang="en-US" dirty="0" smtClean="0"/>
              <a:t>, </a:t>
            </a:r>
            <a:r>
              <a:rPr lang="en-US" dirty="0" err="1" smtClean="0"/>
              <a:t>sed</a:t>
            </a:r>
            <a:r>
              <a:rPr lang="en-US" dirty="0" smtClean="0"/>
              <a:t>, </a:t>
            </a:r>
            <a:r>
              <a:rPr lang="en-US" dirty="0" err="1" smtClean="0"/>
              <a:t>awk</a:t>
            </a:r>
            <a:r>
              <a:rPr lang="en-US" dirty="0" smtClean="0"/>
              <a:t>, …</a:t>
            </a:r>
          </a:p>
          <a:p>
            <a:r>
              <a:rPr lang="en-US" dirty="0" smtClean="0"/>
              <a:t>comments: lines starting with “#”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CSCI 330 - UNIX and Network Programming</a:t>
            </a:r>
            <a:endParaRPr lang="en-US" dirty="0"/>
          </a:p>
        </p:txBody>
      </p:sp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0407D-0C84-46C6-9814-0423B6B6091B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Testing operators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			</a:t>
            </a:r>
            <a:r>
              <a:rPr lang="en-US" u="sng" dirty="0" smtClean="0"/>
              <a:t>Meaning</a:t>
            </a:r>
          </a:p>
          <a:p>
            <a:pPr>
              <a:buNone/>
            </a:pPr>
            <a:r>
              <a:rPr lang="en-US" dirty="0" smtClean="0"/>
              <a:t>	-d file	true if ‘file’ is a directory</a:t>
            </a:r>
          </a:p>
          <a:p>
            <a:pPr>
              <a:buNone/>
            </a:pPr>
            <a:r>
              <a:rPr lang="en-US" dirty="0" smtClean="0"/>
              <a:t>	-f file		true if ‘file’ is a regular file</a:t>
            </a:r>
          </a:p>
          <a:p>
            <a:pPr>
              <a:buNone/>
            </a:pPr>
            <a:r>
              <a:rPr lang="en-US" dirty="0" smtClean="0"/>
              <a:t>	-r file		true if ‘file’ is readable</a:t>
            </a:r>
          </a:p>
          <a:p>
            <a:pPr>
              <a:buNone/>
            </a:pPr>
            <a:r>
              <a:rPr lang="en-US" dirty="0" smtClean="0"/>
              <a:t>	-w file	true if ‘file’ is writable</a:t>
            </a:r>
          </a:p>
          <a:p>
            <a:pPr>
              <a:buNone/>
            </a:pPr>
            <a:r>
              <a:rPr lang="en-US" dirty="0" smtClean="0"/>
              <a:t>	-x file		true if ‘file’ is executable</a:t>
            </a:r>
          </a:p>
          <a:p>
            <a:pPr>
              <a:buNone/>
            </a:pPr>
            <a:r>
              <a:rPr lang="en-US" dirty="0" smtClean="0"/>
              <a:t>	-s file		true if length of ‘file’ is nonzero</a:t>
            </a:r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263AC-A00B-4921-91F4-1A7FDE639700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72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Example: File Testing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#!/bin/bash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read -p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"Enter a filename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"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filename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if [ ! -r "$filename" ]; then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echo "File is not read-able"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exit 1</a:t>
            </a:r>
          </a:p>
          <a:p>
            <a:pPr>
              <a:buNone/>
            </a:pP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fi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E00AC-ABF8-46CA-BF89-23D28BAE8CC7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22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Shell scripts can do what can be done on command line</a:t>
            </a:r>
          </a:p>
          <a:p>
            <a:endParaRPr lang="en-US" dirty="0"/>
          </a:p>
          <a:p>
            <a:r>
              <a:rPr lang="en-US" dirty="0" smtClean="0"/>
              <a:t>Shell scripts simplify recurring tasks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95FE3-E4D2-4ACE-8FFC-52F3D973277A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883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Script: the basics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1. line for shell script:			(</a:t>
            </a:r>
            <a:r>
              <a:rPr lang="en-US" dirty="0"/>
              <a:t>shebang line) </a:t>
            </a:r>
            <a:endParaRPr lang="en-US" dirty="0" smtClean="0"/>
          </a:p>
          <a:p>
            <a:pPr marL="274320" lvl="1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#! /bin/bash</a:t>
            </a:r>
          </a:p>
          <a:p>
            <a:pPr marL="274320" lvl="1" indent="0">
              <a:buNone/>
            </a:pPr>
            <a:r>
              <a:rPr lang="en-US" dirty="0" smtClean="0">
                <a:cs typeface="Consolas" pitchFamily="49" charset="0"/>
              </a:rPr>
              <a:t>	or: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#! /bin/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sh</a:t>
            </a:r>
            <a:endParaRPr lang="en-US" dirty="0" smtClean="0"/>
          </a:p>
          <a:p>
            <a:r>
              <a:rPr lang="en-US" dirty="0" smtClean="0"/>
              <a:t>to run:</a:t>
            </a:r>
          </a:p>
          <a:p>
            <a:pPr marL="274320" lvl="1" indent="0">
              <a:buNone/>
            </a:pPr>
            <a:r>
              <a:rPr lang="en-US" dirty="0" smtClean="0"/>
              <a:t>                                  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% bash script</a:t>
            </a:r>
          </a:p>
          <a:p>
            <a:r>
              <a:rPr lang="en-US" dirty="0" smtClean="0"/>
              <a:t>or:</a:t>
            </a:r>
          </a:p>
          <a:p>
            <a:pPr lvl="1"/>
            <a:r>
              <a:rPr lang="en-US" dirty="0" smtClean="0"/>
              <a:t>make executable:  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chmod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+x script</a:t>
            </a:r>
          </a:p>
          <a:p>
            <a:pPr lvl="1"/>
            <a:r>
              <a:rPr lang="en-US" dirty="0" smtClean="0"/>
              <a:t>invoke via:   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% ./script</a:t>
            </a:r>
          </a:p>
        </p:txBody>
      </p:sp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92942-1B91-474E-AC52-1CFB046D182C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bash Shell Programming Features</a:t>
            </a:r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string, number, array</a:t>
            </a:r>
          </a:p>
          <a:p>
            <a:r>
              <a:rPr lang="en-US" dirty="0" smtClean="0"/>
              <a:t>Input/output</a:t>
            </a:r>
          </a:p>
          <a:p>
            <a:pPr lvl="1"/>
            <a:r>
              <a:rPr lang="en-US" dirty="0" smtClean="0"/>
              <a:t>echo, </a:t>
            </a:r>
            <a:r>
              <a:rPr lang="en-US" dirty="0" err="1" smtClean="0"/>
              <a:t>printf</a:t>
            </a:r>
            <a:endParaRPr lang="en-US" dirty="0" smtClean="0"/>
          </a:p>
          <a:p>
            <a:pPr lvl="1"/>
            <a:r>
              <a:rPr lang="en-US" dirty="0" smtClean="0"/>
              <a:t>command line arguments, read from user</a:t>
            </a:r>
          </a:p>
          <a:p>
            <a:r>
              <a:rPr lang="en-US" dirty="0" smtClean="0"/>
              <a:t>Decision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onditional execution, if-then-else</a:t>
            </a:r>
          </a:p>
          <a:p>
            <a:r>
              <a:rPr lang="en-US" dirty="0" smtClean="0"/>
              <a:t>Repetition</a:t>
            </a:r>
          </a:p>
          <a:p>
            <a:pPr lvl="1"/>
            <a:r>
              <a:rPr lang="en-US" dirty="0" smtClean="0"/>
              <a:t>while, until, for</a:t>
            </a:r>
          </a:p>
          <a:p>
            <a:r>
              <a:rPr lang="en-US" dirty="0" smtClean="0"/>
              <a:t>Functions</a:t>
            </a:r>
          </a:p>
        </p:txBody>
      </p:sp>
      <p:sp>
        <p:nvSpPr>
          <p:cNvPr id="6246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485A-917F-4629-9470-2749E44CF0A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User-defined shell variables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varname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=value</a:t>
            </a:r>
          </a:p>
          <a:p>
            <a:endParaRPr lang="en-US" dirty="0" smtClean="0"/>
          </a:p>
          <a:p>
            <a:pPr>
              <a:buNone/>
            </a:pPr>
            <a:r>
              <a:rPr lang="en-US" u="sng" dirty="0" smtClean="0"/>
              <a:t>Example: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rate=moderate</a:t>
            </a:r>
          </a:p>
          <a:p>
            <a:pPr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echo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"Rate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today is: $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rate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"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 double quotes if value of variable contains white spaces</a:t>
            </a:r>
          </a:p>
          <a:p>
            <a:pPr>
              <a:buNone/>
            </a:pPr>
            <a:r>
              <a:rPr lang="en-US" u="sng" dirty="0" smtClean="0"/>
              <a:t>Example: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name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="Thomas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William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Flowers"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EFEE-EDBE-42F3-8223-71BD843A8406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6" name="Line Callout 3 5"/>
          <p:cNvSpPr/>
          <p:nvPr/>
        </p:nvSpPr>
        <p:spPr>
          <a:xfrm>
            <a:off x="5181600" y="1714500"/>
            <a:ext cx="2057400" cy="800100"/>
          </a:xfrm>
          <a:prstGeom prst="borderCallout3">
            <a:avLst>
              <a:gd name="adj1" fmla="val 50785"/>
              <a:gd name="adj2" fmla="val -1599"/>
              <a:gd name="adj3" fmla="val 73024"/>
              <a:gd name="adj4" fmla="val -66162"/>
              <a:gd name="adj5" fmla="val 44709"/>
              <a:gd name="adj6" fmla="val -104097"/>
              <a:gd name="adj7" fmla="val 18759"/>
              <a:gd name="adj8" fmla="val -141330"/>
            </a:avLst>
          </a:prstGeom>
          <a:noFill/>
          <a:ln>
            <a:solidFill>
              <a:schemeClr val="accent1">
                <a:shade val="5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Note: no spaces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via echo command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Simplest form of writing to standard output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u="sng" dirty="0" smtClean="0"/>
              <a:t>Syntax:</a:t>
            </a:r>
            <a:r>
              <a:rPr lang="en-US" dirty="0" smtClean="0"/>
              <a:t>  echo [-ne] argument[s]</a:t>
            </a:r>
          </a:p>
          <a:p>
            <a:pPr lvl="1">
              <a:buNone/>
            </a:pPr>
            <a:endParaRPr lang="en-US" dirty="0"/>
          </a:p>
          <a:p>
            <a:pPr lvl="1">
              <a:buNone/>
            </a:pPr>
            <a:r>
              <a:rPr lang="en-US" dirty="0" smtClean="0"/>
              <a:t>-n  suppresses trailing newline</a:t>
            </a:r>
          </a:p>
          <a:p>
            <a:pPr lvl="1">
              <a:buNone/>
            </a:pPr>
            <a:r>
              <a:rPr lang="en-US" dirty="0" smtClean="0"/>
              <a:t>-e  enables escape sequences:</a:t>
            </a:r>
          </a:p>
          <a:p>
            <a:pPr lvl="1">
              <a:buNone/>
            </a:pPr>
            <a:r>
              <a:rPr lang="en-US" dirty="0" smtClean="0"/>
              <a:t>		\t	horizontal tab</a:t>
            </a:r>
          </a:p>
          <a:p>
            <a:pPr lvl="1">
              <a:buNone/>
            </a:pPr>
            <a:r>
              <a:rPr lang="en-US" dirty="0" smtClean="0"/>
              <a:t>		\b	backspace</a:t>
            </a:r>
          </a:p>
          <a:p>
            <a:pPr lvl="1">
              <a:buNone/>
            </a:pPr>
            <a:r>
              <a:rPr lang="en-US" dirty="0" smtClean="0"/>
              <a:t>		\a	alert</a:t>
            </a:r>
          </a:p>
          <a:p>
            <a:pPr lvl="1">
              <a:buNone/>
            </a:pPr>
            <a:r>
              <a:rPr lang="en-US" dirty="0" smtClean="0"/>
              <a:t>		\n	newline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95FE3-E4D2-4ACE-8FFC-52F3D973277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Examples: shell scripts with output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#! /bin/bash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echo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"You are running these processes:"</a:t>
            </a:r>
          </a:p>
          <a:p>
            <a:pPr>
              <a:buNone/>
            </a:pP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ps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#!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/bin/bash</a:t>
            </a:r>
          </a:p>
          <a:p>
            <a:pPr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echo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-ne "Dear $USER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:\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nWhat's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up this month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:"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cal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4595FE3-E4D2-4ACE-8FFC-52F3D973277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Command line arguments</a:t>
            </a:r>
          </a:p>
        </p:txBody>
      </p:sp>
      <p:sp>
        <p:nvSpPr>
          <p:cNvPr id="7577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arguments to modify script behavior</a:t>
            </a:r>
          </a:p>
          <a:p>
            <a:endParaRPr lang="en-US" dirty="0" smtClean="0"/>
          </a:p>
          <a:p>
            <a:r>
              <a:rPr lang="en-US" dirty="0" smtClean="0"/>
              <a:t>command line arguments become </a:t>
            </a:r>
          </a:p>
          <a:p>
            <a:pPr>
              <a:buNone/>
            </a:pPr>
            <a:r>
              <a:rPr lang="en-US" dirty="0" smtClean="0"/>
              <a:t>	positional parameters to shell script</a:t>
            </a:r>
          </a:p>
          <a:p>
            <a:endParaRPr lang="en-US" dirty="0" smtClean="0"/>
          </a:p>
          <a:p>
            <a:r>
              <a:rPr lang="en-US" dirty="0" smtClean="0"/>
              <a:t>positional parameters are numbered variables: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     $1, $2, $3 … </a:t>
            </a:r>
            <a:endParaRPr lang="en-US" dirty="0"/>
          </a:p>
        </p:txBody>
      </p:sp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18662-CF8F-4A3E-BB86-5DCABE4D75D5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>
              <a:defRPr/>
            </a:pPr>
            <a:r>
              <a:rPr lang="en-US" smtClean="0"/>
              <a:t>CSCI 330 - UNIX and Network Programming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ll14Design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Fall14Design</Template>
  <TotalTime>4504</TotalTime>
  <Words>1236</Words>
  <Application>Microsoft Office PowerPoint</Application>
  <PresentationFormat>On-screen Show (16:9)</PresentationFormat>
  <Paragraphs>399</Paragraphs>
  <Slides>32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Arial Rounded MT Bold</vt:lpstr>
      <vt:lpstr>Calibri</vt:lpstr>
      <vt:lpstr>Consolas</vt:lpstr>
      <vt:lpstr>Courier New</vt:lpstr>
      <vt:lpstr>Times New Roman</vt:lpstr>
      <vt:lpstr>Fall14Design</vt:lpstr>
      <vt:lpstr>CSCI 330 UNIX and Network Programming</vt:lpstr>
      <vt:lpstr>Introduction to Shell Scripts</vt:lpstr>
      <vt:lpstr>Shell Script features</vt:lpstr>
      <vt:lpstr>Shell Script: the basics</vt:lpstr>
      <vt:lpstr>bash Shell Programming Features</vt:lpstr>
      <vt:lpstr>User-defined shell variables</vt:lpstr>
      <vt:lpstr>Output via echo command</vt:lpstr>
      <vt:lpstr>Examples: shell scripts with output</vt:lpstr>
      <vt:lpstr>Command line arguments</vt:lpstr>
      <vt:lpstr>Command line arguments</vt:lpstr>
      <vt:lpstr>Example: Command Line Arguments</vt:lpstr>
      <vt:lpstr>Example: Command Line Arguments</vt:lpstr>
      <vt:lpstr>Arithmetic expressions</vt:lpstr>
      <vt:lpstr>Array variables</vt:lpstr>
      <vt:lpstr>Using array variables</vt:lpstr>
      <vt:lpstr>Output: printf command</vt:lpstr>
      <vt:lpstr>printf format specifiers</vt:lpstr>
      <vt:lpstr>Examples: printf</vt:lpstr>
      <vt:lpstr>User input: read command</vt:lpstr>
      <vt:lpstr>Example: Accepting User Input</vt:lpstr>
      <vt:lpstr>exit Command</vt:lpstr>
      <vt:lpstr>Exit Status</vt:lpstr>
      <vt:lpstr>Conditional Execution</vt:lpstr>
      <vt:lpstr>Conditional Execution: Examples</vt:lpstr>
      <vt:lpstr>test command</vt:lpstr>
      <vt:lpstr>if statements</vt:lpstr>
      <vt:lpstr>Relational Operators</vt:lpstr>
      <vt:lpstr>Compound logical expressions</vt:lpstr>
      <vt:lpstr>Example: compound logical expressions</vt:lpstr>
      <vt:lpstr>File Testing operators</vt:lpstr>
      <vt:lpstr>Example: File Testing</vt:lpstr>
      <vt:lpstr>Summary</vt:lpstr>
    </vt:vector>
  </TitlesOfParts>
  <Company>NIU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Shell Programming</dc:title>
  <dc:subject>CSCI 330: The UNIX System</dc:subject>
  <dc:creator>Raimund Ege</dc:creator>
  <cp:lastModifiedBy>John Berezinski</cp:lastModifiedBy>
  <cp:revision>496</cp:revision>
  <dcterms:created xsi:type="dcterms:W3CDTF">2000-12-28T17:51:39Z</dcterms:created>
  <dcterms:modified xsi:type="dcterms:W3CDTF">2015-07-22T15:13:17Z</dcterms:modified>
</cp:coreProperties>
</file>