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26"/>
  </p:notesMasterIdLst>
  <p:handoutMasterIdLst>
    <p:handoutMasterId r:id="rId27"/>
  </p:handoutMasterIdLst>
  <p:sldIdLst>
    <p:sldId id="428" r:id="rId2"/>
    <p:sldId id="321" r:id="rId3"/>
    <p:sldId id="494" r:id="rId4"/>
    <p:sldId id="520" r:id="rId5"/>
    <p:sldId id="521" r:id="rId6"/>
    <p:sldId id="497" r:id="rId7"/>
    <p:sldId id="522" r:id="rId8"/>
    <p:sldId id="523" r:id="rId9"/>
    <p:sldId id="524" r:id="rId10"/>
    <p:sldId id="525" r:id="rId11"/>
    <p:sldId id="526" r:id="rId12"/>
    <p:sldId id="505" r:id="rId13"/>
    <p:sldId id="527" r:id="rId14"/>
    <p:sldId id="506" r:id="rId15"/>
    <p:sldId id="507" r:id="rId16"/>
    <p:sldId id="508" r:id="rId17"/>
    <p:sldId id="516" r:id="rId18"/>
    <p:sldId id="518" r:id="rId19"/>
    <p:sldId id="519" r:id="rId20"/>
    <p:sldId id="515" r:id="rId21"/>
    <p:sldId id="517" r:id="rId22"/>
    <p:sldId id="509" r:id="rId23"/>
    <p:sldId id="510" r:id="rId24"/>
    <p:sldId id="426" r:id="rId25"/>
  </p:sldIdLst>
  <p:sldSz cx="9144000" cy="5143500" type="screen16x9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6">
          <p15:clr>
            <a:srgbClr val="A4A3A4"/>
          </p15:clr>
        </p15:guide>
        <p15:guide id="2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3300"/>
    <a:srgbClr val="00CC00"/>
    <a:srgbClr val="0066FF"/>
    <a:srgbClr val="FF9966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>
      <p:cViewPr varScale="1">
        <p:scale>
          <a:sx n="119" d="100"/>
          <a:sy n="119" d="100"/>
        </p:scale>
        <p:origin x="156" y="102"/>
      </p:cViewPr>
      <p:guideLst>
        <p:guide orient="horz" pos="756"/>
        <p:guide pos="4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08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7468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CSCI 330 – </a:t>
            </a:r>
            <a:r>
              <a:rPr lang="en-US" dirty="0" smtClean="0"/>
              <a:t>UNIX and Network Programming</a:t>
            </a:r>
            <a:endParaRPr lang="en-US" dirty="0"/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0067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pPr>
              <a:defRPr/>
            </a:pPr>
            <a:r>
              <a:rPr lang="en-US"/>
              <a:t>NIU Department of Computer Science</a:t>
            </a:r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75DE5D8F-C702-499F-8D65-1D72DF46CC3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535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r>
              <a:rPr lang="en-US"/>
              <a:t>The AWK/NAWK Utility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r>
              <a:rPr lang="en-US"/>
              <a:t>Copyright Department of Computer Science, Northern Illinois University, 2004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B922D922-02D7-49D2-8B2E-E2E17246A4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038589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Bash Shell</a:t>
            </a:r>
          </a:p>
        </p:txBody>
      </p:sp>
      <p:sp>
        <p:nvSpPr>
          <p:cNvPr id="942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2005</a:t>
            </a:r>
          </a:p>
        </p:txBody>
      </p:sp>
      <p:sp>
        <p:nvSpPr>
          <p:cNvPr id="942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09-</a:t>
            </a:r>
            <a:fld id="{13FCCC9D-C470-49D1-9B77-4C99E56D632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942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solidFill>
            <a:srgbClr val="FFFFFF"/>
          </a:solidFill>
          <a:ln/>
        </p:spPr>
      </p:sp>
      <p:sp>
        <p:nvSpPr>
          <p:cNvPr id="9421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08657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320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040525"/>
            <a:ext cx="50292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5800" y="3035636"/>
            <a:ext cx="1241103" cy="111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FDA033-7E73-4A53-88FA-41694F48CC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40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rgbClr val="F6F9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800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13716"/>
            <a:ext cx="4572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EBFDA033-7E73-4A53-88FA-41694F48CC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CSCI 330</a:t>
            </a:r>
            <a:br>
              <a:rPr lang="en-US" dirty="0" smtClean="0"/>
            </a:br>
            <a:r>
              <a:rPr lang="en-US" dirty="0" smtClean="0"/>
              <a:t>UNIX and Network Programming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040525"/>
            <a:ext cx="5638800" cy="131445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Unit VII: I/O Management 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610600" cy="3657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read(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void 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count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cs typeface="Courier New" pitchFamily="49" charset="0"/>
              </a:rPr>
              <a:t>attempts </a:t>
            </a:r>
            <a:r>
              <a:rPr lang="en-US" dirty="0" smtClean="0">
                <a:cs typeface="Courier New" pitchFamily="49" charset="0"/>
              </a:rPr>
              <a:t>to read </a:t>
            </a:r>
            <a:r>
              <a:rPr lang="en-US" sz="3000" b="1" dirty="0" smtClean="0">
                <a:latin typeface="Courier New" pitchFamily="49" charset="0"/>
                <a:cs typeface="Courier New" pitchFamily="49" charset="0"/>
              </a:rPr>
              <a:t>count</a:t>
            </a:r>
            <a:r>
              <a:rPr lang="en-US" dirty="0" smtClean="0">
                <a:cs typeface="Courier New" pitchFamily="49" charset="0"/>
              </a:rPr>
              <a:t>  bytes </a:t>
            </a:r>
            <a:r>
              <a:rPr lang="en-US" dirty="0">
                <a:cs typeface="Courier New" pitchFamily="49" charset="0"/>
              </a:rPr>
              <a:t>from file descriptor 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en-US" sz="3000" b="1" dirty="0" err="1" smtClean="0">
                <a:latin typeface="Courier New" pitchFamily="49" charset="0"/>
                <a:cs typeface="Courier New" pitchFamily="49" charset="0"/>
              </a:rPr>
              <a:t>fd</a:t>
            </a:r>
            <a:r>
              <a:rPr lang="en-US" dirty="0" smtClean="0">
                <a:cs typeface="Courier New" pitchFamily="49" charset="0"/>
              </a:rPr>
              <a:t>  into </a:t>
            </a:r>
            <a:r>
              <a:rPr lang="en-US" dirty="0">
                <a:cs typeface="Courier New" pitchFamily="49" charset="0"/>
              </a:rPr>
              <a:t>the buffer starting at 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en-US" sz="3000" b="1" dirty="0" err="1" smtClean="0">
                <a:latin typeface="Courier New" pitchFamily="49" charset="0"/>
                <a:cs typeface="Courier New" pitchFamily="49" charset="0"/>
              </a:rPr>
              <a:t>buf</a:t>
            </a:r>
            <a:endParaRPr lang="en-US" sz="3000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dirty="0" smtClean="0">
                <a:cs typeface="Courier New" pitchFamily="49" charset="0"/>
              </a:rPr>
              <a:t> and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dirty="0" smtClean="0">
                <a:cs typeface="Courier New" pitchFamily="49" charset="0"/>
              </a:rPr>
              <a:t> are system specific integer types</a:t>
            </a:r>
          </a:p>
          <a:p>
            <a:r>
              <a:rPr lang="en-US" dirty="0" smtClean="0">
                <a:cs typeface="Courier New" pitchFamily="49" charset="0"/>
              </a:rPr>
              <a:t>returns the </a:t>
            </a:r>
            <a:r>
              <a:rPr lang="en-US" dirty="0">
                <a:cs typeface="Courier New" pitchFamily="49" charset="0"/>
              </a:rPr>
              <a:t>number of bytes </a:t>
            </a:r>
            <a:r>
              <a:rPr lang="en-US" dirty="0" smtClean="0">
                <a:cs typeface="Courier New" pitchFamily="49" charset="0"/>
              </a:rPr>
              <a:t>read</a:t>
            </a:r>
          </a:p>
          <a:p>
            <a:pPr lvl="1"/>
            <a:r>
              <a:rPr lang="en-US" dirty="0">
                <a:cs typeface="Courier New" pitchFamily="49" charset="0"/>
              </a:rPr>
              <a:t>maybe smaller than </a:t>
            </a:r>
            <a:r>
              <a:rPr lang="en-US" dirty="0" smtClean="0">
                <a:cs typeface="Courier New" pitchFamily="49" charset="0"/>
              </a:rPr>
              <a:t>count, zero </a:t>
            </a:r>
            <a:r>
              <a:rPr lang="en-US" dirty="0">
                <a:cs typeface="Courier New" pitchFamily="49" charset="0"/>
              </a:rPr>
              <a:t>indicates </a:t>
            </a:r>
            <a:r>
              <a:rPr lang="en-US" dirty="0" smtClean="0">
                <a:cs typeface="Courier New" pitchFamily="49" charset="0"/>
              </a:rPr>
              <a:t>end of file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file </a:t>
            </a:r>
            <a:r>
              <a:rPr lang="en-US" dirty="0">
                <a:cs typeface="Courier New" pitchFamily="49" charset="0"/>
              </a:rPr>
              <a:t>position is advanced by this </a:t>
            </a:r>
            <a:r>
              <a:rPr lang="en-US" dirty="0" smtClean="0">
                <a:cs typeface="Courier New" pitchFamily="49" charset="0"/>
              </a:rPr>
              <a:t>number</a:t>
            </a:r>
          </a:p>
          <a:p>
            <a:r>
              <a:rPr lang="en-US" dirty="0" smtClean="0">
                <a:cs typeface="Courier New" pitchFamily="49" charset="0"/>
              </a:rPr>
              <a:t>returns -1 on error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93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close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close(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closes file specified by 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fd</a:t>
            </a:r>
            <a:r>
              <a:rPr lang="en-US" dirty="0" smtClean="0">
                <a:cs typeface="Courier New" pitchFamily="49" charset="0"/>
              </a:rPr>
              <a:t>  file descriptor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makes file descriptor available</a:t>
            </a:r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returns zero on success</a:t>
            </a:r>
            <a:endParaRPr lang="en-US" dirty="0"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565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read example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135157"/>
            <a:ext cx="5056004" cy="3951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3379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</a:t>
            </a:r>
            <a:r>
              <a:rPr lang="en-US" dirty="0" err="1" smtClean="0"/>
              <a:t>readAll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124214"/>
            <a:ext cx="5562600" cy="390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0698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write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30083" y="1200150"/>
            <a:ext cx="4683833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515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534400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100" b="1" dirty="0" err="1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sz="2100" b="1" dirty="0">
                <a:latin typeface="Courier New" pitchFamily="49" charset="0"/>
                <a:cs typeface="Courier New" pitchFamily="49" charset="0"/>
              </a:rPr>
              <a:t> write(</a:t>
            </a:r>
            <a:r>
              <a:rPr lang="en-US" sz="21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1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100" b="1" dirty="0" err="1">
                <a:latin typeface="Courier New" pitchFamily="49" charset="0"/>
                <a:cs typeface="Courier New" pitchFamily="49" charset="0"/>
              </a:rPr>
              <a:t>fd</a:t>
            </a:r>
            <a:r>
              <a:rPr lang="en-US" sz="21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1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100" b="1" dirty="0">
                <a:latin typeface="Courier New" pitchFamily="49" charset="0"/>
                <a:cs typeface="Courier New" pitchFamily="49" charset="0"/>
              </a:rPr>
              <a:t> void *</a:t>
            </a:r>
            <a:r>
              <a:rPr lang="en-US" sz="2100" b="1" dirty="0" err="1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21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100" b="1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21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100" b="1" dirty="0" smtClean="0">
                <a:latin typeface="Courier New" pitchFamily="49" charset="0"/>
                <a:cs typeface="Courier New" pitchFamily="49" charset="0"/>
              </a:rPr>
              <a:t>count)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writes up </a:t>
            </a:r>
            <a:r>
              <a:rPr lang="en-US" dirty="0">
                <a:cs typeface="Courier New" pitchFamily="49" charset="0"/>
              </a:rPr>
              <a:t>to 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count</a:t>
            </a:r>
            <a:r>
              <a:rPr lang="en-US" dirty="0" smtClean="0">
                <a:cs typeface="Courier New" pitchFamily="49" charset="0"/>
              </a:rPr>
              <a:t>  bytes </a:t>
            </a:r>
            <a:r>
              <a:rPr lang="en-US" dirty="0">
                <a:cs typeface="Courier New" pitchFamily="49" charset="0"/>
              </a:rPr>
              <a:t>from buffer starting at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to the file referred to by file </a:t>
            </a:r>
            <a:r>
              <a:rPr lang="en-US" dirty="0">
                <a:cs typeface="Courier New" pitchFamily="49" charset="0"/>
              </a:rPr>
              <a:t>descriptor 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fd</a:t>
            </a:r>
            <a:endParaRPr lang="en-US" sz="3200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dirty="0" smtClean="0">
                <a:cs typeface="Courier New" pitchFamily="49" charset="0"/>
              </a:rPr>
              <a:t> and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dirty="0" smtClean="0">
                <a:cs typeface="Courier New" pitchFamily="49" charset="0"/>
              </a:rPr>
              <a:t> are system specific integer types</a:t>
            </a:r>
          </a:p>
          <a:p>
            <a:r>
              <a:rPr lang="en-US" dirty="0" smtClean="0">
                <a:cs typeface="Courier New" pitchFamily="49" charset="0"/>
              </a:rPr>
              <a:t>returns the </a:t>
            </a:r>
            <a:r>
              <a:rPr lang="en-US" dirty="0">
                <a:cs typeface="Courier New" pitchFamily="49" charset="0"/>
              </a:rPr>
              <a:t>number of bytes </a:t>
            </a:r>
            <a:r>
              <a:rPr lang="en-US" dirty="0" smtClean="0">
                <a:cs typeface="Courier New" pitchFamily="49" charset="0"/>
              </a:rPr>
              <a:t>written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maybe </a:t>
            </a:r>
            <a:r>
              <a:rPr lang="en-US" dirty="0">
                <a:cs typeface="Courier New" pitchFamily="49" charset="0"/>
              </a:rPr>
              <a:t>smaller than count</a:t>
            </a:r>
          </a:p>
          <a:p>
            <a:pPr marL="274320" lvl="1" indent="0">
              <a:buNone/>
            </a:pPr>
            <a:endParaRPr lang="en-US" dirty="0" smtClean="0"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4041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write example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146882"/>
            <a:ext cx="5486400" cy="3908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6622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revisit System Call: open</a:t>
            </a:r>
            <a:endParaRPr lang="en-US" dirty="0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30083" y="1200150"/>
            <a:ext cx="4683833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524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open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open(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char* pathname,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flags)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opens file specified as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pathname</a:t>
            </a:r>
            <a:r>
              <a:rPr lang="en-US" dirty="0" smtClean="0">
                <a:cs typeface="Courier New" pitchFamily="49" charset="0"/>
              </a:rPr>
              <a:t>  for access</a:t>
            </a:r>
          </a:p>
          <a:p>
            <a:r>
              <a:rPr lang="en-US" dirty="0" smtClean="0">
                <a:cs typeface="Courier New" pitchFamily="49" charset="0"/>
              </a:rPr>
              <a:t>flags determine access type</a:t>
            </a:r>
          </a:p>
          <a:p>
            <a:pPr marL="0" indent="0">
              <a:buNone/>
            </a:pPr>
            <a:r>
              <a:rPr lang="en-US" dirty="0"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O_RDONLY</a:t>
            </a:r>
            <a:r>
              <a:rPr lang="en-US" dirty="0" smtClean="0">
                <a:cs typeface="Courier New" pitchFamily="49" charset="0"/>
              </a:rPr>
              <a:t>		read only</a:t>
            </a:r>
          </a:p>
          <a:p>
            <a:pPr marL="0" indent="0">
              <a:buNone/>
            </a:pPr>
            <a:r>
              <a:rPr lang="en-US" dirty="0"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O_WRONLY</a:t>
            </a:r>
            <a:r>
              <a:rPr lang="en-US" dirty="0" smtClean="0">
                <a:cs typeface="Courier New" pitchFamily="49" charset="0"/>
              </a:rPr>
              <a:t>		write only</a:t>
            </a:r>
          </a:p>
          <a:p>
            <a:pPr marL="0" indent="0">
              <a:buNone/>
            </a:pPr>
            <a:r>
              <a:rPr lang="en-US" dirty="0"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O_RDWR</a:t>
            </a:r>
            <a:r>
              <a:rPr lang="en-US" dirty="0" smtClean="0">
                <a:cs typeface="Courier New" pitchFamily="49" charset="0"/>
              </a:rPr>
              <a:t>		read and write</a:t>
            </a:r>
          </a:p>
          <a:p>
            <a:r>
              <a:rPr lang="en-US" dirty="0" smtClean="0">
                <a:cs typeface="Courier New" pitchFamily="49" charset="0"/>
              </a:rPr>
              <a:t>returns file descriptor, to be used in read/write/close</a:t>
            </a:r>
          </a:p>
          <a:p>
            <a:r>
              <a:rPr lang="en-US" dirty="0" smtClean="0">
                <a:cs typeface="Courier New" pitchFamily="49" charset="0"/>
              </a:rPr>
              <a:t>returns -1 on error</a:t>
            </a:r>
            <a:endParaRPr lang="en-US" dirty="0"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418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open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305800" cy="36576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cs typeface="Courier New" pitchFamily="49" charset="0"/>
              </a:rPr>
              <a:t>additional flags, used with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O_WRONLY</a:t>
            </a:r>
            <a:r>
              <a:rPr lang="en-US" dirty="0" smtClean="0"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O_APPEND</a:t>
            </a:r>
            <a:r>
              <a:rPr lang="en-US" dirty="0" smtClean="0">
                <a:cs typeface="Courier New" pitchFamily="49" charset="0"/>
              </a:rPr>
              <a:t>	to append to an existing file</a:t>
            </a:r>
          </a:p>
          <a:p>
            <a:pPr marL="0" indent="0">
              <a:buNone/>
            </a:pPr>
            <a:r>
              <a:rPr lang="en-US" dirty="0"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O_TRUNC</a:t>
            </a:r>
            <a:r>
              <a:rPr lang="en-US" dirty="0" smtClean="0">
                <a:cs typeface="Courier New" pitchFamily="49" charset="0"/>
              </a:rPr>
              <a:t>	existing file will overwritten (default)</a:t>
            </a:r>
            <a:endParaRPr lang="en-US" u="sng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en-US" u="sng" dirty="0" smtClean="0">
                <a:cs typeface="Courier New" pitchFamily="49" charset="0"/>
              </a:rPr>
              <a:t>Ex.:</a:t>
            </a:r>
            <a:r>
              <a:rPr lang="en-US" dirty="0" smtClean="0"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O_WRONLY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|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O_TRUNC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O_WRONLY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|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O_APPEND</a:t>
            </a:r>
          </a:p>
          <a:p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additional </a:t>
            </a:r>
            <a:r>
              <a:rPr lang="en-US" dirty="0">
                <a:cs typeface="Courier New" pitchFamily="49" charset="0"/>
              </a:rPr>
              <a:t>flag: O_CREAT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creates </a:t>
            </a:r>
            <a:r>
              <a:rPr lang="en-US" dirty="0">
                <a:cs typeface="Courier New" pitchFamily="49" charset="0"/>
              </a:rPr>
              <a:t>file, if file does not exist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215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Overview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System calls</a:t>
            </a:r>
          </a:p>
          <a:p>
            <a:r>
              <a:rPr lang="en-US" dirty="0" smtClean="0"/>
              <a:t>File I/O</a:t>
            </a:r>
          </a:p>
          <a:p>
            <a:pPr lvl="1"/>
            <a:r>
              <a:rPr lang="en-US" dirty="0" smtClean="0"/>
              <a:t>open, creat</a:t>
            </a:r>
            <a:endParaRPr lang="en-US" dirty="0"/>
          </a:p>
          <a:p>
            <a:pPr lvl="1"/>
            <a:r>
              <a:rPr lang="en-US" dirty="0" smtClean="0"/>
              <a:t>read, write</a:t>
            </a:r>
          </a:p>
          <a:p>
            <a:pPr lvl="1"/>
            <a:r>
              <a:rPr lang="en-US" dirty="0"/>
              <a:t>close</a:t>
            </a:r>
          </a:p>
          <a:p>
            <a:pPr lvl="1"/>
            <a:endParaRPr lang="en-US" dirty="0" smtClean="0"/>
          </a:p>
          <a:p>
            <a:r>
              <a:rPr lang="en-US" smtClean="0"/>
              <a:t>more later:</a:t>
            </a:r>
            <a:endParaRPr lang="en-US" dirty="0"/>
          </a:p>
          <a:p>
            <a:pPr lvl="1"/>
            <a:r>
              <a:rPr lang="en-US" dirty="0" smtClean="0"/>
              <a:t>unlink, stat, chmod, dup</a:t>
            </a:r>
          </a:p>
        </p:txBody>
      </p:sp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E567-E5B8-4C5F-A499-DC935ACA21E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open with O_CREAT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534400" cy="3657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open(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char* pathname,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flags,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mode_t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mode)</a:t>
            </a:r>
          </a:p>
          <a:p>
            <a:r>
              <a:rPr lang="en-US" sz="2000" dirty="0" smtClean="0">
                <a:cs typeface="Courier New" pitchFamily="49" charset="0"/>
              </a:rPr>
              <a:t>must specify file mode, i.e. permissions, of type  </a:t>
            </a:r>
            <a:r>
              <a:rPr lang="en-US" sz="2000" dirty="0" err="1" smtClean="0">
                <a:cs typeface="Courier New" pitchFamily="49" charset="0"/>
              </a:rPr>
              <a:t>mode_t</a:t>
            </a:r>
            <a:endParaRPr lang="en-US" sz="2000" dirty="0" smtClean="0">
              <a:cs typeface="Courier New" pitchFamily="49" charset="0"/>
            </a:endParaRPr>
          </a:p>
          <a:p>
            <a:pPr marL="0" indent="0">
              <a:lnSpc>
                <a:spcPts val="1200"/>
              </a:lnSpc>
              <a:spcBef>
                <a:spcPts val="600"/>
              </a:spcBef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S_IRWXU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00700  user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has read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write and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execute permission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S_IRUSR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00400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user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has read permission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S_IWUSR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00200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user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has write permission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S_IXUSR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00100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user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has execute permission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S_IRWXG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00070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group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has read, write and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execute permission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S_IRWXO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00007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others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have read, write and execute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perm.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...</a:t>
            </a:r>
          </a:p>
          <a:p>
            <a:pPr lvl="1">
              <a:buClr>
                <a:srgbClr val="93A299"/>
              </a:buClr>
            </a:pPr>
            <a:r>
              <a:rPr lang="en-US" sz="1800" dirty="0" smtClean="0">
                <a:solidFill>
                  <a:srgbClr val="292934"/>
                </a:solidFill>
                <a:cs typeface="Courier New" pitchFamily="49" charset="0"/>
              </a:rPr>
              <a:t>C++ requires leading ‘0’ for octal numbers</a:t>
            </a:r>
          </a:p>
          <a:p>
            <a:pPr lvl="1">
              <a:buClr>
                <a:srgbClr val="93A299"/>
              </a:buClr>
            </a:pPr>
            <a:r>
              <a:rPr lang="en-US" sz="1800" dirty="0" smtClean="0">
                <a:solidFill>
                  <a:srgbClr val="292934"/>
                </a:solidFill>
                <a:cs typeface="Courier New" pitchFamily="49" charset="0"/>
              </a:rPr>
              <a:t>actual file mode</a:t>
            </a:r>
            <a:r>
              <a:rPr lang="en-US" sz="1800" dirty="0">
                <a:solidFill>
                  <a:srgbClr val="292934"/>
                </a:solidFill>
                <a:cs typeface="Courier New" pitchFamily="49" charset="0"/>
              </a:rPr>
              <a:t> </a:t>
            </a:r>
            <a:r>
              <a:rPr lang="en-US" sz="1800" dirty="0" smtClean="0">
                <a:solidFill>
                  <a:srgbClr val="292934"/>
                </a:solidFill>
                <a:cs typeface="Courier New" pitchFamily="49" charset="0"/>
              </a:rPr>
              <a:t>is further modified by </a:t>
            </a:r>
            <a:r>
              <a:rPr lang="en-US" sz="1800" dirty="0" err="1" smtClean="0">
                <a:solidFill>
                  <a:srgbClr val="292934"/>
                </a:solidFill>
                <a:cs typeface="Courier New" pitchFamily="49" charset="0"/>
              </a:rPr>
              <a:t>umask</a:t>
            </a:r>
            <a:endParaRPr lang="en-US" sz="1800" dirty="0">
              <a:solidFill>
                <a:srgbClr val="292934"/>
              </a:solidFill>
              <a:cs typeface="Courier New" pitchFamily="49" charset="0"/>
            </a:endParaRPr>
          </a:p>
          <a:p>
            <a:pPr marL="0" lvl="0" indent="0">
              <a:buClr>
                <a:srgbClr val="93A299"/>
              </a:buClr>
              <a:buNone/>
            </a:pPr>
            <a:r>
              <a:rPr lang="en-US" dirty="0" smtClean="0">
                <a:solidFill>
                  <a:srgbClr val="292934"/>
                </a:solidFill>
                <a:cs typeface="Courier New" pitchFamily="49" charset="0"/>
              </a:rPr>
              <a:t>Example:</a:t>
            </a:r>
          </a:p>
          <a:p>
            <a:pPr marL="0" lvl="0" indent="0">
              <a:buClr>
                <a:srgbClr val="93A299"/>
              </a:buClr>
              <a:buNone/>
            </a:pPr>
            <a:r>
              <a:rPr lang="en-US" sz="2000" b="1" dirty="0" smtClean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  open(“ex.txt”, O_WRONLY | O_APPEND | O_CREAT, 00666)</a:t>
            </a:r>
            <a:endParaRPr lang="en-US" sz="1800" b="1" dirty="0" smtClean="0">
              <a:solidFill>
                <a:srgbClr val="292934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0472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creat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fr-F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b="1" dirty="0" err="1">
                <a:latin typeface="Courier New" pitchFamily="49" charset="0"/>
                <a:cs typeface="Courier New" pitchFamily="49" charset="0"/>
              </a:rPr>
              <a:t>creat</a:t>
            </a:r>
            <a:r>
              <a:rPr lang="fr-FR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fr-FR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fr-FR" b="1" dirty="0">
                <a:latin typeface="Courier New" pitchFamily="49" charset="0"/>
                <a:cs typeface="Courier New" pitchFamily="49" charset="0"/>
              </a:rPr>
              <a:t> char *</a:t>
            </a:r>
            <a:r>
              <a:rPr lang="fr-FR" b="1" dirty="0" err="1">
                <a:latin typeface="Courier New" pitchFamily="49" charset="0"/>
                <a:cs typeface="Courier New" pitchFamily="49" charset="0"/>
              </a:rPr>
              <a:t>pathname</a:t>
            </a:r>
            <a:r>
              <a:rPr lang="fr-FR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fr-FR" b="1" dirty="0" err="1">
                <a:latin typeface="Courier New" pitchFamily="49" charset="0"/>
                <a:cs typeface="Courier New" pitchFamily="49" charset="0"/>
              </a:rPr>
              <a:t>mode_t</a:t>
            </a:r>
            <a:r>
              <a:rPr lang="fr-FR" b="1" dirty="0">
                <a:latin typeface="Courier New" pitchFamily="49" charset="0"/>
                <a:cs typeface="Courier New" pitchFamily="49" charset="0"/>
              </a:rPr>
              <a:t> mode</a:t>
            </a:r>
            <a:r>
              <a:rPr lang="fr-FR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creates new file specified as  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pathname</a:t>
            </a:r>
            <a:r>
              <a:rPr lang="en-US" dirty="0" smtClean="0">
                <a:cs typeface="Courier New" pitchFamily="49" charset="0"/>
              </a:rPr>
              <a:t>  and opens file for write access</a:t>
            </a:r>
          </a:p>
          <a:p>
            <a:r>
              <a:rPr lang="en-US" sz="3200" b="1" dirty="0">
                <a:latin typeface="Courier New" pitchFamily="49" charset="0"/>
                <a:cs typeface="Courier New" pitchFamily="49" charset="0"/>
              </a:rPr>
              <a:t>mode</a:t>
            </a:r>
            <a:r>
              <a:rPr lang="en-US" dirty="0">
                <a:cs typeface="Courier New" pitchFamily="49" charset="0"/>
              </a:rPr>
              <a:t> specifies  permissions of type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mode_t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returns file descriptor</a:t>
            </a:r>
          </a:p>
          <a:p>
            <a:r>
              <a:rPr lang="en-US" dirty="0" smtClean="0">
                <a:cs typeface="Courier New" pitchFamily="49" charset="0"/>
              </a:rPr>
              <a:t>returns -1 on error</a:t>
            </a:r>
          </a:p>
          <a:p>
            <a:endParaRPr lang="en-US" dirty="0"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0928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</a:t>
            </a:r>
            <a:r>
              <a:rPr lang="en-US" dirty="0" smtClean="0"/>
              <a:t>xample: copy file (1 of 2)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123951"/>
            <a:ext cx="5630779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86351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</a:t>
            </a:r>
            <a:r>
              <a:rPr lang="en-US" dirty="0" smtClean="0"/>
              <a:t>xample: copy file (2 of 2)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495" y="1141613"/>
            <a:ext cx="5167305" cy="394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07425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9216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calls: open, creat, read, write, close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next: </a:t>
            </a:r>
            <a:endParaRPr lang="en-US" dirty="0"/>
          </a:p>
          <a:p>
            <a:pPr marL="274320" lvl="1" indent="0">
              <a:spcBef>
                <a:spcPts val="300"/>
              </a:spcBef>
              <a:buNone/>
            </a:pPr>
            <a:r>
              <a:rPr lang="en-US" dirty="0"/>
              <a:t>	unlink		remove file</a:t>
            </a:r>
          </a:p>
          <a:p>
            <a:pPr marL="274320" lvl="1" indent="0">
              <a:spcBef>
                <a:spcPts val="300"/>
              </a:spcBef>
              <a:buNone/>
            </a:pPr>
            <a:r>
              <a:rPr lang="en-US" dirty="0" smtClean="0"/>
              <a:t>	stat</a:t>
            </a:r>
            <a:r>
              <a:rPr lang="en-US" dirty="0"/>
              <a:t>		get file information</a:t>
            </a:r>
          </a:p>
          <a:p>
            <a:pPr marL="274320" lvl="1" indent="0">
              <a:spcBef>
                <a:spcPts val="300"/>
              </a:spcBef>
              <a:buNone/>
            </a:pPr>
            <a:r>
              <a:rPr lang="en-US" dirty="0"/>
              <a:t>	chmod		change permissions</a:t>
            </a:r>
          </a:p>
          <a:p>
            <a:pPr marL="274320" lvl="1" indent="0">
              <a:spcBef>
                <a:spcPts val="300"/>
              </a:spcBef>
              <a:buNone/>
            </a:pPr>
            <a:r>
              <a:rPr lang="en-US" dirty="0"/>
              <a:t>	dup		duplicate file descriptor</a:t>
            </a:r>
          </a:p>
        </p:txBody>
      </p:sp>
      <p:sp>
        <p:nvSpPr>
          <p:cNvPr id="921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39B7-FC7D-4E3B-99E4-30E88638B40B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System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system call is how a program requests a service from </a:t>
            </a:r>
            <a:r>
              <a:rPr lang="en-US" dirty="0" smtClean="0"/>
              <a:t>the operating system, i.e. UNIX kernel</a:t>
            </a:r>
          </a:p>
          <a:p>
            <a:r>
              <a:rPr lang="en-US" dirty="0" smtClean="0"/>
              <a:t>system call executes code in the kernel and makes direct use of facilities provided by the kernel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u="sng" dirty="0" smtClean="0"/>
              <a:t>versus:</a:t>
            </a:r>
          </a:p>
          <a:p>
            <a:r>
              <a:rPr lang="en-US" dirty="0" smtClean="0"/>
              <a:t>library function is linked to executable, becomes part of the executable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579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process control</a:t>
            </a:r>
          </a:p>
          <a:p>
            <a:pPr lvl="1"/>
            <a:r>
              <a:rPr lang="en-US" dirty="0" smtClean="0"/>
              <a:t>create/terminate process, wait/signal event, allocate/free memory</a:t>
            </a:r>
          </a:p>
          <a:p>
            <a:r>
              <a:rPr lang="en-US" dirty="0" smtClean="0"/>
              <a:t>file management</a:t>
            </a:r>
          </a:p>
          <a:p>
            <a:pPr lvl="1"/>
            <a:r>
              <a:rPr lang="en-US" dirty="0" smtClean="0"/>
              <a:t>create/delete file, open/close, read/write, get/set attributes</a:t>
            </a:r>
          </a:p>
          <a:p>
            <a:r>
              <a:rPr lang="en-US" dirty="0" smtClean="0"/>
              <a:t>device management</a:t>
            </a:r>
          </a:p>
          <a:p>
            <a:pPr lvl="1"/>
            <a:r>
              <a:rPr lang="en-US" dirty="0" smtClean="0"/>
              <a:t>attach/request/release/detach device, read/write/position</a:t>
            </a:r>
          </a:p>
          <a:p>
            <a:r>
              <a:rPr lang="en-US" dirty="0" smtClean="0"/>
              <a:t>information management</a:t>
            </a:r>
          </a:p>
          <a:p>
            <a:pPr lvl="1"/>
            <a:r>
              <a:rPr lang="en-US" dirty="0" smtClean="0"/>
              <a:t>get/set system data and attributes, e.g. time</a:t>
            </a:r>
          </a:p>
          <a:p>
            <a:r>
              <a:rPr lang="en-US" dirty="0" smtClean="0"/>
              <a:t>communication</a:t>
            </a:r>
          </a:p>
          <a:p>
            <a:pPr lvl="1"/>
            <a:r>
              <a:rPr lang="en-US" dirty="0" smtClean="0"/>
              <a:t>create/delete connection, send/receive messages, remote devices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83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 Invocation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declare system call via appropriate C header file</a:t>
            </a:r>
          </a:p>
          <a:p>
            <a:pPr lvl="1"/>
            <a:r>
              <a:rPr lang="en-US" dirty="0" smtClean="0"/>
              <a:t>read man page carefully (section 2 of manual)</a:t>
            </a:r>
          </a:p>
          <a:p>
            <a:r>
              <a:rPr lang="en-US" dirty="0" smtClean="0"/>
              <a:t>prepare parameters using basic C data types</a:t>
            </a:r>
          </a:p>
          <a:p>
            <a:pPr lvl="1"/>
            <a:r>
              <a:rPr lang="en-US" dirty="0" smtClean="0"/>
              <a:t>no C++ classes, i.e. string</a:t>
            </a:r>
          </a:p>
          <a:p>
            <a:r>
              <a:rPr lang="en-US" dirty="0" smtClean="0"/>
              <a:t>prepare suitable return value variable</a:t>
            </a:r>
          </a:p>
          <a:p>
            <a:endParaRPr lang="en-US" dirty="0"/>
          </a:p>
          <a:p>
            <a:r>
              <a:rPr lang="en-US" sz="2800" u="sng" dirty="0" smtClean="0"/>
              <a:t>call like any other function</a:t>
            </a:r>
            <a:endParaRPr lang="en-US" sz="2800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340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US" dirty="0" smtClean="0"/>
              <a:t>	open		open a file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 smtClean="0"/>
              <a:t>	read		read data from a file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 smtClean="0"/>
              <a:t>	write		write data to a file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 smtClean="0"/>
              <a:t>	close		close a file</a:t>
            </a:r>
            <a:endParaRPr lang="en-US" dirty="0"/>
          </a:p>
          <a:p>
            <a:r>
              <a:rPr lang="en-US" dirty="0" smtClean="0"/>
              <a:t>also: </a:t>
            </a:r>
          </a:p>
          <a:p>
            <a:pPr marL="274320" lvl="1" indent="0">
              <a:spcBef>
                <a:spcPts val="300"/>
              </a:spcBef>
              <a:buNone/>
            </a:pPr>
            <a:r>
              <a:rPr lang="en-US" dirty="0" smtClean="0"/>
              <a:t>	creat</a:t>
            </a:r>
            <a:r>
              <a:rPr lang="en-US" dirty="0"/>
              <a:t>	</a:t>
            </a:r>
            <a:r>
              <a:rPr lang="en-US" dirty="0" smtClean="0"/>
              <a:t>	make a new file</a:t>
            </a:r>
          </a:p>
          <a:p>
            <a:pPr marL="274320" lvl="1" indent="0">
              <a:spcBef>
                <a:spcPts val="30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unlink		remove file</a:t>
            </a:r>
          </a:p>
          <a:p>
            <a:pPr marL="274320" lvl="1" indent="0">
              <a:spcBef>
                <a:spcPts val="300"/>
              </a:spcBef>
              <a:buNone/>
            </a:pPr>
            <a:r>
              <a:rPr lang="en-US" dirty="0" smtClean="0"/>
              <a:t>	</a:t>
            </a:r>
            <a:r>
              <a:rPr lang="en-US" dirty="0"/>
              <a:t>stat		get file information</a:t>
            </a:r>
          </a:p>
          <a:p>
            <a:pPr marL="274320" lvl="1" indent="0">
              <a:spcBef>
                <a:spcPts val="300"/>
              </a:spcBef>
              <a:buNone/>
            </a:pPr>
            <a:r>
              <a:rPr lang="en-US" dirty="0" smtClean="0"/>
              <a:t>	chmod		change permissions</a:t>
            </a:r>
          </a:p>
          <a:p>
            <a:pPr marL="274320" lvl="1" indent="0">
              <a:spcBef>
                <a:spcPts val="300"/>
              </a:spcBef>
              <a:buNone/>
            </a:pPr>
            <a:r>
              <a:rPr lang="en-US" dirty="0" smtClean="0"/>
              <a:t>	dup		duplicate file descriptor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 smtClean="0"/>
              <a:t>all calls share </a:t>
            </a:r>
            <a:r>
              <a:rPr lang="en-US" u="sng" dirty="0" smtClean="0"/>
              <a:t>file descriptor</a:t>
            </a:r>
            <a:r>
              <a:rPr lang="en-US" dirty="0" smtClean="0"/>
              <a:t>, i.e. number, to identify file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583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open</a:t>
            </a:r>
            <a:endParaRPr lang="en-US" dirty="0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30083" y="1200150"/>
            <a:ext cx="4683833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893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open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open(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char* pathname,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flags)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opens file specified as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pathname</a:t>
            </a:r>
            <a:r>
              <a:rPr lang="en-US" dirty="0" smtClean="0">
                <a:cs typeface="Courier New" pitchFamily="49" charset="0"/>
              </a:rPr>
              <a:t>  for access</a:t>
            </a:r>
          </a:p>
          <a:p>
            <a:r>
              <a:rPr lang="en-US" dirty="0" smtClean="0">
                <a:cs typeface="Courier New" pitchFamily="49" charset="0"/>
              </a:rPr>
              <a:t>flags determine access type</a:t>
            </a:r>
          </a:p>
          <a:p>
            <a:pPr marL="0" indent="0">
              <a:buNone/>
            </a:pPr>
            <a:r>
              <a:rPr lang="en-US" dirty="0"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O_RDONLY</a:t>
            </a:r>
            <a:r>
              <a:rPr lang="en-US" dirty="0" smtClean="0">
                <a:cs typeface="Courier New" pitchFamily="49" charset="0"/>
              </a:rPr>
              <a:t>		read only</a:t>
            </a:r>
          </a:p>
          <a:p>
            <a:pPr marL="0" indent="0">
              <a:buNone/>
            </a:pPr>
            <a:r>
              <a:rPr lang="en-US" dirty="0"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O_WRONLY</a:t>
            </a:r>
            <a:r>
              <a:rPr lang="en-US" dirty="0" smtClean="0">
                <a:cs typeface="Courier New" pitchFamily="49" charset="0"/>
              </a:rPr>
              <a:t>		write only</a:t>
            </a:r>
          </a:p>
          <a:p>
            <a:pPr marL="0" indent="0">
              <a:buNone/>
            </a:pPr>
            <a:r>
              <a:rPr lang="en-US" dirty="0"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O_RDWR</a:t>
            </a:r>
            <a:r>
              <a:rPr lang="en-US" dirty="0" smtClean="0">
                <a:cs typeface="Courier New" pitchFamily="49" charset="0"/>
              </a:rPr>
              <a:t>		read and write</a:t>
            </a:r>
          </a:p>
          <a:p>
            <a:r>
              <a:rPr lang="en-US" dirty="0" smtClean="0">
                <a:cs typeface="Courier New" pitchFamily="49" charset="0"/>
              </a:rPr>
              <a:t>returns file descriptor, to be used in read/write/close</a:t>
            </a:r>
          </a:p>
          <a:p>
            <a:r>
              <a:rPr lang="en-US" dirty="0" smtClean="0">
                <a:cs typeface="Courier New" pitchFamily="49" charset="0"/>
              </a:rPr>
              <a:t>returns -1 on error</a:t>
            </a:r>
            <a:endParaRPr lang="en-US" dirty="0"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856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read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30083" y="1200150"/>
            <a:ext cx="4683833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4817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ll14Design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Fall14Design</Template>
  <TotalTime>8443</TotalTime>
  <Words>716</Words>
  <Application>Microsoft Office PowerPoint</Application>
  <PresentationFormat>On-screen Show (16:9)</PresentationFormat>
  <Paragraphs>189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Courier New</vt:lpstr>
      <vt:lpstr>Times New Roman</vt:lpstr>
      <vt:lpstr>Fall14Design</vt:lpstr>
      <vt:lpstr>CSCI 330 UNIX and Network Programming</vt:lpstr>
      <vt:lpstr>Unit Overview</vt:lpstr>
      <vt:lpstr>UNIX System Call</vt:lpstr>
      <vt:lpstr>System Call Categories</vt:lpstr>
      <vt:lpstr>System Call Invocation</vt:lpstr>
      <vt:lpstr>File Management</vt:lpstr>
      <vt:lpstr>System Call: open</vt:lpstr>
      <vt:lpstr>System Call: open</vt:lpstr>
      <vt:lpstr>System Call: read</vt:lpstr>
      <vt:lpstr>System Call: read</vt:lpstr>
      <vt:lpstr>System Call: close</vt:lpstr>
      <vt:lpstr>System Call: read example</vt:lpstr>
      <vt:lpstr>System Call: readAll example</vt:lpstr>
      <vt:lpstr>System Call: write</vt:lpstr>
      <vt:lpstr>System Call: write</vt:lpstr>
      <vt:lpstr>System Call: write example</vt:lpstr>
      <vt:lpstr>revisit System Call: open</vt:lpstr>
      <vt:lpstr>System Call: open</vt:lpstr>
      <vt:lpstr>System Call: open</vt:lpstr>
      <vt:lpstr>System Call: open with O_CREAT</vt:lpstr>
      <vt:lpstr>System Call: creat</vt:lpstr>
      <vt:lpstr>Example: copy file (1 of 2)</vt:lpstr>
      <vt:lpstr>Example: copy file (2 of 2)</vt:lpstr>
      <vt:lpstr>Summary</vt:lpstr>
    </vt:vector>
  </TitlesOfParts>
  <Company>Northern Illinois Univerity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AWK Utility</dc:title>
  <dc:subject>CSCI330: The UNIX System</dc:subject>
  <dc:creator>Raimund Ege</dc:creator>
  <cp:lastModifiedBy>John Berezinski</cp:lastModifiedBy>
  <cp:revision>549</cp:revision>
  <dcterms:created xsi:type="dcterms:W3CDTF">2000-12-28T17:51:39Z</dcterms:created>
  <dcterms:modified xsi:type="dcterms:W3CDTF">2015-07-21T17:04:12Z</dcterms:modified>
</cp:coreProperties>
</file>