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29"/>
  </p:notesMasterIdLst>
  <p:handoutMasterIdLst>
    <p:handoutMasterId r:id="rId30"/>
  </p:handoutMasterIdLst>
  <p:sldIdLst>
    <p:sldId id="428" r:id="rId2"/>
    <p:sldId id="321" r:id="rId3"/>
    <p:sldId id="429" r:id="rId4"/>
    <p:sldId id="431" r:id="rId5"/>
    <p:sldId id="434" r:id="rId6"/>
    <p:sldId id="438" r:id="rId7"/>
    <p:sldId id="437" r:id="rId8"/>
    <p:sldId id="439" r:id="rId9"/>
    <p:sldId id="441" r:id="rId10"/>
    <p:sldId id="440" r:id="rId11"/>
    <p:sldId id="435" r:id="rId12"/>
    <p:sldId id="463" r:id="rId13"/>
    <p:sldId id="464" r:id="rId14"/>
    <p:sldId id="465" r:id="rId15"/>
    <p:sldId id="466" r:id="rId16"/>
    <p:sldId id="467" r:id="rId17"/>
    <p:sldId id="468" r:id="rId18"/>
    <p:sldId id="469" r:id="rId19"/>
    <p:sldId id="471" r:id="rId20"/>
    <p:sldId id="472" r:id="rId21"/>
    <p:sldId id="473" r:id="rId22"/>
    <p:sldId id="474" r:id="rId23"/>
    <p:sldId id="475" r:id="rId24"/>
    <p:sldId id="476" r:id="rId25"/>
    <p:sldId id="477" r:id="rId26"/>
    <p:sldId id="478" r:id="rId27"/>
    <p:sldId id="426" r:id="rId28"/>
  </p:sldIdLst>
  <p:sldSz cx="9144000" cy="5143500" type="screen16x9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56">
          <p15:clr>
            <a:srgbClr val="A4A3A4"/>
          </p15:clr>
        </p15:guide>
        <p15:guide id="2" pos="4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3300"/>
    <a:srgbClr val="00CC00"/>
    <a:srgbClr val="0066FF"/>
    <a:srgbClr val="FF9966"/>
    <a:srgbClr val="FF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 autoAdjust="0"/>
  </p:normalViewPr>
  <p:slideViewPr>
    <p:cSldViewPr>
      <p:cViewPr varScale="1">
        <p:scale>
          <a:sx n="119" d="100"/>
          <a:sy n="119" d="100"/>
        </p:scale>
        <p:origin x="156" y="102"/>
      </p:cViewPr>
      <p:guideLst>
        <p:guide orient="horz" pos="756"/>
        <p:guide pos="43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08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7468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CSCI 330 </a:t>
            </a:r>
            <a:r>
              <a:rPr lang="en-US" dirty="0" smtClean="0"/>
              <a:t>– UNIX and Network Programming</a:t>
            </a:r>
            <a:endParaRPr lang="en-US" dirty="0"/>
          </a:p>
        </p:txBody>
      </p:sp>
      <p:sp>
        <p:nvSpPr>
          <p:cNvPr id="1177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0067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pPr>
              <a:defRPr/>
            </a:pPr>
            <a:r>
              <a:rPr lang="en-US"/>
              <a:t>NIU Department of Computer Science</a:t>
            </a:r>
          </a:p>
        </p:txBody>
      </p:sp>
      <p:sp>
        <p:nvSpPr>
          <p:cNvPr id="1177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75DE5D8F-C702-499F-8D65-1D72DF46CC3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5351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r>
              <a:rPr lang="en-US"/>
              <a:t>The AWK/NAWK Utility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r>
              <a:rPr lang="en-US"/>
              <a:t>Copyright Department of Computer Science, Northern Illinois University, 2004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B922D922-02D7-49D2-8B2E-E2E17246A4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038589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The Bash Shell</a:t>
            </a:r>
          </a:p>
        </p:txBody>
      </p:sp>
      <p:sp>
        <p:nvSpPr>
          <p:cNvPr id="942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Department of Computer Science, Northern Illinois University, 2005</a:t>
            </a:r>
          </a:p>
        </p:txBody>
      </p:sp>
      <p:sp>
        <p:nvSpPr>
          <p:cNvPr id="9421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09-</a:t>
            </a:r>
            <a:fld id="{13FCCC9D-C470-49D1-9B77-4C99E56D632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942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solidFill>
            <a:srgbClr val="FFFFFF"/>
          </a:solidFill>
          <a:ln/>
        </p:spPr>
      </p:sp>
      <p:sp>
        <p:nvSpPr>
          <p:cNvPr id="9421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4047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320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040525"/>
            <a:ext cx="50292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85800" y="3035636"/>
            <a:ext cx="1241103" cy="1114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dirty="0" smtClean="0"/>
              <a:t>CSCI 330 - UNIX and Network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108585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dirty="0" smtClean="0"/>
              <a:t>CSCI 330 - UNIX and Network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FDA033-7E73-4A53-88FA-41694F48CC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08585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240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rgbClr val="F6F9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800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algn="r">
              <a:defRPr/>
            </a:pPr>
            <a:r>
              <a:rPr lang="en-US" dirty="0" smtClean="0"/>
              <a:t>CSCI 330 - UNIX and Network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13716"/>
            <a:ext cx="4572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EBFDA033-7E73-4A53-88FA-41694F48CC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plusplus.com/reference/clibrar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CSCI 330</a:t>
            </a:r>
            <a:br>
              <a:rPr lang="en-US" dirty="0" smtClean="0"/>
            </a:br>
            <a:r>
              <a:rPr lang="en-US" dirty="0" smtClean="0"/>
              <a:t>UNIX and Network Programming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040525"/>
            <a:ext cx="5638800" cy="131445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Unit VI: Systems Programming in C++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Utility: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382000" cy="3657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system (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char * command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fr-FR" dirty="0"/>
          </a:p>
          <a:p>
            <a:r>
              <a:rPr lang="en-US" dirty="0" smtClean="0"/>
              <a:t>invokes </a:t>
            </a:r>
            <a:r>
              <a:rPr lang="en-US" dirty="0"/>
              <a:t>the command processor to execute a </a:t>
            </a:r>
            <a:r>
              <a:rPr lang="en-US" dirty="0" smtClean="0"/>
              <a:t>command</a:t>
            </a:r>
            <a:endParaRPr lang="en-US" dirty="0"/>
          </a:p>
          <a:p>
            <a:r>
              <a:rPr lang="en-US" dirty="0"/>
              <a:t>returns exit status of command</a:t>
            </a:r>
          </a:p>
          <a:p>
            <a:endParaRPr lang="en-US" dirty="0"/>
          </a:p>
          <a:p>
            <a:r>
              <a:rPr lang="en-US" dirty="0" smtClean="0"/>
              <a:t>if </a:t>
            </a:r>
            <a:r>
              <a:rPr lang="en-US" dirty="0"/>
              <a:t>command is a null pointer, the function only checks whether a command processor is </a:t>
            </a:r>
            <a:r>
              <a:rPr lang="en-US" dirty="0" smtClean="0"/>
              <a:t>available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158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Utility: system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163003"/>
            <a:ext cx="4724400" cy="3897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959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 Library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allows to use regular expression to search strings</a:t>
            </a:r>
          </a:p>
          <a:p>
            <a:endParaRPr lang="en-US" dirty="0" smtClean="0"/>
          </a:p>
          <a:p>
            <a:r>
              <a:rPr lang="en-US" dirty="0" smtClean="0"/>
              <a:t>functions:</a:t>
            </a:r>
          </a:p>
          <a:p>
            <a:endParaRPr lang="en-US" dirty="0" smtClean="0"/>
          </a:p>
          <a:p>
            <a:pPr marL="274320" lvl="1" indent="0">
              <a:buNone/>
            </a:pP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regcomp</a:t>
            </a:r>
            <a:r>
              <a:rPr lang="en-US" sz="2400" dirty="0" smtClean="0"/>
              <a:t>	to prepare, i.e. compile, a regular expression</a:t>
            </a:r>
          </a:p>
          <a:p>
            <a:pPr marL="274320" lvl="1" indent="0">
              <a:buNone/>
            </a:pP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regexec</a:t>
            </a:r>
            <a:r>
              <a:rPr lang="en-US" sz="2400" dirty="0" smtClean="0"/>
              <a:t>	to use prepared expression to search a string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553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Library: Regex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20931" y="1200150"/>
            <a:ext cx="5102138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7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Library Function: </a:t>
            </a:r>
            <a:r>
              <a:rPr lang="en-US" dirty="0" err="1" smtClean="0"/>
              <a:t>regcomp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fr-FR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1800" b="1" dirty="0" err="1">
                <a:latin typeface="Courier New" pitchFamily="49" charset="0"/>
                <a:cs typeface="Courier New" pitchFamily="49" charset="0"/>
              </a:rPr>
              <a:t>regcomp</a:t>
            </a:r>
            <a:r>
              <a:rPr lang="fr-FR" sz="1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fr-FR" sz="1800" b="1" dirty="0" err="1">
                <a:latin typeface="Courier New" pitchFamily="49" charset="0"/>
                <a:cs typeface="Courier New" pitchFamily="49" charset="0"/>
              </a:rPr>
              <a:t>regex_t</a:t>
            </a:r>
            <a:r>
              <a:rPr lang="fr-FR" sz="1800" b="1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fr-FR" sz="1800" b="1" dirty="0" err="1">
                <a:latin typeface="Courier New" pitchFamily="49" charset="0"/>
                <a:cs typeface="Courier New" pitchFamily="49" charset="0"/>
              </a:rPr>
              <a:t>preg</a:t>
            </a:r>
            <a:r>
              <a:rPr lang="fr-FR" sz="18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fr-FR" sz="18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fr-FR" sz="1800" b="1" dirty="0">
                <a:latin typeface="Courier New" pitchFamily="49" charset="0"/>
                <a:cs typeface="Courier New" pitchFamily="49" charset="0"/>
              </a:rPr>
              <a:t> char *</a:t>
            </a:r>
            <a:r>
              <a:rPr lang="fr-FR" sz="1800" b="1" dirty="0" err="1">
                <a:latin typeface="Courier New" pitchFamily="49" charset="0"/>
                <a:cs typeface="Courier New" pitchFamily="49" charset="0"/>
              </a:rPr>
              <a:t>regex</a:t>
            </a:r>
            <a:r>
              <a:rPr lang="fr-FR" sz="18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fr-FR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fr-FR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1800" b="1" dirty="0" err="1" smtClean="0">
                <a:latin typeface="Courier New" pitchFamily="49" charset="0"/>
                <a:cs typeface="Courier New" pitchFamily="49" charset="0"/>
              </a:rPr>
              <a:t>cflags</a:t>
            </a:r>
            <a:r>
              <a:rPr lang="fr-FR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compiles </a:t>
            </a:r>
            <a:r>
              <a:rPr lang="en-US" dirty="0"/>
              <a:t>the regular expression string </a:t>
            </a:r>
            <a:r>
              <a:rPr lang="en-US" dirty="0" smtClean="0"/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regex</a:t>
            </a:r>
            <a:r>
              <a:rPr lang="en-US" dirty="0" smtClean="0"/>
              <a:t>  into </a:t>
            </a:r>
            <a:r>
              <a:rPr lang="en-US" dirty="0"/>
              <a:t>a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regex_t</a:t>
            </a:r>
            <a:r>
              <a:rPr lang="en-US" dirty="0"/>
              <a:t> </a:t>
            </a:r>
            <a:r>
              <a:rPr lang="en-US" dirty="0" smtClean="0"/>
              <a:t> structure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preg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 for </a:t>
            </a:r>
            <a:r>
              <a:rPr lang="en-US" dirty="0"/>
              <a:t>later </a:t>
            </a:r>
            <a:r>
              <a:rPr lang="en-US" dirty="0" smtClean="0"/>
              <a:t>use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cflags</a:t>
            </a:r>
            <a:r>
              <a:rPr lang="en-US" dirty="0" smtClean="0"/>
              <a:t> </a:t>
            </a:r>
            <a:r>
              <a:rPr lang="en-US" dirty="0"/>
              <a:t>allows variations to regular expression styles</a:t>
            </a:r>
          </a:p>
          <a:p>
            <a:pPr lvl="1"/>
            <a:r>
              <a:rPr lang="en-US" dirty="0" smtClean="0"/>
              <a:t>0 selected basic regular expression syntax</a:t>
            </a:r>
          </a:p>
          <a:p>
            <a:pPr lvl="1"/>
            <a:r>
              <a:rPr lang="en-US" dirty="0" smtClean="0"/>
              <a:t>REG_EXTENDED </a:t>
            </a:r>
            <a:r>
              <a:rPr lang="en-US" dirty="0"/>
              <a:t>uses extended regular expression syntax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1634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Library Function: </a:t>
            </a:r>
            <a:r>
              <a:rPr lang="en-US" dirty="0" err="1" smtClean="0"/>
              <a:t>regexec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regexec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regex_t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preg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char *string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nmatch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regmatch_t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pmatch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eflags</a:t>
            </a:r>
            <a:r>
              <a:rPr lang="fr-FR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uses </a:t>
            </a:r>
            <a:r>
              <a:rPr lang="en-US" dirty="0" smtClean="0"/>
              <a:t>regular </a:t>
            </a:r>
            <a:r>
              <a:rPr lang="en-US" dirty="0"/>
              <a:t>expression </a:t>
            </a:r>
            <a:r>
              <a:rPr lang="en-US" dirty="0" smtClean="0"/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preg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to </a:t>
            </a:r>
            <a:r>
              <a:rPr lang="en-US" dirty="0"/>
              <a:t>analyze </a:t>
            </a:r>
            <a:r>
              <a:rPr lang="en-US" dirty="0" smtClean="0"/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</a:t>
            </a:r>
            <a:endParaRPr lang="en-US" dirty="0"/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nmatch</a:t>
            </a:r>
            <a:r>
              <a:rPr lang="en-US" dirty="0" smtClean="0"/>
              <a:t>  and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pmatch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dirty="0" smtClean="0"/>
              <a:t>return </a:t>
            </a:r>
            <a:r>
              <a:rPr lang="en-US" dirty="0"/>
              <a:t>the location </a:t>
            </a:r>
            <a:r>
              <a:rPr lang="en-US" dirty="0" smtClean="0"/>
              <a:t>of matches</a:t>
            </a:r>
          </a:p>
          <a:p>
            <a:pPr lvl="1"/>
            <a:r>
              <a:rPr lang="en-US" dirty="0" smtClean="0"/>
              <a:t>can be set to 0 if not needed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eflags</a:t>
            </a:r>
            <a:r>
              <a:rPr lang="en-US" dirty="0" smtClean="0"/>
              <a:t> allows variations on end of line matching</a:t>
            </a:r>
          </a:p>
          <a:p>
            <a:pPr lvl="1"/>
            <a:r>
              <a:rPr lang="en-US" dirty="0"/>
              <a:t>can be set to 0 if not needed</a:t>
            </a:r>
          </a:p>
          <a:p>
            <a:r>
              <a:rPr lang="en-US" dirty="0" smtClean="0"/>
              <a:t>returns 0 for successful match</a:t>
            </a:r>
            <a:r>
              <a:rPr lang="en-US" dirty="0"/>
              <a:t> 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0694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Library Function: regex example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159825"/>
            <a:ext cx="5029200" cy="3888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32507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convention on how to report errors</a:t>
            </a:r>
          </a:p>
          <a:p>
            <a:pPr lvl="1"/>
            <a:r>
              <a:rPr lang="en-US" dirty="0" smtClean="0"/>
              <a:t>return -1 in return status</a:t>
            </a:r>
          </a:p>
          <a:p>
            <a:pPr lvl="1"/>
            <a:r>
              <a:rPr lang="en-US" dirty="0" smtClean="0"/>
              <a:t>set global variable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errno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errno</a:t>
            </a:r>
            <a:r>
              <a:rPr lang="en-US" dirty="0" smtClean="0"/>
              <a:t> is index into table of error messages</a:t>
            </a:r>
          </a:p>
          <a:p>
            <a:endParaRPr lang="en-US" dirty="0" smtClean="0"/>
          </a:p>
          <a:p>
            <a:r>
              <a:rPr lang="en-US" dirty="0" smtClean="0"/>
              <a:t>C library function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perror</a:t>
            </a:r>
            <a:r>
              <a:rPr lang="en-US" dirty="0" smtClean="0"/>
              <a:t>  translates this error code and prints understandable error message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2549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Library Function: </a:t>
            </a:r>
            <a:r>
              <a:rPr lang="en-US" dirty="0" err="1" smtClean="0"/>
              <a:t>perror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17836" y="1200150"/>
            <a:ext cx="4708328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8462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Directory Input/Output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directory: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chdir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getcwd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/>
          </a:p>
          <a:p>
            <a:r>
              <a:rPr lang="en-US" dirty="0" smtClean="0"/>
              <a:t>directory I/O functions: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opendir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readdir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/>
          </a:p>
          <a:p>
            <a:r>
              <a:rPr lang="en-US" dirty="0" smtClean="0"/>
              <a:t>directory I/O types: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en-US" dirty="0" smtClean="0"/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 smtClean="0"/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dirent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330 - The UNIX System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A96B-95D7-41A1-B972-E024FA7AFF3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964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Overview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C++ review</a:t>
            </a:r>
          </a:p>
          <a:p>
            <a:pPr lvl="1"/>
            <a:r>
              <a:rPr lang="en-US" dirty="0" smtClean="0"/>
              <a:t>programming with </a:t>
            </a:r>
            <a:r>
              <a:rPr lang="en-US" dirty="0" err="1" smtClean="0"/>
              <a:t>Geany</a:t>
            </a:r>
            <a:endParaRPr lang="en-US" dirty="0" smtClean="0"/>
          </a:p>
          <a:p>
            <a:r>
              <a:rPr lang="en-US" dirty="0" smtClean="0"/>
              <a:t>C Library functions</a:t>
            </a:r>
          </a:p>
          <a:p>
            <a:pPr lvl="1"/>
            <a:r>
              <a:rPr lang="en-US" dirty="0" smtClean="0"/>
              <a:t>C strings</a:t>
            </a:r>
          </a:p>
          <a:p>
            <a:pPr lvl="1"/>
            <a:r>
              <a:rPr lang="en-US" dirty="0" smtClean="0"/>
              <a:t>environment access</a:t>
            </a:r>
          </a:p>
          <a:p>
            <a:pPr lvl="1"/>
            <a:r>
              <a:rPr lang="en-US" dirty="0" smtClean="0"/>
              <a:t>regular expressions</a:t>
            </a:r>
          </a:p>
          <a:p>
            <a:pPr lvl="1"/>
            <a:r>
              <a:rPr lang="en-US" dirty="0" smtClean="0"/>
              <a:t>directory I/O</a:t>
            </a:r>
          </a:p>
          <a:p>
            <a:endParaRPr lang="en-US" dirty="0" smtClean="0"/>
          </a:p>
        </p:txBody>
      </p:sp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E567-E5B8-4C5F-A499-DC935ACA21E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Directory I/O function: </a:t>
            </a:r>
            <a:r>
              <a:rPr lang="en-US" dirty="0" err="1" smtClean="0"/>
              <a:t>opendir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CSCI 330 - The UNIX System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3686" y="1200150"/>
            <a:ext cx="5516628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033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Directory I/O function: </a:t>
            </a:r>
            <a:r>
              <a:rPr lang="en-US" dirty="0" err="1" smtClean="0"/>
              <a:t>opendir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CSCI 330 - The UNIX System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DIR 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opendir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char *name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dirty="0" smtClean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opens directory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dirty="0" smtClean="0">
                <a:cs typeface="Courier New" pitchFamily="49" charset="0"/>
              </a:rPr>
              <a:t>  as a stream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returns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DIR</a:t>
            </a:r>
            <a:r>
              <a:rPr lang="en-US" dirty="0" smtClean="0">
                <a:cs typeface="Courier New" pitchFamily="49" charset="0"/>
              </a:rPr>
              <a:t>  pointer for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readdir</a:t>
            </a:r>
            <a:r>
              <a:rPr lang="en-US" dirty="0" smtClean="0">
                <a:cs typeface="Courier New" pitchFamily="49" charset="0"/>
              </a:rPr>
              <a:t>  function</a:t>
            </a:r>
            <a:endParaRPr lang="en-US" dirty="0"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returns NULL on error, and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errno</a:t>
            </a:r>
            <a:r>
              <a:rPr lang="en-US" dirty="0" smtClean="0">
                <a:cs typeface="Courier New" pitchFamily="49" charset="0"/>
              </a:rPr>
              <a:t>  is:</a:t>
            </a:r>
          </a:p>
          <a:p>
            <a:pPr marL="0" indent="0">
              <a:buNone/>
            </a:pPr>
            <a:r>
              <a:rPr lang="en-US" dirty="0"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ENOENT</a:t>
            </a:r>
            <a:r>
              <a:rPr lang="en-US" dirty="0" smtClean="0">
                <a:cs typeface="Courier New" pitchFamily="49" charset="0"/>
              </a:rPr>
              <a:t>	directory does not exist</a:t>
            </a:r>
          </a:p>
          <a:p>
            <a:pPr marL="0" indent="0">
              <a:buNone/>
            </a:pPr>
            <a:r>
              <a:rPr lang="en-US" dirty="0"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ENOTDIR</a:t>
            </a:r>
            <a:r>
              <a:rPr lang="en-US" dirty="0" smtClean="0">
                <a:cs typeface="Courier New" pitchFamily="49" charset="0"/>
              </a:rPr>
              <a:t>	name is not a directory</a:t>
            </a:r>
          </a:p>
        </p:txBody>
      </p:sp>
    </p:spTree>
    <p:extLst>
      <p:ext uri="{BB962C8B-B14F-4D97-AF65-F5344CB8AC3E}">
        <p14:creationId xmlns:p14="http://schemas.microsoft.com/office/powerpoint/2010/main" val="143173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Directory I/O function: </a:t>
            </a:r>
            <a:r>
              <a:rPr lang="en-US" dirty="0" err="1" smtClean="0"/>
              <a:t>readdir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CSCI 330 - The UNIX System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3686" y="1200150"/>
            <a:ext cx="5516628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093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Directory I/O function: </a:t>
            </a:r>
            <a:r>
              <a:rPr lang="en-US" dirty="0" err="1"/>
              <a:t>readdir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CSCI 330 - The UNIX System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dirent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readdir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(DIR *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dirp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dirty="0" smtClean="0">
              <a:cs typeface="Courier New" pitchFamily="49" charset="0"/>
            </a:endParaRPr>
          </a:p>
          <a:p>
            <a:r>
              <a:rPr lang="en-US" dirty="0">
                <a:cs typeface="Courier New" pitchFamily="49" charset="0"/>
              </a:rPr>
              <a:t>returns a pointer to </a:t>
            </a:r>
            <a:r>
              <a:rPr lang="en-US" dirty="0" smtClean="0">
                <a:cs typeface="Courier New" pitchFamily="49" charset="0"/>
              </a:rPr>
              <a:t>a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dirent</a:t>
            </a:r>
            <a:r>
              <a:rPr lang="en-US" dirty="0"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 structure  representing </a:t>
            </a:r>
            <a:r>
              <a:rPr lang="en-US" dirty="0">
                <a:cs typeface="Courier New" pitchFamily="49" charset="0"/>
              </a:rPr>
              <a:t>the next directory entry in </a:t>
            </a:r>
            <a:r>
              <a:rPr lang="en-US" dirty="0" smtClean="0">
                <a:cs typeface="Courier New" pitchFamily="49" charset="0"/>
              </a:rPr>
              <a:t>directory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dirp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cs typeface="Courier New" pitchFamily="49" charset="0"/>
              </a:rPr>
              <a:t>returns </a:t>
            </a:r>
            <a:r>
              <a:rPr lang="en-US" dirty="0">
                <a:cs typeface="Courier New" pitchFamily="49" charset="0"/>
              </a:rPr>
              <a:t>NULL on reaching </a:t>
            </a:r>
            <a:r>
              <a:rPr lang="en-US" dirty="0" smtClean="0">
                <a:cs typeface="Courier New" pitchFamily="49" charset="0"/>
              </a:rPr>
              <a:t>end </a:t>
            </a:r>
            <a:r>
              <a:rPr lang="en-US" dirty="0">
                <a:cs typeface="Courier New" pitchFamily="49" charset="0"/>
              </a:rPr>
              <a:t>of </a:t>
            </a:r>
            <a:r>
              <a:rPr lang="en-US" dirty="0" smtClean="0">
                <a:cs typeface="Courier New" pitchFamily="49" charset="0"/>
              </a:rPr>
              <a:t>directory</a:t>
            </a:r>
          </a:p>
          <a:p>
            <a:pPr marL="0" indent="0">
              <a:buNone/>
            </a:pPr>
            <a:r>
              <a:rPr lang="en-US" dirty="0">
                <a:cs typeface="Courier New" pitchFamily="49" charset="0"/>
              </a:rPr>
              <a:t>	</a:t>
            </a:r>
            <a:r>
              <a:rPr lang="en-US" dirty="0" smtClean="0">
                <a:cs typeface="Courier New" pitchFamily="49" charset="0"/>
              </a:rPr>
              <a:t>or if </a:t>
            </a:r>
            <a:r>
              <a:rPr lang="en-US" dirty="0">
                <a:cs typeface="Courier New" pitchFamily="49" charset="0"/>
              </a:rPr>
              <a:t>an error occurred</a:t>
            </a:r>
            <a:endParaRPr lang="en-US" dirty="0" smtClean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29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dirent</a:t>
            </a:r>
            <a:r>
              <a:rPr lang="en-US" dirty="0"/>
              <a:t>  structure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610600" cy="3657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dirent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ino_t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d_ino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       /*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inode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number */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off_t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d_off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       /* offset to the next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dirent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*/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unsigned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short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d_reclen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    /* length of this record */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unsigned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char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d_type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      /* type of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file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*/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char       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d_name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[256]; /* filename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*/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CSCI 330 - The UNIX System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78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Illustration: </a:t>
            </a:r>
            <a:r>
              <a:rPr lang="en-US" dirty="0" smtClean="0"/>
              <a:t>readDir.cxx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CSCI 330 - The UNIX System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3955" y="1159825"/>
            <a:ext cx="4980245" cy="385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374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Directory I/O detail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382000" cy="3657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open 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directory</a:t>
            </a:r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dirp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opendir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[1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]);</a:t>
            </a:r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dirp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== 0) 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perror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[1]);</a:t>
            </a:r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exit(EXIT_FAILURE);</a:t>
            </a:r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dirEntry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readdir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dirp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)) != NULL) 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&lt;&lt;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dirEntry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-&gt;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d_name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closedir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dirp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);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CSCI 330 - The UNIX System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1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92163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C++ programming with </a:t>
            </a:r>
            <a:r>
              <a:rPr lang="en-US" dirty="0" smtClean="0"/>
              <a:t>C Library functions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Next:</a:t>
            </a:r>
          </a:p>
          <a:p>
            <a:pPr lvl="1"/>
            <a:r>
              <a:rPr lang="en-US" dirty="0"/>
              <a:t>C++ programming with System Calls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921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39B7-FC7D-4E3B-99E4-30E88638B40B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C++ Review</a:t>
            </a:r>
            <a:endParaRPr lang="en-US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28241" y="1200150"/>
            <a:ext cx="4687517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282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Library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 library is accessible to C++</a:t>
            </a:r>
          </a:p>
          <a:p>
            <a:r>
              <a:rPr lang="en-US" dirty="0" smtClean="0"/>
              <a:t>I/O operations: 	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cstdio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lvl="1"/>
            <a:r>
              <a:rPr lang="en-US" dirty="0" smtClean="0"/>
              <a:t>functions: </a:t>
            </a:r>
            <a:r>
              <a:rPr lang="en-US" dirty="0" err="1" smtClean="0"/>
              <a:t>printf</a:t>
            </a:r>
            <a:r>
              <a:rPr lang="en-US" dirty="0" smtClean="0"/>
              <a:t>, </a:t>
            </a:r>
            <a:r>
              <a:rPr lang="en-US" dirty="0" err="1" smtClean="0"/>
              <a:t>scanf</a:t>
            </a:r>
            <a:r>
              <a:rPr lang="en-US" dirty="0" smtClean="0"/>
              <a:t>, </a:t>
            </a:r>
            <a:r>
              <a:rPr lang="en-US" dirty="0" err="1" smtClean="0"/>
              <a:t>putchar</a:t>
            </a:r>
            <a:r>
              <a:rPr lang="en-US" dirty="0" smtClean="0"/>
              <a:t>, </a:t>
            </a:r>
            <a:r>
              <a:rPr lang="en-US" dirty="0" err="1" smtClean="0"/>
              <a:t>getchar</a:t>
            </a:r>
            <a:r>
              <a:rPr lang="en-US" dirty="0" smtClean="0"/>
              <a:t>, ... </a:t>
            </a:r>
          </a:p>
          <a:p>
            <a:r>
              <a:rPr lang="en-US" dirty="0" smtClean="0"/>
              <a:t>Strings: 		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lvl="1"/>
            <a:r>
              <a:rPr lang="en-US" dirty="0" smtClean="0"/>
              <a:t>functions: </a:t>
            </a:r>
            <a:r>
              <a:rPr lang="en-US" dirty="0" err="1" smtClean="0"/>
              <a:t>strlen</a:t>
            </a:r>
            <a:r>
              <a:rPr lang="en-US" dirty="0" smtClean="0"/>
              <a:t>, </a:t>
            </a:r>
            <a:r>
              <a:rPr lang="en-US" dirty="0" err="1" smtClean="0"/>
              <a:t>strcat</a:t>
            </a:r>
            <a:r>
              <a:rPr lang="en-US" dirty="0" smtClean="0"/>
              <a:t>, </a:t>
            </a:r>
            <a:r>
              <a:rPr lang="en-US" dirty="0" err="1" smtClean="0"/>
              <a:t>strcpy</a:t>
            </a:r>
            <a:r>
              <a:rPr lang="en-US" dirty="0" smtClean="0"/>
              <a:t>, </a:t>
            </a:r>
            <a:r>
              <a:rPr lang="en-US" dirty="0" err="1" smtClean="0"/>
              <a:t>strstr</a:t>
            </a:r>
            <a:r>
              <a:rPr lang="en-US" dirty="0" smtClean="0"/>
              <a:t>, </a:t>
            </a:r>
            <a:r>
              <a:rPr lang="en-US" dirty="0" err="1" smtClean="0"/>
              <a:t>memset</a:t>
            </a:r>
            <a:r>
              <a:rPr lang="en-US" dirty="0" smtClean="0"/>
              <a:t>, ...</a:t>
            </a:r>
          </a:p>
          <a:p>
            <a:r>
              <a:rPr lang="en-US" dirty="0" smtClean="0"/>
              <a:t>Standard general utilities: 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cstdlib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lvl="1"/>
            <a:r>
              <a:rPr lang="en-US" dirty="0" smtClean="0"/>
              <a:t>functions: </a:t>
            </a:r>
            <a:r>
              <a:rPr lang="en-US" dirty="0" err="1" smtClean="0"/>
              <a:t>atoi</a:t>
            </a:r>
            <a:r>
              <a:rPr lang="en-US" dirty="0" smtClean="0"/>
              <a:t>, rand, </a:t>
            </a:r>
            <a:r>
              <a:rPr lang="en-US" dirty="0" err="1" smtClean="0"/>
              <a:t>malloc</a:t>
            </a:r>
            <a:r>
              <a:rPr lang="en-US" dirty="0" smtClean="0"/>
              <a:t>, free, </a:t>
            </a:r>
            <a:r>
              <a:rPr lang="en-US" dirty="0" err="1" smtClean="0"/>
              <a:t>getenv</a:t>
            </a:r>
            <a:r>
              <a:rPr lang="en-US" dirty="0" smtClean="0"/>
              <a:t>, </a:t>
            </a:r>
            <a:r>
              <a:rPr lang="en-US" dirty="0"/>
              <a:t>exit</a:t>
            </a:r>
            <a:r>
              <a:rPr lang="en-US" dirty="0" smtClean="0"/>
              <a:t>, system, ... </a:t>
            </a:r>
          </a:p>
          <a:p>
            <a:pPr lvl="1"/>
            <a:endParaRPr lang="en-US" dirty="0"/>
          </a:p>
          <a:p>
            <a:r>
              <a:rPr lang="en-US" dirty="0"/>
              <a:t>Reference: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www.cplusplus.com/reference/clibrary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9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Strings: </a:t>
            </a:r>
            <a:r>
              <a:rPr lang="en-US" dirty="0" err="1" smtClean="0"/>
              <a:t>strcpy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382000" cy="3657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 smtClean="0">
                <a:latin typeface="Courier New" pitchFamily="49" charset="0"/>
                <a:cs typeface="Courier New" pitchFamily="49" charset="0"/>
              </a:rPr>
              <a:t>char* </a:t>
            </a:r>
            <a:r>
              <a:rPr lang="fr-FR" b="1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fr-FR" b="1" dirty="0" smtClean="0">
                <a:latin typeface="Courier New" pitchFamily="49" charset="0"/>
                <a:cs typeface="Courier New" pitchFamily="49" charset="0"/>
              </a:rPr>
              <a:t>(char* </a:t>
            </a:r>
            <a:r>
              <a:rPr lang="fr-FR" b="1" dirty="0" err="1" smtClean="0">
                <a:latin typeface="Courier New" pitchFamily="49" charset="0"/>
                <a:cs typeface="Courier New" pitchFamily="49" charset="0"/>
              </a:rPr>
              <a:t>dest</a:t>
            </a:r>
            <a:r>
              <a:rPr lang="fr-FR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fr-FR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fr-F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fr-FR" b="1" dirty="0" smtClean="0">
                <a:latin typeface="Courier New" pitchFamily="49" charset="0"/>
                <a:cs typeface="Courier New" pitchFamily="49" charset="0"/>
              </a:rPr>
              <a:t>char* source)</a:t>
            </a:r>
          </a:p>
          <a:p>
            <a:pPr marL="0" indent="0">
              <a:buNone/>
            </a:pPr>
            <a:endParaRPr lang="fr-FR" dirty="0"/>
          </a:p>
          <a:p>
            <a:r>
              <a:rPr lang="en-US" dirty="0" smtClean="0"/>
              <a:t>copies </a:t>
            </a:r>
            <a:r>
              <a:rPr lang="en-US" dirty="0"/>
              <a:t>the C string pointed </a:t>
            </a:r>
            <a:r>
              <a:rPr lang="en-US" dirty="0" smtClean="0"/>
              <a:t>to by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source</a:t>
            </a:r>
            <a:r>
              <a:rPr lang="en-US" dirty="0"/>
              <a:t> into the array pointed </a:t>
            </a:r>
            <a:r>
              <a:rPr lang="en-US" dirty="0" smtClean="0"/>
              <a:t>to by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dest</a:t>
            </a:r>
            <a:r>
              <a:rPr lang="en-US" dirty="0" smtClean="0"/>
              <a:t>, </a:t>
            </a:r>
            <a:r>
              <a:rPr lang="en-US" dirty="0"/>
              <a:t>including the terminating </a:t>
            </a:r>
            <a:r>
              <a:rPr lang="en-US" i="1" dirty="0"/>
              <a:t>null</a:t>
            </a:r>
            <a:r>
              <a:rPr lang="en-US" dirty="0"/>
              <a:t> </a:t>
            </a:r>
            <a:r>
              <a:rPr lang="en-US" dirty="0" smtClean="0"/>
              <a:t>character</a:t>
            </a:r>
          </a:p>
          <a:p>
            <a:endParaRPr lang="en-US" dirty="0" smtClean="0"/>
          </a:p>
          <a:p>
            <a:r>
              <a:rPr lang="en-US" dirty="0" smtClean="0"/>
              <a:t>to </a:t>
            </a:r>
            <a:r>
              <a:rPr lang="en-US" dirty="0"/>
              <a:t>avoid overflows, the size of the array pointed </a:t>
            </a:r>
            <a:r>
              <a:rPr lang="en-US" dirty="0" smtClean="0"/>
              <a:t>to by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dest</a:t>
            </a:r>
            <a:r>
              <a:rPr lang="en-US" dirty="0" smtClean="0"/>
              <a:t> must be </a:t>
            </a:r>
            <a:r>
              <a:rPr lang="en-US" dirty="0"/>
              <a:t>long enough to contain the same C string as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source</a:t>
            </a:r>
            <a:r>
              <a:rPr lang="en-US" dirty="0" smtClean="0"/>
              <a:t>, </a:t>
            </a:r>
            <a:r>
              <a:rPr lang="en-US" u="sng" dirty="0" smtClean="0"/>
              <a:t>including</a:t>
            </a:r>
            <a:r>
              <a:rPr lang="en-US" dirty="0" smtClean="0"/>
              <a:t> </a:t>
            </a:r>
            <a:r>
              <a:rPr lang="en-US" dirty="0"/>
              <a:t>the terminating </a:t>
            </a:r>
            <a:r>
              <a:rPr lang="en-US" i="1" dirty="0"/>
              <a:t>null</a:t>
            </a:r>
            <a:r>
              <a:rPr lang="en-US" dirty="0"/>
              <a:t> </a:t>
            </a:r>
            <a:r>
              <a:rPr lang="en-US" dirty="0" smtClean="0"/>
              <a:t>character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09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Strings: </a:t>
            </a:r>
            <a:r>
              <a:rPr lang="en-US" dirty="0" err="1"/>
              <a:t>strcpy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200151"/>
            <a:ext cx="4419600" cy="3646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168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Utility: </a:t>
            </a:r>
            <a:r>
              <a:rPr lang="en-US" dirty="0" err="1" smtClean="0"/>
              <a:t>getenv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382000" cy="3657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char *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getenv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char * name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fr-FR" dirty="0"/>
          </a:p>
          <a:p>
            <a:r>
              <a:rPr lang="en-US" dirty="0" smtClean="0"/>
              <a:t>gets </a:t>
            </a:r>
            <a:r>
              <a:rPr lang="en-US" dirty="0"/>
              <a:t>environment string</a:t>
            </a:r>
          </a:p>
          <a:p>
            <a:endParaRPr lang="en-US" dirty="0" smtClean="0"/>
          </a:p>
          <a:p>
            <a:r>
              <a:rPr lang="en-US" dirty="0" smtClean="0"/>
              <a:t>retrieves </a:t>
            </a:r>
            <a:r>
              <a:rPr lang="en-US" dirty="0"/>
              <a:t>a C string containing the value of the environment variable whose name is specified as </a:t>
            </a:r>
            <a:r>
              <a:rPr lang="en-US" dirty="0" smtClean="0"/>
              <a:t>argument</a:t>
            </a:r>
          </a:p>
          <a:p>
            <a:r>
              <a:rPr lang="en-US" dirty="0" smtClean="0"/>
              <a:t>if </a:t>
            </a:r>
            <a:r>
              <a:rPr lang="en-US" dirty="0"/>
              <a:t>the requested variable is not part of the environment list, the function returns a null </a:t>
            </a:r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775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Utility: </a:t>
            </a:r>
            <a:r>
              <a:rPr lang="en-US" dirty="0" err="1" smtClean="0"/>
              <a:t>getenv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200150"/>
            <a:ext cx="4554682" cy="375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2555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Utility: exit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382000" cy="3657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void exit (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status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fr-FR" dirty="0"/>
          </a:p>
          <a:p>
            <a:r>
              <a:rPr lang="en-US" dirty="0" smtClean="0"/>
              <a:t>terminates </a:t>
            </a:r>
            <a:r>
              <a:rPr lang="en-US" dirty="0"/>
              <a:t>calling </a:t>
            </a:r>
            <a:r>
              <a:rPr lang="en-US" dirty="0" smtClean="0"/>
              <a:t>process</a:t>
            </a:r>
          </a:p>
          <a:p>
            <a:endParaRPr lang="en-US" dirty="0"/>
          </a:p>
          <a:p>
            <a:r>
              <a:rPr lang="en-US" dirty="0"/>
              <a:t>i</a:t>
            </a:r>
            <a:r>
              <a:rPr lang="en-US" dirty="0" smtClean="0"/>
              <a:t>f </a:t>
            </a:r>
            <a:r>
              <a:rPr lang="en-US" dirty="0"/>
              <a:t>status is zero or EXIT_SUCCESS, a successful termination status is returned to the host </a:t>
            </a:r>
            <a:r>
              <a:rPr lang="en-US" dirty="0" smtClean="0"/>
              <a:t>environment</a:t>
            </a:r>
            <a:endParaRPr lang="en-US" dirty="0"/>
          </a:p>
          <a:p>
            <a:r>
              <a:rPr lang="en-US" dirty="0"/>
              <a:t>i</a:t>
            </a:r>
            <a:r>
              <a:rPr lang="en-US" dirty="0" smtClean="0"/>
              <a:t>f </a:t>
            </a:r>
            <a:r>
              <a:rPr lang="en-US" dirty="0"/>
              <a:t>status is EXIT_FAILURE, an unsuccessful termination status is returned to the host </a:t>
            </a:r>
            <a:r>
              <a:rPr lang="en-US" dirty="0" smtClean="0"/>
              <a:t>environment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96A96B-95D7-41A1-B972-E024FA7AFF3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0699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ll14Design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Fall14Design</Template>
  <TotalTime>6873</TotalTime>
  <Words>854</Words>
  <Application>Microsoft Office PowerPoint</Application>
  <PresentationFormat>On-screen Show (16:9)</PresentationFormat>
  <Paragraphs>188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Courier New</vt:lpstr>
      <vt:lpstr>Times New Roman</vt:lpstr>
      <vt:lpstr>Fall14Design</vt:lpstr>
      <vt:lpstr>CSCI 330 UNIX and Network Programming</vt:lpstr>
      <vt:lpstr>Unit Overview</vt:lpstr>
      <vt:lpstr>C++ Review</vt:lpstr>
      <vt:lpstr>C Library Functions</vt:lpstr>
      <vt:lpstr>C Strings: strcpy</vt:lpstr>
      <vt:lpstr>C Strings: strcpy</vt:lpstr>
      <vt:lpstr>General Utility: getenv</vt:lpstr>
      <vt:lpstr>General Utility: getenv</vt:lpstr>
      <vt:lpstr>General Utility: exit</vt:lpstr>
      <vt:lpstr>General Utility: system</vt:lpstr>
      <vt:lpstr>General Utility: system</vt:lpstr>
      <vt:lpstr>Regular Expression Library Functions</vt:lpstr>
      <vt:lpstr>C Library: Regex</vt:lpstr>
      <vt:lpstr>Library Function: regcomp</vt:lpstr>
      <vt:lpstr>Library Function: regexec</vt:lpstr>
      <vt:lpstr>Library Function: regex example</vt:lpstr>
      <vt:lpstr>Error Handling</vt:lpstr>
      <vt:lpstr>C Library Function: perror</vt:lpstr>
      <vt:lpstr>Directory Input/Output</vt:lpstr>
      <vt:lpstr>Directory I/O function: opendir</vt:lpstr>
      <vt:lpstr>Directory I/O function: opendir</vt:lpstr>
      <vt:lpstr>Directory I/O function: readdir</vt:lpstr>
      <vt:lpstr>Directory I/O function: readdir</vt:lpstr>
      <vt:lpstr>dirent  structure </vt:lpstr>
      <vt:lpstr>Illustration: readDir.cxx</vt:lpstr>
      <vt:lpstr>Directory I/O detail </vt:lpstr>
      <vt:lpstr>Summary</vt:lpstr>
    </vt:vector>
  </TitlesOfParts>
  <Company>Northern Illinois Univerity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AWK Utility</dc:title>
  <dc:subject>CSCI330: The UNIX System</dc:subject>
  <dc:creator>Raimund Ege</dc:creator>
  <cp:lastModifiedBy>John Berezinski</cp:lastModifiedBy>
  <cp:revision>479</cp:revision>
  <dcterms:created xsi:type="dcterms:W3CDTF">2000-12-28T17:51:39Z</dcterms:created>
  <dcterms:modified xsi:type="dcterms:W3CDTF">2015-07-21T15:57:37Z</dcterms:modified>
</cp:coreProperties>
</file>