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6" r:id="rId1"/>
  </p:sldMasterIdLst>
  <p:notesMasterIdLst>
    <p:notesMasterId r:id="rId27"/>
  </p:notesMasterIdLst>
  <p:handoutMasterIdLst>
    <p:handoutMasterId r:id="rId28"/>
  </p:handoutMasterIdLst>
  <p:sldIdLst>
    <p:sldId id="377" r:id="rId2"/>
    <p:sldId id="459" r:id="rId3"/>
    <p:sldId id="457" r:id="rId4"/>
    <p:sldId id="429" r:id="rId5"/>
    <p:sldId id="431" r:id="rId6"/>
    <p:sldId id="430" r:id="rId7"/>
    <p:sldId id="432" r:id="rId8"/>
    <p:sldId id="434" r:id="rId9"/>
    <p:sldId id="435" r:id="rId10"/>
    <p:sldId id="436" r:id="rId11"/>
    <p:sldId id="438" r:id="rId12"/>
    <p:sldId id="440" r:id="rId13"/>
    <p:sldId id="441" r:id="rId14"/>
    <p:sldId id="448" r:id="rId15"/>
    <p:sldId id="449" r:id="rId16"/>
    <p:sldId id="450" r:id="rId17"/>
    <p:sldId id="461" r:id="rId18"/>
    <p:sldId id="451" r:id="rId19"/>
    <p:sldId id="454" r:id="rId20"/>
    <p:sldId id="456" r:id="rId21"/>
    <p:sldId id="458" r:id="rId22"/>
    <p:sldId id="442" r:id="rId23"/>
    <p:sldId id="444" r:id="rId24"/>
    <p:sldId id="460" r:id="rId25"/>
    <p:sldId id="421" r:id="rId26"/>
  </p:sldIdLst>
  <p:sldSz cx="9144000" cy="5143500" type="screen16x9"/>
  <p:notesSz cx="7315200" cy="9601200"/>
  <p:defaultTextStyle>
    <a:defPPr>
      <a:defRPr lang="en-US"/>
    </a:defPPr>
    <a:lvl1pPr algn="ctr" rtl="0" fontAlgn="base">
      <a:spcBef>
        <a:spcPct val="0"/>
      </a:spcBef>
      <a:spcAft>
        <a:spcPct val="0"/>
      </a:spcAft>
      <a:defRPr sz="2400" kern="1200">
        <a:solidFill>
          <a:schemeClr val="tx1"/>
        </a:solidFill>
        <a:latin typeface="Times New Roman" pitchFamily="18" charset="0"/>
        <a:ea typeface="+mn-ea"/>
        <a:cs typeface="+mn-cs"/>
      </a:defRPr>
    </a:lvl1pPr>
    <a:lvl2pPr marL="457200" algn="ctr" rtl="0" fontAlgn="base">
      <a:spcBef>
        <a:spcPct val="0"/>
      </a:spcBef>
      <a:spcAft>
        <a:spcPct val="0"/>
      </a:spcAft>
      <a:defRPr sz="2400" kern="1200">
        <a:solidFill>
          <a:schemeClr val="tx1"/>
        </a:solidFill>
        <a:latin typeface="Times New Roman" pitchFamily="18" charset="0"/>
        <a:ea typeface="+mn-ea"/>
        <a:cs typeface="+mn-cs"/>
      </a:defRPr>
    </a:lvl2pPr>
    <a:lvl3pPr marL="914400" algn="ctr" rtl="0" fontAlgn="base">
      <a:spcBef>
        <a:spcPct val="0"/>
      </a:spcBef>
      <a:spcAft>
        <a:spcPct val="0"/>
      </a:spcAft>
      <a:defRPr sz="2400" kern="1200">
        <a:solidFill>
          <a:schemeClr val="tx1"/>
        </a:solidFill>
        <a:latin typeface="Times New Roman" pitchFamily="18" charset="0"/>
        <a:ea typeface="+mn-ea"/>
        <a:cs typeface="+mn-cs"/>
      </a:defRPr>
    </a:lvl3pPr>
    <a:lvl4pPr marL="1371600" algn="ctr" rtl="0" fontAlgn="base">
      <a:spcBef>
        <a:spcPct val="0"/>
      </a:spcBef>
      <a:spcAft>
        <a:spcPct val="0"/>
      </a:spcAft>
      <a:defRPr sz="2400" kern="1200">
        <a:solidFill>
          <a:schemeClr val="tx1"/>
        </a:solidFill>
        <a:latin typeface="Times New Roman" pitchFamily="18" charset="0"/>
        <a:ea typeface="+mn-ea"/>
        <a:cs typeface="+mn-cs"/>
      </a:defRPr>
    </a:lvl4pPr>
    <a:lvl5pPr marL="1828800" algn="ctr"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756">
          <p15:clr>
            <a:srgbClr val="A4A3A4"/>
          </p15:clr>
        </p15:guide>
        <p15:guide id="2" pos="432">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a:srgbClr val="DDDDDD"/>
    <a:srgbClr val="99CCFF"/>
    <a:srgbClr val="00CC00"/>
    <a:srgbClr val="0066FF"/>
    <a:srgbClr val="FF9966"/>
    <a:srgbClr val="FF00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584" autoAdjust="0"/>
  </p:normalViewPr>
  <p:slideViewPr>
    <p:cSldViewPr>
      <p:cViewPr varScale="1">
        <p:scale>
          <a:sx n="100" d="100"/>
          <a:sy n="100" d="100"/>
        </p:scale>
        <p:origin x="90" y="294"/>
      </p:cViewPr>
      <p:guideLst>
        <p:guide orient="horz" pos="756"/>
        <p:guide pos="432"/>
      </p:guideLst>
    </p:cSldViewPr>
  </p:slideViewPr>
  <p:outlineViewPr>
    <p:cViewPr>
      <p:scale>
        <a:sx n="33" d="100"/>
        <a:sy n="33" d="100"/>
      </p:scale>
      <p:origin x="0" y="0"/>
    </p:cViewPr>
    <p:sldLst>
      <p:sld r:id="rId1" collapse="1"/>
      <p:sld r:id="rId2" collapse="1"/>
      <p:sld r:id="rId3" collapse="1"/>
      <p:sld r:id="rId4" collapse="1"/>
    </p:sldLst>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408" y="87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20.xml"/><Relationship Id="rId2" Type="http://schemas.openxmlformats.org/officeDocument/2006/relationships/slide" Target="slides/slide12.xml"/><Relationship Id="rId1" Type="http://schemas.openxmlformats.org/officeDocument/2006/relationships/slide" Target="slides/slide5.xml"/><Relationship Id="rId4" Type="http://schemas.openxmlformats.org/officeDocument/2006/relationships/slide" Target="slides/slide2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bwMode="auto">
          <a:xfrm>
            <a:off x="0" y="0"/>
            <a:ext cx="6828183" cy="478748"/>
          </a:xfrm>
          <a:prstGeom prst="rect">
            <a:avLst/>
          </a:prstGeom>
          <a:noFill/>
          <a:ln w="9525">
            <a:noFill/>
            <a:miter lim="800000"/>
            <a:headEnd/>
            <a:tailEnd/>
          </a:ln>
          <a:effectLst/>
        </p:spPr>
        <p:txBody>
          <a:bodyPr vert="horz" wrap="square" lIns="96620" tIns="48311" rIns="96620" bIns="48311" numCol="1" anchor="t" anchorCtr="0" compatLnSpc="1">
            <a:prstTxWarp prst="textNoShape">
              <a:avLst/>
            </a:prstTxWarp>
          </a:bodyPr>
          <a:lstStyle>
            <a:lvl1pPr algn="r" defTabSz="966646">
              <a:defRPr sz="1300"/>
            </a:lvl1pPr>
          </a:lstStyle>
          <a:p>
            <a:pPr>
              <a:defRPr/>
            </a:pPr>
            <a:r>
              <a:rPr lang="en-US" dirty="0"/>
              <a:t>CSCI 330 - </a:t>
            </a:r>
            <a:r>
              <a:rPr lang="en-US" dirty="0" smtClean="0"/>
              <a:t>UNIX and Network Programming</a:t>
            </a:r>
            <a:endParaRPr lang="en-US" dirty="0"/>
          </a:p>
        </p:txBody>
      </p:sp>
      <p:sp>
        <p:nvSpPr>
          <p:cNvPr id="117764" name="Rectangle 4"/>
          <p:cNvSpPr>
            <a:spLocks noGrp="1" noChangeArrowheads="1"/>
          </p:cNvSpPr>
          <p:nvPr>
            <p:ph type="ftr" sz="quarter" idx="2"/>
          </p:nvPr>
        </p:nvSpPr>
        <p:spPr bwMode="auto">
          <a:xfrm>
            <a:off x="0" y="9122452"/>
            <a:ext cx="3170583" cy="400050"/>
          </a:xfrm>
          <a:prstGeom prst="rect">
            <a:avLst/>
          </a:prstGeom>
          <a:noFill/>
          <a:ln w="9525">
            <a:noFill/>
            <a:miter lim="800000"/>
            <a:headEnd/>
            <a:tailEnd/>
          </a:ln>
          <a:effectLst/>
        </p:spPr>
        <p:txBody>
          <a:bodyPr vert="horz" wrap="square" lIns="96620" tIns="48311" rIns="96620" bIns="48311" numCol="1" anchor="b" anchorCtr="0" compatLnSpc="1">
            <a:prstTxWarp prst="textNoShape">
              <a:avLst/>
            </a:prstTxWarp>
          </a:bodyPr>
          <a:lstStyle>
            <a:lvl1pPr algn="l" defTabSz="966646">
              <a:defRPr sz="1200"/>
            </a:lvl1pPr>
          </a:lstStyle>
          <a:p>
            <a:pPr>
              <a:defRPr/>
            </a:pPr>
            <a:r>
              <a:rPr lang="en-US"/>
              <a:t>NIU - Department of Computer Science</a:t>
            </a:r>
          </a:p>
        </p:txBody>
      </p:sp>
      <p:sp>
        <p:nvSpPr>
          <p:cNvPr id="117765" name="Rectangle 5"/>
          <p:cNvSpPr>
            <a:spLocks noGrp="1" noChangeArrowheads="1"/>
          </p:cNvSpPr>
          <p:nvPr>
            <p:ph type="sldNum" sz="quarter" idx="3"/>
          </p:nvPr>
        </p:nvSpPr>
        <p:spPr bwMode="auto">
          <a:xfrm>
            <a:off x="4552122" y="9122452"/>
            <a:ext cx="2763078" cy="478748"/>
          </a:xfrm>
          <a:prstGeom prst="rect">
            <a:avLst/>
          </a:prstGeom>
          <a:noFill/>
          <a:ln w="9525">
            <a:noFill/>
            <a:miter lim="800000"/>
            <a:headEnd/>
            <a:tailEnd/>
          </a:ln>
          <a:effectLst/>
        </p:spPr>
        <p:txBody>
          <a:bodyPr vert="horz" wrap="square" lIns="96620" tIns="48311" rIns="96620" bIns="48311" numCol="1" anchor="b" anchorCtr="0" compatLnSpc="1">
            <a:prstTxWarp prst="textNoShape">
              <a:avLst/>
            </a:prstTxWarp>
          </a:bodyPr>
          <a:lstStyle>
            <a:lvl1pPr algn="r" defTabSz="966646">
              <a:defRPr sz="1300"/>
            </a:lvl1pPr>
          </a:lstStyle>
          <a:p>
            <a:pPr>
              <a:defRPr/>
            </a:pPr>
            <a:fld id="{67D44704-BF4E-449E-AB46-274249B52CF2}" type="slidenum">
              <a:rPr lang="en-US" smtClean="0"/>
              <a:pPr>
                <a:defRPr/>
              </a:pPr>
              <a:t>‹#›</a:t>
            </a:fld>
            <a:endParaRPr lang="en-US" dirty="0"/>
          </a:p>
        </p:txBody>
      </p:sp>
    </p:spTree>
    <p:extLst>
      <p:ext uri="{BB962C8B-B14F-4D97-AF65-F5344CB8AC3E}">
        <p14:creationId xmlns:p14="http://schemas.microsoft.com/office/powerpoint/2010/main" val="14180835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3170583" cy="478748"/>
          </a:xfrm>
          <a:prstGeom prst="rect">
            <a:avLst/>
          </a:prstGeom>
          <a:noFill/>
          <a:ln w="9525">
            <a:noFill/>
            <a:miter lim="800000"/>
            <a:headEnd/>
            <a:tailEnd/>
          </a:ln>
          <a:effectLst/>
        </p:spPr>
        <p:txBody>
          <a:bodyPr vert="horz" wrap="square" lIns="96620" tIns="48311" rIns="96620" bIns="48311" numCol="1" anchor="t" anchorCtr="0" compatLnSpc="1">
            <a:prstTxWarp prst="textNoShape">
              <a:avLst/>
            </a:prstTxWarp>
          </a:bodyPr>
          <a:lstStyle>
            <a:lvl1pPr algn="l" defTabSz="966646">
              <a:defRPr sz="1300"/>
            </a:lvl1pPr>
          </a:lstStyle>
          <a:p>
            <a:pPr>
              <a:defRPr/>
            </a:pPr>
            <a:r>
              <a:rPr lang="en-US"/>
              <a:t>CSCI 330 - The UNIX System</a:t>
            </a:r>
          </a:p>
        </p:txBody>
      </p:sp>
      <p:sp>
        <p:nvSpPr>
          <p:cNvPr id="18435" name="Rectangle 3"/>
          <p:cNvSpPr>
            <a:spLocks noGrp="1" noChangeArrowheads="1"/>
          </p:cNvSpPr>
          <p:nvPr>
            <p:ph type="dt" idx="1"/>
          </p:nvPr>
        </p:nvSpPr>
        <p:spPr bwMode="auto">
          <a:xfrm>
            <a:off x="4144618" y="0"/>
            <a:ext cx="3170583" cy="478748"/>
          </a:xfrm>
          <a:prstGeom prst="rect">
            <a:avLst/>
          </a:prstGeom>
          <a:noFill/>
          <a:ln w="9525">
            <a:noFill/>
            <a:miter lim="800000"/>
            <a:headEnd/>
            <a:tailEnd/>
          </a:ln>
          <a:effectLst/>
        </p:spPr>
        <p:txBody>
          <a:bodyPr vert="horz" wrap="square" lIns="96620" tIns="48311" rIns="96620" bIns="48311" numCol="1" anchor="t" anchorCtr="0" compatLnSpc="1">
            <a:prstTxWarp prst="textNoShape">
              <a:avLst/>
            </a:prstTxWarp>
          </a:bodyPr>
          <a:lstStyle>
            <a:lvl1pPr algn="r" defTabSz="966646">
              <a:defRPr sz="1300"/>
            </a:lvl1pPr>
          </a:lstStyle>
          <a:p>
            <a:pPr>
              <a:defRPr/>
            </a:pPr>
            <a:endParaRPr lang="en-US"/>
          </a:p>
        </p:txBody>
      </p:sp>
      <p:sp>
        <p:nvSpPr>
          <p:cNvPr id="28676" name="Rectangle 4"/>
          <p:cNvSpPr>
            <a:spLocks noGrp="1" noRot="1" noChangeAspect="1" noChangeArrowheads="1" noTextEdit="1"/>
          </p:cNvSpPr>
          <p:nvPr>
            <p:ph type="sldImg" idx="2"/>
          </p:nvPr>
        </p:nvSpPr>
        <p:spPr bwMode="auto">
          <a:xfrm>
            <a:off x="458788" y="720725"/>
            <a:ext cx="6400800" cy="3600450"/>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974035" y="4561226"/>
            <a:ext cx="5367130" cy="4318573"/>
          </a:xfrm>
          <a:prstGeom prst="rect">
            <a:avLst/>
          </a:prstGeom>
          <a:noFill/>
          <a:ln w="9525">
            <a:noFill/>
            <a:miter lim="800000"/>
            <a:headEnd/>
            <a:tailEnd/>
          </a:ln>
          <a:effectLst/>
        </p:spPr>
        <p:txBody>
          <a:bodyPr vert="horz" wrap="square" lIns="96620" tIns="48311" rIns="96620" bIns="4831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8438" name="Rectangle 6"/>
          <p:cNvSpPr>
            <a:spLocks noGrp="1" noChangeArrowheads="1"/>
          </p:cNvSpPr>
          <p:nvPr>
            <p:ph type="ftr" sz="quarter" idx="4"/>
          </p:nvPr>
        </p:nvSpPr>
        <p:spPr bwMode="auto">
          <a:xfrm>
            <a:off x="0" y="9122452"/>
            <a:ext cx="3170583" cy="478748"/>
          </a:xfrm>
          <a:prstGeom prst="rect">
            <a:avLst/>
          </a:prstGeom>
          <a:noFill/>
          <a:ln w="9525">
            <a:noFill/>
            <a:miter lim="800000"/>
            <a:headEnd/>
            <a:tailEnd/>
          </a:ln>
          <a:effectLst/>
        </p:spPr>
        <p:txBody>
          <a:bodyPr vert="horz" wrap="square" lIns="96620" tIns="48311" rIns="96620" bIns="48311" numCol="1" anchor="b" anchorCtr="0" compatLnSpc="1">
            <a:prstTxWarp prst="textNoShape">
              <a:avLst/>
            </a:prstTxWarp>
          </a:bodyPr>
          <a:lstStyle>
            <a:lvl1pPr algn="l" defTabSz="966646">
              <a:defRPr sz="1300"/>
            </a:lvl1pPr>
          </a:lstStyle>
          <a:p>
            <a:pPr>
              <a:defRPr/>
            </a:pPr>
            <a:r>
              <a:rPr lang="en-US"/>
              <a:t>NIU - Department of Computer Science</a:t>
            </a:r>
          </a:p>
        </p:txBody>
      </p:sp>
      <p:sp>
        <p:nvSpPr>
          <p:cNvPr id="18439" name="Rectangle 7"/>
          <p:cNvSpPr>
            <a:spLocks noGrp="1" noChangeArrowheads="1"/>
          </p:cNvSpPr>
          <p:nvPr>
            <p:ph type="sldNum" sz="quarter" idx="5"/>
          </p:nvPr>
        </p:nvSpPr>
        <p:spPr bwMode="auto">
          <a:xfrm>
            <a:off x="4144618" y="9122452"/>
            <a:ext cx="3170583" cy="478748"/>
          </a:xfrm>
          <a:prstGeom prst="rect">
            <a:avLst/>
          </a:prstGeom>
          <a:noFill/>
          <a:ln w="9525">
            <a:noFill/>
            <a:miter lim="800000"/>
            <a:headEnd/>
            <a:tailEnd/>
          </a:ln>
          <a:effectLst/>
        </p:spPr>
        <p:txBody>
          <a:bodyPr vert="horz" wrap="square" lIns="96620" tIns="48311" rIns="96620" bIns="48311" numCol="1" anchor="b" anchorCtr="0" compatLnSpc="1">
            <a:prstTxWarp prst="textNoShape">
              <a:avLst/>
            </a:prstTxWarp>
          </a:bodyPr>
          <a:lstStyle>
            <a:lvl1pPr algn="r" defTabSz="966646">
              <a:defRPr sz="1300"/>
            </a:lvl1pPr>
          </a:lstStyle>
          <a:p>
            <a:pPr>
              <a:defRPr/>
            </a:pPr>
            <a:fld id="{F638DD2C-4939-44E9-9D3D-7D57D0555533}" type="slidenum">
              <a:rPr lang="en-US"/>
              <a:pPr>
                <a:defRPr/>
              </a:pPr>
              <a:t>‹#›</a:t>
            </a:fld>
            <a:endParaRPr lang="en-US"/>
          </a:p>
        </p:txBody>
      </p:sp>
    </p:spTree>
    <p:extLst>
      <p:ext uri="{BB962C8B-B14F-4D97-AF65-F5344CB8AC3E}">
        <p14:creationId xmlns:p14="http://schemas.microsoft.com/office/powerpoint/2010/main" val="1060146238"/>
      </p:ext>
    </p:extLst>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a:noFill/>
        </p:spPr>
        <p:txBody>
          <a:bodyPr/>
          <a:lstStyle/>
          <a:p>
            <a:pPr defTabSz="966621"/>
            <a:r>
              <a:rPr lang="en-US" dirty="0" smtClean="0"/>
              <a:t>CSCI 330 - The UNIX System</a:t>
            </a:r>
          </a:p>
        </p:txBody>
      </p:sp>
      <p:sp>
        <p:nvSpPr>
          <p:cNvPr id="29699" name="Rectangle 6"/>
          <p:cNvSpPr>
            <a:spLocks noGrp="1" noChangeArrowheads="1"/>
          </p:cNvSpPr>
          <p:nvPr>
            <p:ph type="ftr" sz="quarter" idx="4"/>
          </p:nvPr>
        </p:nvSpPr>
        <p:spPr>
          <a:noFill/>
        </p:spPr>
        <p:txBody>
          <a:bodyPr/>
          <a:lstStyle/>
          <a:p>
            <a:pPr defTabSz="966621"/>
            <a:r>
              <a:rPr lang="en-US" dirty="0" smtClean="0"/>
              <a:t>NIU - Department of Computer Science</a:t>
            </a:r>
          </a:p>
        </p:txBody>
      </p:sp>
      <p:sp>
        <p:nvSpPr>
          <p:cNvPr id="29700" name="Rectangle 7"/>
          <p:cNvSpPr>
            <a:spLocks noGrp="1" noChangeArrowheads="1"/>
          </p:cNvSpPr>
          <p:nvPr>
            <p:ph type="sldNum" sz="quarter" idx="5"/>
          </p:nvPr>
        </p:nvSpPr>
        <p:spPr>
          <a:noFill/>
        </p:spPr>
        <p:txBody>
          <a:bodyPr/>
          <a:lstStyle/>
          <a:p>
            <a:pPr defTabSz="966621"/>
            <a:fld id="{62CB5482-85CD-4BD8-BE42-50C99F3A29F5}" type="slidenum">
              <a:rPr lang="en-US" smtClean="0"/>
              <a:pPr defTabSz="966621"/>
              <a:t>1</a:t>
            </a:fld>
            <a:endParaRPr lang="en-US" dirty="0" smtClean="0"/>
          </a:p>
        </p:txBody>
      </p:sp>
      <p:sp>
        <p:nvSpPr>
          <p:cNvPr id="29701" name="Rectangle 2"/>
          <p:cNvSpPr>
            <a:spLocks noGrp="1" noRot="1" noChangeAspect="1" noChangeArrowheads="1" noTextEdit="1"/>
          </p:cNvSpPr>
          <p:nvPr>
            <p:ph type="sldImg"/>
          </p:nvPr>
        </p:nvSpPr>
        <p:spPr>
          <a:xfrm>
            <a:off x="458788" y="720725"/>
            <a:ext cx="6400800" cy="3600450"/>
          </a:xfrm>
          <a:ln/>
        </p:spPr>
      </p:sp>
      <p:sp>
        <p:nvSpPr>
          <p:cNvPr id="2970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5279386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28700"/>
            <a:ext cx="7848600" cy="1445419"/>
          </a:xfrm>
        </p:spPr>
        <p:txBody>
          <a:bodyPr anchor="b">
            <a:noAutofit/>
          </a:bodyPr>
          <a:lstStyle>
            <a:lvl1pPr>
              <a:defRPr sz="3200" cap="none" baseline="0"/>
            </a:lvl1pPr>
          </a:lstStyle>
          <a:p>
            <a:r>
              <a:rPr lang="en-US" smtClean="0"/>
              <a:t>Click to edit Master title style</a:t>
            </a:r>
            <a:endParaRPr lang="en-US" dirty="0"/>
          </a:p>
        </p:txBody>
      </p:sp>
      <p:sp>
        <p:nvSpPr>
          <p:cNvPr id="3" name="Subtitle 2"/>
          <p:cNvSpPr>
            <a:spLocks noGrp="1"/>
          </p:cNvSpPr>
          <p:nvPr>
            <p:ph type="subTitle" idx="1"/>
          </p:nvPr>
        </p:nvSpPr>
        <p:spPr>
          <a:xfrm>
            <a:off x="2057400" y="3040525"/>
            <a:ext cx="5029200" cy="131445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cxnSp>
        <p:nvCxnSpPr>
          <p:cNvPr id="8" name="Straight Connector 7"/>
          <p:cNvCxnSpPr/>
          <p:nvPr/>
        </p:nvCxnSpPr>
        <p:spPr>
          <a:xfrm>
            <a:off x="685800" y="2548890"/>
            <a:ext cx="7848600" cy="1191"/>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2"/>
          <p:cNvPicPr>
            <a:picLocks noChangeAspect="1" noChangeArrowheads="1"/>
          </p:cNvPicPr>
          <p:nvPr/>
        </p:nvPicPr>
        <p:blipFill>
          <a:blip r:embed="rId2" cstate="print"/>
          <a:stretch>
            <a:fillRect/>
          </a:stretch>
        </p:blipFill>
        <p:spPr bwMode="auto">
          <a:xfrm>
            <a:off x="685800" y="3035636"/>
            <a:ext cx="1241103" cy="1114425"/>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pPr algn="r">
              <a:defRPr/>
            </a:pPr>
            <a:r>
              <a:rPr lang="en-US" dirty="0" smtClean="0"/>
              <a:t>CSCI 330 – UNIX and Network Programming</a:t>
            </a:r>
          </a:p>
        </p:txBody>
      </p:sp>
      <p:sp>
        <p:nvSpPr>
          <p:cNvPr id="6" name="Slide Number Placeholder 5"/>
          <p:cNvSpPr>
            <a:spLocks noGrp="1"/>
          </p:cNvSpPr>
          <p:nvPr>
            <p:ph type="sldNum" sz="quarter" idx="12"/>
          </p:nvPr>
        </p:nvSpPr>
        <p:spPr/>
        <p:txBody>
          <a:bodyPr/>
          <a:lstStyle/>
          <a:p>
            <a:pPr>
              <a:defRPr/>
            </a:pPr>
            <a:fld id="{D638F593-C6C2-4335-B933-CE9EBFA5479C}" type="slidenum">
              <a:rPr lang="en-US" smtClean="0"/>
              <a:pPr>
                <a:defRPr/>
              </a:pPr>
              <a:t>‹#›</a:t>
            </a:fld>
            <a:endParaRPr lang="en-US"/>
          </a:p>
        </p:txBody>
      </p:sp>
      <p:cxnSp>
        <p:nvCxnSpPr>
          <p:cNvPr id="7" name="Straight Connector 6"/>
          <p:cNvCxnSpPr/>
          <p:nvPr/>
        </p:nvCxnSpPr>
        <p:spPr>
          <a:xfrm>
            <a:off x="457200" y="1085850"/>
            <a:ext cx="82296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255014"/>
            <a:ext cx="4038600" cy="35387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55014"/>
            <a:ext cx="4038600" cy="35387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5"/>
          <p:cNvSpPr>
            <a:spLocks noGrp="1"/>
          </p:cNvSpPr>
          <p:nvPr>
            <p:ph type="ftr" sz="quarter" idx="11"/>
          </p:nvPr>
        </p:nvSpPr>
        <p:spPr/>
        <p:txBody>
          <a:bodyPr/>
          <a:lstStyle/>
          <a:p>
            <a:pPr algn="r">
              <a:defRPr/>
            </a:pPr>
            <a:r>
              <a:rPr lang="en-US" dirty="0" smtClean="0"/>
              <a:t>CSCI 330 – UNIX and Network Programming</a:t>
            </a:r>
            <a:endParaRPr lang="en-US" dirty="0"/>
          </a:p>
        </p:txBody>
      </p:sp>
      <p:sp>
        <p:nvSpPr>
          <p:cNvPr id="7" name="Slide Number Placeholder 6"/>
          <p:cNvSpPr>
            <a:spLocks noGrp="1"/>
          </p:cNvSpPr>
          <p:nvPr>
            <p:ph type="sldNum" sz="quarter" idx="12"/>
          </p:nvPr>
        </p:nvSpPr>
        <p:spPr/>
        <p:txBody>
          <a:bodyPr/>
          <a:lstStyle/>
          <a:p>
            <a:pPr>
              <a:defRPr/>
            </a:pPr>
            <a:fld id="{459C5060-26F3-4B7D-A7F3-2771E8688373}" type="slidenum">
              <a:rPr lang="en-US" smtClean="0"/>
              <a:pPr>
                <a:defRPr/>
              </a:pPr>
              <a:t>‹#›</a:t>
            </a:fld>
            <a:endParaRPr lang="en-US" dirty="0"/>
          </a:p>
        </p:txBody>
      </p:sp>
      <p:cxnSp>
        <p:nvCxnSpPr>
          <p:cNvPr id="8" name="Straight Connector 7"/>
          <p:cNvCxnSpPr/>
          <p:nvPr/>
        </p:nvCxnSpPr>
        <p:spPr>
          <a:xfrm>
            <a:off x="457200" y="1085850"/>
            <a:ext cx="8229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240273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165590"/>
            <a:ext cx="9144000" cy="17145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400050"/>
            <a:ext cx="8229600" cy="74295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200150"/>
            <a:ext cx="8229600" cy="3657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274320"/>
          </a:xfrm>
          <a:prstGeom prst="rect">
            <a:avLst/>
          </a:prstGeom>
          <a:solidFill>
            <a:srgbClr val="F6F9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3"/>
          </p:nvPr>
        </p:nvSpPr>
        <p:spPr>
          <a:xfrm>
            <a:off x="3429000" y="13716"/>
            <a:ext cx="4800600" cy="246888"/>
          </a:xfrm>
          <a:prstGeom prst="rect">
            <a:avLst/>
          </a:prstGeom>
        </p:spPr>
        <p:txBody>
          <a:bodyPr vert="horz" lIns="91440" tIns="45720" rIns="91440" bIns="45720" rtlCol="0" anchor="ctr"/>
          <a:lstStyle>
            <a:lvl1pPr algn="ctr">
              <a:defRPr sz="1000">
                <a:solidFill>
                  <a:schemeClr val="tx1">
                    <a:lumMod val="50000"/>
                    <a:lumOff val="50000"/>
                  </a:schemeClr>
                </a:solidFill>
                <a:latin typeface="+mj-lt"/>
              </a:defRPr>
            </a:lvl1pPr>
          </a:lstStyle>
          <a:p>
            <a:pPr algn="r">
              <a:defRPr/>
            </a:pPr>
            <a:r>
              <a:rPr lang="en-US" dirty="0" smtClean="0"/>
              <a:t>CSCI 330 – UNIX and Network Programming</a:t>
            </a:r>
          </a:p>
        </p:txBody>
      </p:sp>
      <p:sp>
        <p:nvSpPr>
          <p:cNvPr id="6" name="Slide Number Placeholder 5"/>
          <p:cNvSpPr>
            <a:spLocks noGrp="1"/>
          </p:cNvSpPr>
          <p:nvPr>
            <p:ph type="sldNum" sz="quarter" idx="4"/>
          </p:nvPr>
        </p:nvSpPr>
        <p:spPr>
          <a:xfrm>
            <a:off x="8229600" y="13716"/>
            <a:ext cx="457200" cy="246888"/>
          </a:xfrm>
          <a:prstGeom prst="rect">
            <a:avLst/>
          </a:prstGeom>
        </p:spPr>
        <p:txBody>
          <a:bodyPr vert="horz" lIns="91440" tIns="45720" rIns="91440" bIns="45720" rtlCol="0" anchor="ctr"/>
          <a:lstStyle>
            <a:lvl1pPr algn="r">
              <a:defRPr sz="1000" b="1">
                <a:solidFill>
                  <a:schemeClr val="tx1">
                    <a:lumMod val="50000"/>
                    <a:lumOff val="50000"/>
                  </a:schemeClr>
                </a:solidFill>
                <a:latin typeface="+mj-lt"/>
              </a:defRPr>
            </a:lvl1pPr>
          </a:lstStyle>
          <a:p>
            <a:pPr>
              <a:defRPr/>
            </a:pPr>
            <a:fld id="{459C5060-26F3-4B7D-A7F3-2771E8688373}"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Lst>
  <p:hf hd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r>
              <a:rPr lang="en-US" smtClean="0"/>
              <a:t>CSCI 330</a:t>
            </a:r>
            <a:br>
              <a:rPr lang="en-US" smtClean="0"/>
            </a:br>
            <a:r>
              <a:rPr lang="en-US" smtClean="0"/>
              <a:t>The UNIX System</a:t>
            </a:r>
          </a:p>
        </p:txBody>
      </p:sp>
      <p:sp>
        <p:nvSpPr>
          <p:cNvPr id="2051" name="Rectangle 3"/>
          <p:cNvSpPr>
            <a:spLocks noGrp="1" noChangeArrowheads="1"/>
          </p:cNvSpPr>
          <p:nvPr>
            <p:ph type="subTitle" idx="1"/>
          </p:nvPr>
        </p:nvSpPr>
        <p:spPr/>
        <p:txBody>
          <a:bodyPr>
            <a:normAutofit lnSpcReduction="10000"/>
          </a:bodyPr>
          <a:lstStyle/>
          <a:p>
            <a:endParaRPr lang="en-US" dirty="0" smtClean="0"/>
          </a:p>
          <a:p>
            <a:r>
              <a:rPr lang="en-US" dirty="0" smtClean="0"/>
              <a:t>Unit V</a:t>
            </a:r>
          </a:p>
          <a:p>
            <a:r>
              <a:rPr lang="en-US" dirty="0" smtClean="0"/>
              <a:t>Permissions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dirty="0" smtClean="0"/>
              <a:t>Examples: Symbolic Mode</a:t>
            </a:r>
          </a:p>
        </p:txBody>
      </p:sp>
      <p:sp>
        <p:nvSpPr>
          <p:cNvPr id="301059" name="Rectangle 3"/>
          <p:cNvSpPr>
            <a:spLocks noGrp="1" noChangeArrowheads="1"/>
          </p:cNvSpPr>
          <p:nvPr>
            <p:ph idx="1"/>
          </p:nvPr>
        </p:nvSpPr>
        <p:spPr/>
        <p:txBody>
          <a:bodyPr>
            <a:normAutofit fontScale="85000" lnSpcReduction="20000"/>
          </a:bodyPr>
          <a:lstStyle/>
          <a:p>
            <a:pPr>
              <a:buNone/>
            </a:pPr>
            <a:r>
              <a:rPr lang="en-US" b="1" dirty="0" smtClean="0">
                <a:latin typeface="Courier New" pitchFamily="49" charset="0"/>
                <a:cs typeface="Courier New" pitchFamily="49" charset="0"/>
              </a:rPr>
              <a:t>% </a:t>
            </a:r>
            <a:r>
              <a:rPr lang="en-US" b="1" dirty="0" err="1" smtClean="0">
                <a:latin typeface="Courier New" pitchFamily="49" charset="0"/>
                <a:cs typeface="Courier New" pitchFamily="49" charset="0"/>
              </a:rPr>
              <a:t>chmod</a:t>
            </a:r>
            <a:r>
              <a:rPr lang="en-US" b="1" dirty="0" smtClean="0">
                <a:latin typeface="Courier New" pitchFamily="49" charset="0"/>
                <a:cs typeface="Courier New" pitchFamily="49" charset="0"/>
              </a:rPr>
              <a:t> u-w file.txt</a:t>
            </a:r>
          </a:p>
          <a:p>
            <a:pPr>
              <a:buNone/>
            </a:pPr>
            <a:r>
              <a:rPr lang="en-US" b="1" dirty="0" smtClean="0">
                <a:latin typeface="Courier New" pitchFamily="49" charset="0"/>
                <a:cs typeface="Courier New" pitchFamily="49" charset="0"/>
              </a:rPr>
              <a:t>% </a:t>
            </a:r>
            <a:r>
              <a:rPr lang="en-US" b="1" dirty="0" err="1" smtClean="0">
                <a:latin typeface="Courier New" pitchFamily="49" charset="0"/>
                <a:cs typeface="Courier New" pitchFamily="49" charset="0"/>
              </a:rPr>
              <a:t>chmod</a:t>
            </a:r>
            <a:r>
              <a:rPr lang="en-US" b="1" dirty="0" smtClean="0">
                <a:latin typeface="Courier New" pitchFamily="49" charset="0"/>
                <a:cs typeface="Courier New" pitchFamily="49" charset="0"/>
              </a:rPr>
              <a:t> </a:t>
            </a:r>
            <a:r>
              <a:rPr lang="en-US" b="1" dirty="0" err="1" smtClean="0">
                <a:latin typeface="Courier New" pitchFamily="49" charset="0"/>
                <a:cs typeface="Courier New" pitchFamily="49" charset="0"/>
              </a:rPr>
              <a:t>u+w</a:t>
            </a:r>
            <a:r>
              <a:rPr lang="en-US" b="1" dirty="0" smtClean="0">
                <a:latin typeface="Courier New" pitchFamily="49" charset="0"/>
                <a:cs typeface="Courier New" pitchFamily="49" charset="0"/>
              </a:rPr>
              <a:t> file.txt</a:t>
            </a:r>
          </a:p>
          <a:p>
            <a:pPr>
              <a:buNone/>
            </a:pPr>
            <a:r>
              <a:rPr lang="en-US" b="1" dirty="0" smtClean="0">
                <a:latin typeface="Courier New" pitchFamily="49" charset="0"/>
                <a:cs typeface="Courier New" pitchFamily="49" charset="0"/>
              </a:rPr>
              <a:t>% </a:t>
            </a:r>
            <a:r>
              <a:rPr lang="en-US" b="1" dirty="0" err="1" smtClean="0">
                <a:latin typeface="Courier New" pitchFamily="49" charset="0"/>
                <a:cs typeface="Courier New" pitchFamily="49" charset="0"/>
              </a:rPr>
              <a:t>chmod</a:t>
            </a:r>
            <a:r>
              <a:rPr lang="en-US" b="1" dirty="0" smtClean="0">
                <a:latin typeface="Courier New" pitchFamily="49" charset="0"/>
                <a:cs typeface="Courier New" pitchFamily="49" charset="0"/>
              </a:rPr>
              <a:t> </a:t>
            </a:r>
            <a:r>
              <a:rPr lang="en-US" b="1" dirty="0" err="1" smtClean="0">
                <a:latin typeface="Courier New" pitchFamily="49" charset="0"/>
                <a:cs typeface="Courier New" pitchFamily="49" charset="0"/>
              </a:rPr>
              <a:t>u+x</a:t>
            </a:r>
            <a:r>
              <a:rPr lang="en-US" b="1" dirty="0" smtClean="0">
                <a:latin typeface="Courier New" pitchFamily="49" charset="0"/>
                <a:cs typeface="Courier New" pitchFamily="49" charset="0"/>
              </a:rPr>
              <a:t> script.sh</a:t>
            </a:r>
          </a:p>
          <a:p>
            <a:pPr>
              <a:buNone/>
            </a:pPr>
            <a:endParaRPr lang="en-US" b="1" dirty="0" smtClean="0">
              <a:latin typeface="Courier New" pitchFamily="49" charset="0"/>
              <a:cs typeface="Courier New" pitchFamily="49" charset="0"/>
            </a:endParaRPr>
          </a:p>
          <a:p>
            <a:pPr>
              <a:buNone/>
            </a:pPr>
            <a:r>
              <a:rPr lang="en-US" b="1" dirty="0" smtClean="0">
                <a:latin typeface="Courier New" pitchFamily="49" charset="0"/>
                <a:cs typeface="Courier New" pitchFamily="49" charset="0"/>
              </a:rPr>
              <a:t>% </a:t>
            </a:r>
            <a:r>
              <a:rPr lang="en-US" b="1" dirty="0" err="1" smtClean="0">
                <a:latin typeface="Courier New" pitchFamily="49" charset="0"/>
                <a:cs typeface="Courier New" pitchFamily="49" charset="0"/>
              </a:rPr>
              <a:t>chmod</a:t>
            </a:r>
            <a:r>
              <a:rPr lang="en-US" b="1" dirty="0" smtClean="0">
                <a:latin typeface="Courier New" pitchFamily="49" charset="0"/>
                <a:cs typeface="Courier New" pitchFamily="49" charset="0"/>
              </a:rPr>
              <a:t> g-w file.txt</a:t>
            </a:r>
          </a:p>
          <a:p>
            <a:pPr>
              <a:buNone/>
            </a:pPr>
            <a:r>
              <a:rPr lang="en-US" b="1" dirty="0" smtClean="0">
                <a:latin typeface="Courier New" pitchFamily="49" charset="0"/>
                <a:cs typeface="Courier New" pitchFamily="49" charset="0"/>
              </a:rPr>
              <a:t>% </a:t>
            </a:r>
            <a:r>
              <a:rPr lang="en-US" b="1" dirty="0" err="1" smtClean="0">
                <a:latin typeface="Courier New" pitchFamily="49" charset="0"/>
                <a:cs typeface="Courier New" pitchFamily="49" charset="0"/>
              </a:rPr>
              <a:t>chmod</a:t>
            </a:r>
            <a:r>
              <a:rPr lang="en-US" b="1" dirty="0" smtClean="0">
                <a:latin typeface="Courier New" pitchFamily="49" charset="0"/>
                <a:cs typeface="Courier New" pitchFamily="49" charset="0"/>
              </a:rPr>
              <a:t> o-</a:t>
            </a:r>
            <a:r>
              <a:rPr lang="en-US" b="1" dirty="0" err="1" smtClean="0">
                <a:latin typeface="Courier New" pitchFamily="49" charset="0"/>
                <a:cs typeface="Courier New" pitchFamily="49" charset="0"/>
              </a:rPr>
              <a:t>rw</a:t>
            </a:r>
            <a:r>
              <a:rPr lang="en-US" b="1" dirty="0" smtClean="0">
                <a:latin typeface="Courier New" pitchFamily="49" charset="0"/>
                <a:cs typeface="Courier New" pitchFamily="49" charset="0"/>
              </a:rPr>
              <a:t> file.txt</a:t>
            </a:r>
          </a:p>
          <a:p>
            <a:pPr>
              <a:buNone/>
            </a:pPr>
            <a:endParaRPr lang="en-US" b="1" dirty="0" smtClean="0">
              <a:latin typeface="Courier New" pitchFamily="49" charset="0"/>
              <a:cs typeface="Courier New" pitchFamily="49" charset="0"/>
            </a:endParaRPr>
          </a:p>
          <a:p>
            <a:pPr>
              <a:buNone/>
            </a:pPr>
            <a:r>
              <a:rPr lang="en-US" b="1" dirty="0" smtClean="0">
                <a:latin typeface="Courier New" pitchFamily="49" charset="0"/>
                <a:cs typeface="Courier New" pitchFamily="49" charset="0"/>
              </a:rPr>
              <a:t>% </a:t>
            </a:r>
            <a:r>
              <a:rPr lang="en-US" b="1" dirty="0" err="1" smtClean="0">
                <a:latin typeface="Courier New" pitchFamily="49" charset="0"/>
                <a:cs typeface="Courier New" pitchFamily="49" charset="0"/>
              </a:rPr>
              <a:t>chmod</a:t>
            </a:r>
            <a:r>
              <a:rPr lang="en-US" b="1" dirty="0" smtClean="0">
                <a:latin typeface="Courier New" pitchFamily="49" charset="0"/>
                <a:cs typeface="Courier New" pitchFamily="49" charset="0"/>
              </a:rPr>
              <a:t> </a:t>
            </a:r>
            <a:r>
              <a:rPr lang="en-US" b="1" dirty="0" err="1" smtClean="0">
                <a:latin typeface="Courier New" pitchFamily="49" charset="0"/>
                <a:cs typeface="Courier New" pitchFamily="49" charset="0"/>
              </a:rPr>
              <a:t>ug</a:t>
            </a:r>
            <a:r>
              <a:rPr lang="en-US" b="1" dirty="0" smtClean="0">
                <a:latin typeface="Courier New" pitchFamily="49" charset="0"/>
                <a:cs typeface="Courier New" pitchFamily="49" charset="0"/>
              </a:rPr>
              <a:t>=</a:t>
            </a:r>
            <a:r>
              <a:rPr lang="en-US" b="1" dirty="0" err="1" smtClean="0">
                <a:latin typeface="Courier New" pitchFamily="49" charset="0"/>
                <a:cs typeface="Courier New" pitchFamily="49" charset="0"/>
              </a:rPr>
              <a:t>rwx</a:t>
            </a:r>
            <a:r>
              <a:rPr lang="en-US" b="1" dirty="0" smtClean="0">
                <a:latin typeface="Courier New" pitchFamily="49" charset="0"/>
                <a:cs typeface="Courier New" pitchFamily="49" charset="0"/>
              </a:rPr>
              <a:t> play.cc</a:t>
            </a:r>
          </a:p>
          <a:p>
            <a:pPr>
              <a:buNone/>
            </a:pPr>
            <a:r>
              <a:rPr lang="en-US" b="1" dirty="0" smtClean="0">
                <a:latin typeface="Courier New" pitchFamily="49" charset="0"/>
                <a:cs typeface="Courier New" pitchFamily="49" charset="0"/>
              </a:rPr>
              <a:t>% </a:t>
            </a:r>
            <a:r>
              <a:rPr lang="en-US" b="1" dirty="0" err="1" smtClean="0">
                <a:latin typeface="Courier New" pitchFamily="49" charset="0"/>
                <a:cs typeface="Courier New" pitchFamily="49" charset="0"/>
              </a:rPr>
              <a:t>chmod</a:t>
            </a:r>
            <a:r>
              <a:rPr lang="en-US" b="1" dirty="0" smtClean="0">
                <a:latin typeface="Courier New" pitchFamily="49" charset="0"/>
                <a:cs typeface="Courier New" pitchFamily="49" charset="0"/>
              </a:rPr>
              <a:t> </a:t>
            </a:r>
            <a:r>
              <a:rPr lang="en-US" b="1" dirty="0" err="1" smtClean="0">
                <a:latin typeface="Courier New" pitchFamily="49" charset="0"/>
                <a:cs typeface="Courier New" pitchFamily="49" charset="0"/>
              </a:rPr>
              <a:t>a+wx</a:t>
            </a:r>
            <a:r>
              <a:rPr lang="en-US" b="1" dirty="0" smtClean="0">
                <a:latin typeface="Courier New" pitchFamily="49" charset="0"/>
                <a:cs typeface="Courier New" pitchFamily="49" charset="0"/>
              </a:rPr>
              <a:t> other.html</a:t>
            </a:r>
          </a:p>
          <a:p>
            <a:pPr>
              <a:buNone/>
            </a:pPr>
            <a:endParaRPr lang="en-US" b="1" dirty="0" smtClean="0">
              <a:latin typeface="Courier New" pitchFamily="49" charset="0"/>
              <a:cs typeface="Courier New" pitchFamily="49" charset="0"/>
            </a:endParaRPr>
          </a:p>
          <a:p>
            <a:pPr>
              <a:buNone/>
            </a:pPr>
            <a:r>
              <a:rPr lang="en-US" b="1" dirty="0" smtClean="0">
                <a:latin typeface="Courier New" pitchFamily="49" charset="0"/>
                <a:cs typeface="Courier New" pitchFamily="49" charset="0"/>
              </a:rPr>
              <a:t>% </a:t>
            </a:r>
            <a:r>
              <a:rPr lang="en-US" b="1" dirty="0" err="1" smtClean="0">
                <a:latin typeface="Courier New" pitchFamily="49" charset="0"/>
                <a:cs typeface="Courier New" pitchFamily="49" charset="0"/>
              </a:rPr>
              <a:t>chmod</a:t>
            </a:r>
            <a:r>
              <a:rPr lang="en-US" b="1" dirty="0" smtClean="0">
                <a:latin typeface="Courier New" pitchFamily="49" charset="0"/>
                <a:cs typeface="Courier New" pitchFamily="49" charset="0"/>
              </a:rPr>
              <a:t> </a:t>
            </a:r>
            <a:r>
              <a:rPr lang="en-US" b="1" dirty="0" err="1" smtClean="0">
                <a:latin typeface="Courier New" pitchFamily="49" charset="0"/>
                <a:cs typeface="Courier New" pitchFamily="49" charset="0"/>
              </a:rPr>
              <a:t>u+x,go</a:t>
            </a:r>
            <a:r>
              <a:rPr lang="en-US" b="1" dirty="0" smtClean="0">
                <a:latin typeface="Courier New" pitchFamily="49" charset="0"/>
                <a:cs typeface="Courier New" pitchFamily="49" charset="0"/>
              </a:rPr>
              <a:t>=r script.sh</a:t>
            </a:r>
            <a:endParaRPr lang="en-US" b="1" dirty="0">
              <a:latin typeface="Courier New" pitchFamily="49" charset="0"/>
              <a:cs typeface="Courier New" pitchFamily="49" charset="0"/>
            </a:endParaRPr>
          </a:p>
        </p:txBody>
      </p:sp>
      <p:sp>
        <p:nvSpPr>
          <p:cNvPr id="14344" name="Slide Number Placeholder 8"/>
          <p:cNvSpPr>
            <a:spLocks noGrp="1"/>
          </p:cNvSpPr>
          <p:nvPr>
            <p:ph type="sldNum" sz="quarter" idx="12"/>
          </p:nvPr>
        </p:nvSpPr>
        <p:spPr/>
        <p:txBody>
          <a:bodyPr/>
          <a:lstStyle/>
          <a:p>
            <a:fld id="{121F8086-6BA2-453F-8DFE-8261F7043284}" type="slidenum">
              <a:rPr lang="en-US" smtClean="0"/>
              <a:pPr/>
              <a:t>10</a:t>
            </a:fld>
            <a:endParaRPr lang="en-US" smtClean="0"/>
          </a:p>
        </p:txBody>
      </p:sp>
      <p:sp>
        <p:nvSpPr>
          <p:cNvPr id="2" name="Footer Placeholder 1"/>
          <p:cNvSpPr>
            <a:spLocks noGrp="1"/>
          </p:cNvSpPr>
          <p:nvPr>
            <p:ph type="ftr" sz="quarter" idx="11"/>
          </p:nvPr>
        </p:nvSpPr>
        <p:spPr/>
        <p:txBody>
          <a:bodyPr/>
          <a:lstStyle/>
          <a:p>
            <a:pPr algn="r">
              <a:defRPr/>
            </a:pPr>
            <a:r>
              <a:rPr lang="en-US" smtClean="0"/>
              <a:t>CSCI 330 – UNIX and Network Programming</a:t>
            </a:r>
            <a:endParaRPr lang="en-US" dirty="0"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3" name="Picture 4"/>
          <p:cNvPicPr>
            <a:picLocks noChangeAspect="1" noChangeArrowheads="1"/>
          </p:cNvPicPr>
          <p:nvPr/>
        </p:nvPicPr>
        <p:blipFill>
          <a:blip r:embed="rId2" cstate="print"/>
          <a:srcRect/>
          <a:stretch>
            <a:fillRect/>
          </a:stretch>
        </p:blipFill>
        <p:spPr bwMode="auto">
          <a:xfrm>
            <a:off x="762001" y="1600200"/>
            <a:ext cx="6805613" cy="1762125"/>
          </a:xfrm>
          <a:prstGeom prst="rect">
            <a:avLst/>
          </a:prstGeom>
          <a:noFill/>
          <a:ln w="9525">
            <a:noFill/>
            <a:miter lim="800000"/>
            <a:headEnd/>
            <a:tailEnd/>
          </a:ln>
        </p:spPr>
      </p:pic>
      <p:sp>
        <p:nvSpPr>
          <p:cNvPr id="6" name="Title 5"/>
          <p:cNvSpPr>
            <a:spLocks noGrp="1"/>
          </p:cNvSpPr>
          <p:nvPr>
            <p:ph type="title"/>
          </p:nvPr>
        </p:nvSpPr>
        <p:spPr/>
        <p:txBody>
          <a:bodyPr>
            <a:normAutofit/>
          </a:bodyPr>
          <a:lstStyle/>
          <a:p>
            <a:r>
              <a:rPr lang="en-US" dirty="0" smtClean="0"/>
              <a:t>Changing Permissions: Octal Mode</a:t>
            </a:r>
            <a:endParaRPr lang="en-US" dirty="0"/>
          </a:p>
        </p:txBody>
      </p:sp>
      <p:sp>
        <p:nvSpPr>
          <p:cNvPr id="15365" name="Slide Number Placeholder 6"/>
          <p:cNvSpPr>
            <a:spLocks noGrp="1"/>
          </p:cNvSpPr>
          <p:nvPr>
            <p:ph type="sldNum" sz="quarter" idx="12"/>
          </p:nvPr>
        </p:nvSpPr>
        <p:spPr/>
        <p:txBody>
          <a:bodyPr/>
          <a:lstStyle/>
          <a:p>
            <a:fld id="{2CCFED9F-6164-482A-81E8-3A7072DEBDAC}" type="slidenum">
              <a:rPr lang="en-US" smtClean="0"/>
              <a:pPr/>
              <a:t>11</a:t>
            </a:fld>
            <a:endParaRPr lang="en-US" smtClean="0"/>
          </a:p>
        </p:txBody>
      </p:sp>
      <p:sp>
        <p:nvSpPr>
          <p:cNvPr id="2" name="Footer Placeholder 1"/>
          <p:cNvSpPr>
            <a:spLocks noGrp="1"/>
          </p:cNvSpPr>
          <p:nvPr>
            <p:ph type="ftr" sz="quarter" idx="11"/>
          </p:nvPr>
        </p:nvSpPr>
        <p:spPr/>
        <p:txBody>
          <a:bodyPr/>
          <a:lstStyle/>
          <a:p>
            <a:pPr algn="r">
              <a:defRPr/>
            </a:pPr>
            <a:r>
              <a:rPr lang="en-US" smtClean="0"/>
              <a:t>CSCI 330 – UNIX and Network Programming</a:t>
            </a:r>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dirty="0" smtClean="0"/>
              <a:t>Changing Permissions: Octal Mode</a:t>
            </a:r>
          </a:p>
        </p:txBody>
      </p:sp>
      <p:sp>
        <p:nvSpPr>
          <p:cNvPr id="12" name="Content Placeholder 11"/>
          <p:cNvSpPr>
            <a:spLocks noGrp="1"/>
          </p:cNvSpPr>
          <p:nvPr>
            <p:ph idx="1"/>
          </p:nvPr>
        </p:nvSpPr>
        <p:spPr/>
        <p:txBody>
          <a:bodyPr>
            <a:normAutofit fontScale="77500" lnSpcReduction="20000"/>
          </a:bodyPr>
          <a:lstStyle/>
          <a:p>
            <a:pPr>
              <a:spcBef>
                <a:spcPct val="50000"/>
              </a:spcBef>
            </a:pPr>
            <a:endParaRPr lang="en-US" b="1" dirty="0" smtClean="0">
              <a:latin typeface="Courier New" pitchFamily="49" charset="0"/>
              <a:cs typeface="Courier New" pitchFamily="49" charset="0"/>
            </a:endParaRPr>
          </a:p>
          <a:p>
            <a:pPr>
              <a:spcBef>
                <a:spcPct val="50000"/>
              </a:spcBef>
            </a:pPr>
            <a:endParaRPr lang="en-US" b="1" dirty="0" smtClean="0">
              <a:latin typeface="Courier New" pitchFamily="49" charset="0"/>
              <a:cs typeface="Courier New" pitchFamily="49" charset="0"/>
            </a:endParaRPr>
          </a:p>
          <a:p>
            <a:pPr>
              <a:spcBef>
                <a:spcPct val="50000"/>
              </a:spcBef>
            </a:pPr>
            <a:endParaRPr lang="en-US" b="1" dirty="0" smtClean="0">
              <a:latin typeface="Courier New" pitchFamily="49" charset="0"/>
              <a:cs typeface="Courier New" pitchFamily="49" charset="0"/>
            </a:endParaRPr>
          </a:p>
          <a:p>
            <a:pPr>
              <a:spcBef>
                <a:spcPct val="50000"/>
              </a:spcBef>
            </a:pPr>
            <a:endParaRPr lang="en-US" b="1" dirty="0" smtClean="0">
              <a:latin typeface="Courier New" pitchFamily="49" charset="0"/>
              <a:cs typeface="Courier New" pitchFamily="49" charset="0"/>
            </a:endParaRPr>
          </a:p>
          <a:p>
            <a:pPr>
              <a:spcBef>
                <a:spcPct val="50000"/>
              </a:spcBef>
            </a:pPr>
            <a:endParaRPr lang="en-US" b="1" dirty="0" smtClean="0">
              <a:latin typeface="Courier New" pitchFamily="49" charset="0"/>
              <a:cs typeface="Courier New" pitchFamily="49" charset="0"/>
            </a:endParaRPr>
          </a:p>
          <a:p>
            <a:pPr>
              <a:spcBef>
                <a:spcPct val="50000"/>
              </a:spcBef>
            </a:pPr>
            <a:endParaRPr lang="en-US" b="1" dirty="0" smtClean="0">
              <a:latin typeface="Courier New" pitchFamily="49" charset="0"/>
              <a:cs typeface="Courier New" pitchFamily="49" charset="0"/>
            </a:endParaRPr>
          </a:p>
          <a:p>
            <a:pPr>
              <a:spcBef>
                <a:spcPct val="50000"/>
              </a:spcBef>
            </a:pPr>
            <a:endParaRPr lang="en-US" sz="1600" b="1" dirty="0" smtClean="0">
              <a:latin typeface="Courier New" pitchFamily="49" charset="0"/>
              <a:cs typeface="Courier New" pitchFamily="49" charset="0"/>
            </a:endParaRPr>
          </a:p>
          <a:p>
            <a:pPr>
              <a:spcBef>
                <a:spcPct val="50000"/>
              </a:spcBef>
            </a:pPr>
            <a:endParaRPr lang="en-US" sz="1600" b="1" dirty="0" smtClean="0">
              <a:latin typeface="Courier New" pitchFamily="49" charset="0"/>
              <a:cs typeface="Courier New" pitchFamily="49" charset="0"/>
            </a:endParaRPr>
          </a:p>
          <a:p>
            <a:pPr>
              <a:spcBef>
                <a:spcPct val="50000"/>
              </a:spcBef>
            </a:pPr>
            <a:endParaRPr lang="en-US" sz="1600" b="1" dirty="0" smtClean="0">
              <a:latin typeface="Courier New" pitchFamily="49" charset="0"/>
              <a:cs typeface="Courier New" pitchFamily="49" charset="0"/>
            </a:endParaRPr>
          </a:p>
          <a:p>
            <a:pPr>
              <a:spcBef>
                <a:spcPct val="50000"/>
              </a:spcBef>
              <a:buNone/>
            </a:pP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ls</a:t>
            </a:r>
            <a:r>
              <a:rPr lang="en-US" sz="2000" b="1" dirty="0" smtClean="0">
                <a:latin typeface="Courier New" pitchFamily="49" charset="0"/>
                <a:cs typeface="Courier New" pitchFamily="49" charset="0"/>
              </a:rPr>
              <a:t> -l </a:t>
            </a:r>
            <a:r>
              <a:rPr lang="en-US" sz="2000" b="1" dirty="0" err="1" smtClean="0">
                <a:latin typeface="Courier New" pitchFamily="49" charset="0"/>
                <a:cs typeface="Courier New" pitchFamily="49" charset="0"/>
              </a:rPr>
              <a:t>sort.c</a:t>
            </a:r>
            <a:endParaRPr lang="en-US" sz="2000" b="1" dirty="0" smtClean="0">
              <a:latin typeface="Courier New" pitchFamily="49" charset="0"/>
              <a:cs typeface="Courier New" pitchFamily="49" charset="0"/>
            </a:endParaRPr>
          </a:p>
          <a:p>
            <a:pPr>
              <a:spcBef>
                <a:spcPct val="50000"/>
              </a:spcBef>
              <a:buNone/>
            </a:pPr>
            <a:r>
              <a:rPr lang="en-US" sz="2000" b="1" dirty="0" smtClean="0">
                <a:latin typeface="Courier New" pitchFamily="49" charset="0"/>
                <a:cs typeface="Courier New" pitchFamily="49" charset="0"/>
              </a:rPr>
              <a:t>-</a:t>
            </a:r>
            <a:r>
              <a:rPr lang="en-US" sz="2000" b="1" dirty="0" err="1" smtClean="0">
                <a:latin typeface="Courier New" pitchFamily="49" charset="0"/>
                <a:cs typeface="Courier New" pitchFamily="49" charset="0"/>
              </a:rPr>
              <a:t>rwxr</a:t>
            </a:r>
            <a:r>
              <a:rPr lang="en-US" sz="2000" b="1" dirty="0" smtClean="0">
                <a:latin typeface="Courier New" pitchFamily="49" charset="0"/>
                <a:cs typeface="Courier New" pitchFamily="49" charset="0"/>
              </a:rPr>
              <a:t>-</a:t>
            </a:r>
            <a:r>
              <a:rPr lang="en-US" sz="2000" b="1" dirty="0" err="1" smtClean="0">
                <a:latin typeface="Courier New" pitchFamily="49" charset="0"/>
                <a:cs typeface="Courier New" pitchFamily="49" charset="0"/>
              </a:rPr>
              <a:t>xr</a:t>
            </a:r>
            <a:r>
              <a:rPr lang="en-US" sz="2000" b="1" dirty="0" smtClean="0">
                <a:latin typeface="Courier New" pitchFamily="49" charset="0"/>
                <a:cs typeface="Courier New" pitchFamily="49" charset="0"/>
              </a:rPr>
              <a:t>-x 1 </a:t>
            </a:r>
            <a:r>
              <a:rPr lang="en-US" sz="2000" b="1" dirty="0" err="1" smtClean="0">
                <a:latin typeface="Courier New" pitchFamily="49" charset="0"/>
                <a:cs typeface="Courier New" pitchFamily="49" charset="0"/>
              </a:rPr>
              <a:t>ege</a:t>
            </a: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csci</a:t>
            </a:r>
            <a:r>
              <a:rPr lang="en-US" sz="2000" b="1" dirty="0" smtClean="0">
                <a:latin typeface="Courier New" pitchFamily="49" charset="0"/>
                <a:cs typeface="Courier New" pitchFamily="49" charset="0"/>
              </a:rPr>
              <a:t> 80 Feb 27 12:23 </a:t>
            </a:r>
            <a:r>
              <a:rPr lang="en-US" sz="2000" b="1" dirty="0" err="1" smtClean="0">
                <a:latin typeface="Courier New" pitchFamily="49" charset="0"/>
                <a:cs typeface="Courier New" pitchFamily="49" charset="0"/>
              </a:rPr>
              <a:t>sort.c</a:t>
            </a:r>
            <a:endParaRPr lang="en-US" sz="2000" b="1" dirty="0" smtClean="0">
              <a:latin typeface="Courier New" pitchFamily="49" charset="0"/>
              <a:cs typeface="Courier New" pitchFamily="49" charset="0"/>
            </a:endParaRPr>
          </a:p>
        </p:txBody>
      </p:sp>
      <p:sp>
        <p:nvSpPr>
          <p:cNvPr id="16420" name="Slide Number Placeholder 14"/>
          <p:cNvSpPr>
            <a:spLocks noGrp="1"/>
          </p:cNvSpPr>
          <p:nvPr>
            <p:ph type="sldNum" sz="quarter" idx="12"/>
          </p:nvPr>
        </p:nvSpPr>
        <p:spPr/>
        <p:txBody>
          <a:bodyPr/>
          <a:lstStyle/>
          <a:p>
            <a:fld id="{65D881DE-B028-4A9E-969A-05FC14CE8034}" type="slidenum">
              <a:rPr lang="en-US" smtClean="0"/>
              <a:pPr/>
              <a:t>12</a:t>
            </a:fld>
            <a:endParaRPr lang="en-US" smtClean="0"/>
          </a:p>
        </p:txBody>
      </p:sp>
      <p:graphicFrame>
        <p:nvGraphicFramePr>
          <p:cNvPr id="305226" name="Group 74"/>
          <p:cNvGraphicFramePr>
            <a:graphicFrameLocks noGrp="1"/>
          </p:cNvGraphicFramePr>
          <p:nvPr>
            <p:extLst>
              <p:ext uri="{D42A27DB-BD31-4B8C-83A1-F6EECF244321}">
                <p14:modId xmlns:p14="http://schemas.microsoft.com/office/powerpoint/2010/main" val="4041592466"/>
              </p:ext>
            </p:extLst>
          </p:nvPr>
        </p:nvGraphicFramePr>
        <p:xfrm>
          <a:off x="533399" y="1143001"/>
          <a:ext cx="7391400" cy="2988472"/>
        </p:xfrm>
        <a:graphic>
          <a:graphicData uri="http://schemas.openxmlformats.org/drawingml/2006/table">
            <a:tbl>
              <a:tblPr/>
              <a:tblGrid>
                <a:gridCol w="933651"/>
                <a:gridCol w="3562150"/>
                <a:gridCol w="2895599"/>
              </a:tblGrid>
              <a:tr h="33411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Step</a:t>
                      </a:r>
                    </a:p>
                  </a:txBody>
                  <a:tcPr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9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Perform…</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9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Settings</a:t>
                      </a:r>
                    </a:p>
                  </a:txBody>
                  <a:tcPr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99"/>
                    </a:solidFill>
                  </a:tcPr>
                </a:tc>
              </a:tr>
              <a:tr h="42344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b="1" i="0" u="none" strike="noStrike" cap="none" normalizeH="0" baseline="0" smtClean="0">
                          <a:ln>
                            <a:noFill/>
                          </a:ln>
                          <a:solidFill>
                            <a:schemeClr val="tx1"/>
                          </a:solidFill>
                          <a:effectLst/>
                          <a:latin typeface="Times New Roman" pitchFamily="18" charset="0"/>
                        </a:rPr>
                        <a:t>1</a:t>
                      </a:r>
                    </a:p>
                  </a:txBody>
                  <a:tcPr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1" i="0" u="none" strike="noStrike" cap="none" normalizeH="0" baseline="0" smtClean="0">
                          <a:ln>
                            <a:noFill/>
                          </a:ln>
                          <a:solidFill>
                            <a:schemeClr val="tx1"/>
                          </a:solidFill>
                          <a:effectLst/>
                          <a:latin typeface="Times New Roman" pitchFamily="18" charset="0"/>
                        </a:rPr>
                        <a:t>List the desired setting</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1" i="0" u="none" strike="noStrike" cap="none" normalizeH="0" baseline="0" dirty="0" smtClean="0">
                        <a:ln>
                          <a:noFill/>
                        </a:ln>
                        <a:solidFill>
                          <a:srgbClr val="FF0000"/>
                        </a:solidFill>
                        <a:effectLst/>
                        <a:latin typeface="Times New Roman" pitchFamily="18" charset="0"/>
                      </a:endParaRPr>
                    </a:p>
                  </a:txBody>
                  <a:tcPr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74712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b="1" i="0" u="none" strike="noStrike" cap="none" normalizeH="0" baseline="0" dirty="0" smtClean="0">
                          <a:ln>
                            <a:noFill/>
                          </a:ln>
                          <a:solidFill>
                            <a:schemeClr val="tx1"/>
                          </a:solidFill>
                          <a:effectLst/>
                          <a:latin typeface="Times New Roman" pitchFamily="18" charset="0"/>
                        </a:rPr>
                        <a:t>2</a:t>
                      </a:r>
                    </a:p>
                  </a:txBody>
                  <a:tcPr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1" i="0" u="none" strike="noStrike" cap="none" normalizeH="0" baseline="0" dirty="0" smtClean="0">
                          <a:ln>
                            <a:noFill/>
                          </a:ln>
                          <a:solidFill>
                            <a:schemeClr val="tx1"/>
                          </a:solidFill>
                          <a:effectLst/>
                          <a:latin typeface="Times New Roman" pitchFamily="18" charset="0"/>
                        </a:rPr>
                        <a:t>Assign binary:</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1" i="0" u="none" strike="noStrike" cap="none" normalizeH="0" baseline="0" dirty="0" smtClean="0">
                          <a:ln>
                            <a:noFill/>
                          </a:ln>
                          <a:solidFill>
                            <a:schemeClr val="tx1"/>
                          </a:solidFill>
                          <a:effectLst/>
                          <a:latin typeface="Times New Roman" pitchFamily="18" charset="0"/>
                        </a:rPr>
                        <a:t>1 for access; 0 for no access</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r>
              <a:tr h="51231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b="1" i="0" u="none" strike="noStrike" cap="none" normalizeH="0" baseline="0" smtClean="0">
                          <a:ln>
                            <a:noFill/>
                          </a:ln>
                          <a:solidFill>
                            <a:schemeClr val="tx1"/>
                          </a:solidFill>
                          <a:effectLst/>
                          <a:latin typeface="Times New Roman" pitchFamily="18" charset="0"/>
                        </a:rPr>
                        <a:t>3</a:t>
                      </a:r>
                    </a:p>
                  </a:txBody>
                  <a:tcPr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1" i="0" u="none" strike="noStrike" cap="none" normalizeH="0" baseline="0" smtClean="0">
                          <a:ln>
                            <a:noFill/>
                          </a:ln>
                          <a:solidFill>
                            <a:schemeClr val="tx1"/>
                          </a:solidFill>
                          <a:effectLst/>
                          <a:latin typeface="Times New Roman" pitchFamily="18" charset="0"/>
                        </a:rPr>
                        <a:t>List octal values for the corresponding binary 1’s</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r>
              <a:tr h="51231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b="1" i="0" u="none" strike="noStrike" cap="none" normalizeH="0" baseline="0" dirty="0" smtClean="0">
                          <a:ln>
                            <a:noFill/>
                          </a:ln>
                          <a:solidFill>
                            <a:schemeClr val="tx1"/>
                          </a:solidFill>
                          <a:effectLst/>
                          <a:latin typeface="Times New Roman" pitchFamily="18" charset="0"/>
                        </a:rPr>
                        <a:t>4</a:t>
                      </a:r>
                    </a:p>
                  </a:txBody>
                  <a:tcPr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1" i="0" u="none" strike="noStrike" cap="none" normalizeH="0" baseline="0" dirty="0" smtClean="0">
                          <a:ln>
                            <a:noFill/>
                          </a:ln>
                          <a:solidFill>
                            <a:schemeClr val="tx1"/>
                          </a:solidFill>
                          <a:effectLst/>
                          <a:latin typeface="Times New Roman" pitchFamily="18" charset="0"/>
                        </a:rPr>
                        <a:t>Convert the octal values to a 3-digit number</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r>
              <a:tr h="42344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b="1" i="0" u="none" strike="noStrike" cap="none" normalizeH="0" baseline="0" dirty="0" smtClean="0">
                          <a:ln>
                            <a:noFill/>
                          </a:ln>
                          <a:solidFill>
                            <a:schemeClr val="tx1"/>
                          </a:solidFill>
                          <a:effectLst/>
                          <a:latin typeface="Times New Roman" pitchFamily="18" charset="0"/>
                        </a:rPr>
                        <a:t>5</a:t>
                      </a:r>
                    </a:p>
                  </a:txBody>
                  <a:tcPr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1" i="0" u="none" strike="noStrike" cap="none" normalizeH="0" baseline="0" dirty="0" smtClean="0">
                          <a:ln>
                            <a:noFill/>
                          </a:ln>
                          <a:solidFill>
                            <a:schemeClr val="tx1"/>
                          </a:solidFill>
                          <a:effectLst/>
                          <a:latin typeface="Times New Roman" pitchFamily="18" charset="0"/>
                        </a:rPr>
                        <a:t>Write the command</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r>
            </a:tbl>
          </a:graphicData>
        </a:graphic>
      </p:graphicFrame>
      <p:sp>
        <p:nvSpPr>
          <p:cNvPr id="16414" name="Text Box 68"/>
          <p:cNvSpPr txBox="1">
            <a:spLocks noChangeArrowheads="1"/>
          </p:cNvSpPr>
          <p:nvPr/>
        </p:nvSpPr>
        <p:spPr bwMode="auto">
          <a:xfrm>
            <a:off x="5106609" y="1504950"/>
            <a:ext cx="2015295" cy="461665"/>
          </a:xfrm>
          <a:prstGeom prst="rect">
            <a:avLst/>
          </a:prstGeom>
          <a:noFill/>
          <a:ln w="9525">
            <a:noFill/>
            <a:miter lim="800000"/>
            <a:headEnd/>
            <a:tailEnd/>
          </a:ln>
        </p:spPr>
        <p:txBody>
          <a:bodyPr wrap="none">
            <a:spAutoFit/>
          </a:bodyPr>
          <a:lstStyle/>
          <a:p>
            <a:r>
              <a:rPr lang="en-US" b="1" dirty="0" err="1" smtClean="0">
                <a:solidFill>
                  <a:schemeClr val="accent2"/>
                </a:solidFill>
                <a:latin typeface="Comic Sans MS" pitchFamily="66" charset="0"/>
              </a:rPr>
              <a:t>rwx</a:t>
            </a:r>
            <a:r>
              <a:rPr lang="en-US" b="1" dirty="0" err="1" smtClean="0">
                <a:latin typeface="Comic Sans MS" pitchFamily="66" charset="0"/>
              </a:rPr>
              <a:t>|</a:t>
            </a:r>
            <a:r>
              <a:rPr lang="en-US" b="1" dirty="0" err="1" smtClean="0">
                <a:solidFill>
                  <a:schemeClr val="accent2"/>
                </a:solidFill>
                <a:latin typeface="Comic Sans MS" pitchFamily="66" charset="0"/>
              </a:rPr>
              <a:t>r</a:t>
            </a:r>
            <a:r>
              <a:rPr lang="en-US" b="1" dirty="0" smtClean="0">
                <a:solidFill>
                  <a:schemeClr val="accent2"/>
                </a:solidFill>
                <a:latin typeface="Comic Sans MS" pitchFamily="66" charset="0"/>
              </a:rPr>
              <a:t>-</a:t>
            </a:r>
            <a:r>
              <a:rPr lang="en-US" b="1" dirty="0" err="1" smtClean="0">
                <a:solidFill>
                  <a:schemeClr val="accent2"/>
                </a:solidFill>
                <a:latin typeface="Comic Sans MS" pitchFamily="66" charset="0"/>
              </a:rPr>
              <a:t>x</a:t>
            </a:r>
            <a:r>
              <a:rPr lang="en-US" b="1" dirty="0" err="1" smtClean="0">
                <a:latin typeface="Comic Sans MS" pitchFamily="66" charset="0"/>
              </a:rPr>
              <a:t>|</a:t>
            </a:r>
            <a:r>
              <a:rPr lang="en-US" b="1" dirty="0" err="1" smtClean="0">
                <a:solidFill>
                  <a:schemeClr val="accent2"/>
                </a:solidFill>
                <a:latin typeface="Comic Sans MS" pitchFamily="66" charset="0"/>
              </a:rPr>
              <a:t>r</a:t>
            </a:r>
            <a:r>
              <a:rPr lang="en-US" b="1" dirty="0" smtClean="0">
                <a:solidFill>
                  <a:schemeClr val="accent2"/>
                </a:solidFill>
                <a:latin typeface="Comic Sans MS" pitchFamily="66" charset="0"/>
              </a:rPr>
              <a:t>-x</a:t>
            </a:r>
            <a:endParaRPr lang="en-US" b="1" dirty="0">
              <a:solidFill>
                <a:schemeClr val="accent2"/>
              </a:solidFill>
              <a:latin typeface="Comic Sans MS" pitchFamily="66" charset="0"/>
            </a:endParaRPr>
          </a:p>
        </p:txBody>
      </p:sp>
      <p:sp>
        <p:nvSpPr>
          <p:cNvPr id="305221" name="Text Box 69"/>
          <p:cNvSpPr txBox="1">
            <a:spLocks noChangeArrowheads="1"/>
          </p:cNvSpPr>
          <p:nvPr/>
        </p:nvSpPr>
        <p:spPr bwMode="auto">
          <a:xfrm>
            <a:off x="5090169" y="2038350"/>
            <a:ext cx="2132315" cy="461665"/>
          </a:xfrm>
          <a:prstGeom prst="rect">
            <a:avLst/>
          </a:prstGeom>
          <a:noFill/>
          <a:ln w="9525">
            <a:noFill/>
            <a:miter lim="800000"/>
            <a:headEnd/>
            <a:tailEnd/>
          </a:ln>
        </p:spPr>
        <p:txBody>
          <a:bodyPr wrap="none">
            <a:spAutoFit/>
          </a:bodyPr>
          <a:lstStyle/>
          <a:p>
            <a:r>
              <a:rPr lang="en-US" b="1" dirty="0" smtClean="0">
                <a:solidFill>
                  <a:schemeClr val="accent2"/>
                </a:solidFill>
                <a:latin typeface="Comic Sans MS" pitchFamily="66" charset="0"/>
              </a:rPr>
              <a:t>111</a:t>
            </a:r>
            <a:r>
              <a:rPr lang="en-US" b="1" dirty="0" smtClean="0">
                <a:latin typeface="Comic Sans MS" pitchFamily="66" charset="0"/>
              </a:rPr>
              <a:t>|</a:t>
            </a:r>
            <a:r>
              <a:rPr lang="en-US" b="1" dirty="0" smtClean="0">
                <a:solidFill>
                  <a:schemeClr val="accent2"/>
                </a:solidFill>
                <a:latin typeface="Comic Sans MS" pitchFamily="66" charset="0"/>
              </a:rPr>
              <a:t>101</a:t>
            </a:r>
            <a:r>
              <a:rPr lang="en-US" b="1" dirty="0" smtClean="0">
                <a:latin typeface="Comic Sans MS" pitchFamily="66" charset="0"/>
              </a:rPr>
              <a:t>|</a:t>
            </a:r>
            <a:r>
              <a:rPr lang="en-US" b="1" dirty="0" smtClean="0">
                <a:solidFill>
                  <a:schemeClr val="accent2"/>
                </a:solidFill>
                <a:latin typeface="Comic Sans MS" pitchFamily="66" charset="0"/>
              </a:rPr>
              <a:t>101</a:t>
            </a:r>
            <a:endParaRPr lang="en-US" b="1" dirty="0">
              <a:solidFill>
                <a:schemeClr val="accent2"/>
              </a:solidFill>
              <a:latin typeface="Comic Sans MS" pitchFamily="66" charset="0"/>
            </a:endParaRPr>
          </a:p>
        </p:txBody>
      </p:sp>
      <p:sp>
        <p:nvSpPr>
          <p:cNvPr id="305222" name="Text Box 70"/>
          <p:cNvSpPr txBox="1">
            <a:spLocks noChangeArrowheads="1"/>
          </p:cNvSpPr>
          <p:nvPr/>
        </p:nvSpPr>
        <p:spPr bwMode="auto">
          <a:xfrm>
            <a:off x="5090169" y="2647950"/>
            <a:ext cx="2132315" cy="461665"/>
          </a:xfrm>
          <a:prstGeom prst="rect">
            <a:avLst/>
          </a:prstGeom>
          <a:noFill/>
          <a:ln w="9525">
            <a:noFill/>
            <a:miter lim="800000"/>
            <a:headEnd/>
            <a:tailEnd/>
          </a:ln>
        </p:spPr>
        <p:txBody>
          <a:bodyPr wrap="none">
            <a:spAutoFit/>
          </a:bodyPr>
          <a:lstStyle/>
          <a:p>
            <a:r>
              <a:rPr lang="en-US" b="1" dirty="0" smtClean="0">
                <a:solidFill>
                  <a:schemeClr val="accent2"/>
                </a:solidFill>
                <a:latin typeface="Comic Sans MS" pitchFamily="66" charset="0"/>
              </a:rPr>
              <a:t>421</a:t>
            </a:r>
            <a:r>
              <a:rPr lang="en-US" b="1" dirty="0" smtClean="0">
                <a:latin typeface="Comic Sans MS" pitchFamily="66" charset="0"/>
              </a:rPr>
              <a:t>|</a:t>
            </a:r>
            <a:r>
              <a:rPr lang="en-US" b="1" dirty="0" smtClean="0">
                <a:solidFill>
                  <a:schemeClr val="accent2"/>
                </a:solidFill>
                <a:latin typeface="Comic Sans MS" pitchFamily="66" charset="0"/>
              </a:rPr>
              <a:t>401</a:t>
            </a:r>
            <a:r>
              <a:rPr lang="en-US" b="1" dirty="0" smtClean="0">
                <a:latin typeface="Comic Sans MS" pitchFamily="66" charset="0"/>
              </a:rPr>
              <a:t>|</a:t>
            </a:r>
            <a:r>
              <a:rPr lang="en-US" b="1" dirty="0" smtClean="0">
                <a:solidFill>
                  <a:schemeClr val="accent2"/>
                </a:solidFill>
                <a:latin typeface="Comic Sans MS" pitchFamily="66" charset="0"/>
              </a:rPr>
              <a:t>401</a:t>
            </a:r>
            <a:endParaRPr lang="en-US" b="1" dirty="0">
              <a:solidFill>
                <a:schemeClr val="accent2"/>
              </a:solidFill>
              <a:latin typeface="Comic Sans MS" pitchFamily="66" charset="0"/>
            </a:endParaRPr>
          </a:p>
        </p:txBody>
      </p:sp>
      <p:sp>
        <p:nvSpPr>
          <p:cNvPr id="305223" name="Text Box 71"/>
          <p:cNvSpPr txBox="1">
            <a:spLocks noChangeArrowheads="1"/>
          </p:cNvSpPr>
          <p:nvPr/>
        </p:nvSpPr>
        <p:spPr bwMode="auto">
          <a:xfrm>
            <a:off x="5410200" y="3181350"/>
            <a:ext cx="1539204" cy="461665"/>
          </a:xfrm>
          <a:prstGeom prst="rect">
            <a:avLst/>
          </a:prstGeom>
          <a:noFill/>
          <a:ln w="9525">
            <a:noFill/>
            <a:miter lim="800000"/>
            <a:headEnd/>
            <a:tailEnd/>
          </a:ln>
        </p:spPr>
        <p:txBody>
          <a:bodyPr wrap="none">
            <a:spAutoFit/>
          </a:bodyPr>
          <a:lstStyle/>
          <a:p>
            <a:r>
              <a:rPr lang="en-US" b="1" dirty="0" smtClean="0">
                <a:solidFill>
                  <a:schemeClr val="accent2"/>
                </a:solidFill>
                <a:latin typeface="Comic Sans MS" pitchFamily="66" charset="0"/>
              </a:rPr>
              <a:t>7 </a:t>
            </a:r>
            <a:r>
              <a:rPr lang="en-US" b="1" dirty="0" smtClean="0">
                <a:latin typeface="Comic Sans MS" pitchFamily="66" charset="0"/>
              </a:rPr>
              <a:t>| </a:t>
            </a:r>
            <a:r>
              <a:rPr lang="en-US" b="1" dirty="0" smtClean="0">
                <a:solidFill>
                  <a:schemeClr val="accent2"/>
                </a:solidFill>
                <a:latin typeface="Comic Sans MS" pitchFamily="66" charset="0"/>
              </a:rPr>
              <a:t>5 </a:t>
            </a:r>
            <a:r>
              <a:rPr lang="en-US" b="1" dirty="0" smtClean="0">
                <a:latin typeface="Comic Sans MS" pitchFamily="66" charset="0"/>
              </a:rPr>
              <a:t>| </a:t>
            </a:r>
            <a:r>
              <a:rPr lang="en-US" b="1" dirty="0" smtClean="0">
                <a:solidFill>
                  <a:schemeClr val="accent2"/>
                </a:solidFill>
                <a:latin typeface="Comic Sans MS" pitchFamily="66" charset="0"/>
              </a:rPr>
              <a:t>5</a:t>
            </a:r>
            <a:endParaRPr lang="en-US" b="1" dirty="0">
              <a:solidFill>
                <a:schemeClr val="accent2"/>
              </a:solidFill>
              <a:latin typeface="Comic Sans MS" pitchFamily="66" charset="0"/>
            </a:endParaRPr>
          </a:p>
        </p:txBody>
      </p:sp>
      <p:sp>
        <p:nvSpPr>
          <p:cNvPr id="305224" name="Text Box 72"/>
          <p:cNvSpPr txBox="1">
            <a:spLocks noChangeArrowheads="1"/>
          </p:cNvSpPr>
          <p:nvPr/>
        </p:nvSpPr>
        <p:spPr bwMode="auto">
          <a:xfrm>
            <a:off x="5026486" y="3714750"/>
            <a:ext cx="2826415" cy="461665"/>
          </a:xfrm>
          <a:prstGeom prst="rect">
            <a:avLst/>
          </a:prstGeom>
          <a:noFill/>
          <a:ln w="9525">
            <a:noFill/>
            <a:miter lim="800000"/>
            <a:headEnd/>
            <a:tailEnd/>
          </a:ln>
        </p:spPr>
        <p:txBody>
          <a:bodyPr wrap="none">
            <a:spAutoFit/>
          </a:bodyPr>
          <a:lstStyle/>
          <a:p>
            <a:r>
              <a:rPr lang="en-US" b="1" dirty="0" err="1">
                <a:solidFill>
                  <a:schemeClr val="accent2"/>
                </a:solidFill>
                <a:latin typeface="Comic Sans MS" pitchFamily="66" charset="0"/>
              </a:rPr>
              <a:t>chmod</a:t>
            </a:r>
            <a:r>
              <a:rPr lang="en-US" b="1" dirty="0">
                <a:solidFill>
                  <a:schemeClr val="accent2"/>
                </a:solidFill>
                <a:latin typeface="Comic Sans MS" pitchFamily="66" charset="0"/>
              </a:rPr>
              <a:t> </a:t>
            </a:r>
            <a:r>
              <a:rPr lang="en-US" b="1" dirty="0" smtClean="0">
                <a:solidFill>
                  <a:schemeClr val="accent2"/>
                </a:solidFill>
                <a:latin typeface="Comic Sans MS" pitchFamily="66" charset="0"/>
              </a:rPr>
              <a:t>755 </a:t>
            </a:r>
            <a:r>
              <a:rPr lang="en-US" b="1" dirty="0" err="1">
                <a:solidFill>
                  <a:schemeClr val="accent2"/>
                </a:solidFill>
                <a:latin typeface="Comic Sans MS" pitchFamily="66" charset="0"/>
              </a:rPr>
              <a:t>sort.c</a:t>
            </a:r>
            <a:endParaRPr lang="en-US" b="1" dirty="0">
              <a:solidFill>
                <a:schemeClr val="accent2"/>
              </a:solidFill>
              <a:latin typeface="Comic Sans MS" pitchFamily="66" charset="0"/>
            </a:endParaRPr>
          </a:p>
        </p:txBody>
      </p:sp>
      <p:sp>
        <p:nvSpPr>
          <p:cNvPr id="2" name="Footer Placeholder 1"/>
          <p:cNvSpPr>
            <a:spLocks noGrp="1"/>
          </p:cNvSpPr>
          <p:nvPr>
            <p:ph type="ftr" sz="quarter" idx="11"/>
          </p:nvPr>
        </p:nvSpPr>
        <p:spPr/>
        <p:txBody>
          <a:bodyPr/>
          <a:lstStyle/>
          <a:p>
            <a:pPr algn="r">
              <a:defRPr/>
            </a:pPr>
            <a:r>
              <a:rPr lang="en-US" smtClean="0"/>
              <a:t>CSCI 330 – UNIX and Network Programming</a:t>
            </a:r>
            <a:endParaRPr lang="en-US"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05221"/>
                                        </p:tgtEl>
                                        <p:attrNameLst>
                                          <p:attrName>style.visibility</p:attrName>
                                        </p:attrNameLst>
                                      </p:cBhvr>
                                      <p:to>
                                        <p:strVal val="visible"/>
                                      </p:to>
                                    </p:set>
                                    <p:animEffect transition="in" filter="dissolve">
                                      <p:cBhvr>
                                        <p:cTn id="7" dur="500"/>
                                        <p:tgtEl>
                                          <p:spTgt spid="30522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05222"/>
                                        </p:tgtEl>
                                        <p:attrNameLst>
                                          <p:attrName>style.visibility</p:attrName>
                                        </p:attrNameLst>
                                      </p:cBhvr>
                                      <p:to>
                                        <p:strVal val="visible"/>
                                      </p:to>
                                    </p:set>
                                    <p:animEffect transition="in" filter="dissolve">
                                      <p:cBhvr>
                                        <p:cTn id="12" dur="500"/>
                                        <p:tgtEl>
                                          <p:spTgt spid="305222"/>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05223"/>
                                        </p:tgtEl>
                                        <p:attrNameLst>
                                          <p:attrName>style.visibility</p:attrName>
                                        </p:attrNameLst>
                                      </p:cBhvr>
                                      <p:to>
                                        <p:strVal val="visible"/>
                                      </p:to>
                                    </p:set>
                                    <p:animEffect transition="in" filter="dissolve">
                                      <p:cBhvr>
                                        <p:cTn id="17" dur="500"/>
                                        <p:tgtEl>
                                          <p:spTgt spid="305223"/>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05224"/>
                                        </p:tgtEl>
                                        <p:attrNameLst>
                                          <p:attrName>style.visibility</p:attrName>
                                        </p:attrNameLst>
                                      </p:cBhvr>
                                      <p:to>
                                        <p:strVal val="visible"/>
                                      </p:to>
                                    </p:set>
                                    <p:animEffect transition="in" filter="dissolve">
                                      <p:cBhvr>
                                        <p:cTn id="22" dur="500"/>
                                        <p:tgtEl>
                                          <p:spTgt spid="305224"/>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5221" grpId="0" autoUpdateAnimBg="0"/>
      <p:bldP spid="305222" grpId="0" autoUpdateAnimBg="0"/>
      <p:bldP spid="305223" grpId="0" autoUpdateAnimBg="0"/>
      <p:bldP spid="305224"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smtClean="0"/>
              <a:t>Changing Permissions: example</a:t>
            </a:r>
          </a:p>
        </p:txBody>
      </p:sp>
      <p:sp>
        <p:nvSpPr>
          <p:cNvPr id="306179" name="Rectangle 3"/>
          <p:cNvSpPr>
            <a:spLocks noGrp="1" noChangeArrowheads="1"/>
          </p:cNvSpPr>
          <p:nvPr>
            <p:ph idx="1"/>
          </p:nvPr>
        </p:nvSpPr>
        <p:spPr/>
        <p:txBody>
          <a:bodyPr>
            <a:normAutofit/>
          </a:bodyPr>
          <a:lstStyle/>
          <a:p>
            <a:r>
              <a:rPr lang="en-US" dirty="0" smtClean="0"/>
              <a:t>Goal: set mode of file “</a:t>
            </a:r>
            <a:r>
              <a:rPr lang="en-US" dirty="0" err="1" smtClean="0"/>
              <a:t>myfile</a:t>
            </a:r>
            <a:r>
              <a:rPr lang="en-US" dirty="0" smtClean="0"/>
              <a:t>”</a:t>
            </a:r>
          </a:p>
          <a:p>
            <a:pPr lvl="1"/>
            <a:r>
              <a:rPr lang="en-US" dirty="0" smtClean="0"/>
              <a:t>Read, write, and execute permissions to self/owner</a:t>
            </a:r>
          </a:p>
          <a:p>
            <a:pPr lvl="1"/>
            <a:r>
              <a:rPr lang="en-US" dirty="0" smtClean="0"/>
              <a:t>Read and execute permissions to group</a:t>
            </a:r>
          </a:p>
          <a:p>
            <a:pPr lvl="1"/>
            <a:r>
              <a:rPr lang="en-US" dirty="0" smtClean="0"/>
              <a:t>Execute only permission to others</a:t>
            </a:r>
          </a:p>
          <a:p>
            <a:endParaRPr lang="en-US" dirty="0" smtClean="0"/>
          </a:p>
          <a:p>
            <a:r>
              <a:rPr lang="en-US" dirty="0" smtClean="0"/>
              <a:t>We want:    		</a:t>
            </a:r>
            <a:r>
              <a:rPr lang="en-US" b="1" dirty="0" err="1" smtClean="0">
                <a:solidFill>
                  <a:schemeClr val="accent2"/>
                </a:solidFill>
                <a:latin typeface="Courier New" pitchFamily="49" charset="0"/>
                <a:cs typeface="Courier New" pitchFamily="49" charset="0"/>
              </a:rPr>
              <a:t>rwx</a:t>
            </a:r>
            <a:r>
              <a:rPr lang="en-US" b="1" dirty="0" smtClean="0">
                <a:solidFill>
                  <a:schemeClr val="accent2"/>
                </a:solidFill>
                <a:latin typeface="Courier New" pitchFamily="49" charset="0"/>
                <a:cs typeface="Courier New" pitchFamily="49" charset="0"/>
              </a:rPr>
              <a:t> r-x --x</a:t>
            </a:r>
            <a:endParaRPr lang="en-US" b="1" dirty="0" smtClean="0">
              <a:latin typeface="Courier New" pitchFamily="49" charset="0"/>
              <a:cs typeface="Courier New" pitchFamily="49" charset="0"/>
            </a:endParaRPr>
          </a:p>
          <a:p>
            <a:pPr marL="457200" indent="-457200">
              <a:lnSpc>
                <a:spcPct val="90000"/>
              </a:lnSpc>
              <a:buNone/>
            </a:pPr>
            <a:r>
              <a:rPr lang="en-US" dirty="0" smtClean="0"/>
              <a:t>	Symbolic Mode: 	</a:t>
            </a:r>
            <a:r>
              <a:rPr lang="en-US" b="1" dirty="0" err="1" smtClean="0">
                <a:solidFill>
                  <a:schemeClr val="accent2"/>
                </a:solidFill>
                <a:latin typeface="Courier New" pitchFamily="49" charset="0"/>
                <a:cs typeface="Courier New" pitchFamily="49" charset="0"/>
              </a:rPr>
              <a:t>chmod</a:t>
            </a:r>
            <a:r>
              <a:rPr lang="en-US" b="1" dirty="0" smtClean="0">
                <a:solidFill>
                  <a:schemeClr val="accent2"/>
                </a:solidFill>
                <a:latin typeface="Courier New" pitchFamily="49" charset="0"/>
                <a:cs typeface="Courier New" pitchFamily="49" charset="0"/>
              </a:rPr>
              <a:t> </a:t>
            </a:r>
            <a:r>
              <a:rPr lang="en-US" b="1" dirty="0">
                <a:solidFill>
                  <a:schemeClr val="accent2"/>
                </a:solidFill>
                <a:latin typeface="Courier New" pitchFamily="49" charset="0"/>
                <a:cs typeface="Courier New" pitchFamily="49" charset="0"/>
              </a:rPr>
              <a:t>u=</a:t>
            </a:r>
            <a:r>
              <a:rPr lang="en-US" b="1" dirty="0" err="1">
                <a:solidFill>
                  <a:schemeClr val="accent2"/>
                </a:solidFill>
                <a:latin typeface="Courier New" pitchFamily="49" charset="0"/>
                <a:cs typeface="Courier New" pitchFamily="49" charset="0"/>
              </a:rPr>
              <a:t>rwx,g</a:t>
            </a:r>
            <a:r>
              <a:rPr lang="en-US" b="1" dirty="0">
                <a:solidFill>
                  <a:schemeClr val="accent2"/>
                </a:solidFill>
                <a:latin typeface="Courier New" pitchFamily="49" charset="0"/>
                <a:cs typeface="Courier New" pitchFamily="49" charset="0"/>
              </a:rPr>
              <a:t>=</a:t>
            </a:r>
            <a:r>
              <a:rPr lang="en-US" b="1" dirty="0" err="1">
                <a:solidFill>
                  <a:schemeClr val="accent2"/>
                </a:solidFill>
                <a:latin typeface="Courier New" pitchFamily="49" charset="0"/>
                <a:cs typeface="Courier New" pitchFamily="49" charset="0"/>
              </a:rPr>
              <a:t>rx,o</a:t>
            </a:r>
            <a:r>
              <a:rPr lang="en-US" b="1" dirty="0">
                <a:solidFill>
                  <a:schemeClr val="accent2"/>
                </a:solidFill>
                <a:latin typeface="Courier New" pitchFamily="49" charset="0"/>
                <a:cs typeface="Courier New" pitchFamily="49" charset="0"/>
              </a:rPr>
              <a:t>=x </a:t>
            </a:r>
            <a:r>
              <a:rPr lang="en-US" b="1" dirty="0" err="1">
                <a:solidFill>
                  <a:schemeClr val="accent2"/>
                </a:solidFill>
                <a:latin typeface="Courier New" pitchFamily="49" charset="0"/>
                <a:cs typeface="Courier New" pitchFamily="49" charset="0"/>
              </a:rPr>
              <a:t>myfile</a:t>
            </a:r>
            <a:endParaRPr lang="en-US" b="1" dirty="0">
              <a:solidFill>
                <a:schemeClr val="accent2"/>
              </a:solidFill>
              <a:latin typeface="Courier New" pitchFamily="49" charset="0"/>
              <a:cs typeface="Courier New" pitchFamily="49" charset="0"/>
            </a:endParaRPr>
          </a:p>
          <a:p>
            <a:pPr marL="457200" indent="-457200">
              <a:lnSpc>
                <a:spcPct val="90000"/>
              </a:lnSpc>
              <a:buNone/>
            </a:pPr>
            <a:r>
              <a:rPr lang="en-US" dirty="0"/>
              <a:t>	</a:t>
            </a:r>
            <a:r>
              <a:rPr lang="en-US" dirty="0" smtClean="0"/>
              <a:t>	Octal Mode: 	</a:t>
            </a:r>
            <a:r>
              <a:rPr lang="en-US" b="1" dirty="0" err="1" smtClean="0">
                <a:solidFill>
                  <a:schemeClr val="accent2"/>
                </a:solidFill>
                <a:latin typeface="Courier New" pitchFamily="49" charset="0"/>
                <a:cs typeface="Courier New" pitchFamily="49" charset="0"/>
              </a:rPr>
              <a:t>chmod</a:t>
            </a:r>
            <a:r>
              <a:rPr lang="en-US" b="1" dirty="0" smtClean="0">
                <a:solidFill>
                  <a:schemeClr val="accent2"/>
                </a:solidFill>
                <a:latin typeface="Courier New" pitchFamily="49" charset="0"/>
                <a:cs typeface="Courier New" pitchFamily="49" charset="0"/>
              </a:rPr>
              <a:t> </a:t>
            </a:r>
            <a:r>
              <a:rPr lang="en-US" b="1" dirty="0">
                <a:solidFill>
                  <a:schemeClr val="accent2"/>
                </a:solidFill>
                <a:latin typeface="Courier New" pitchFamily="49" charset="0"/>
                <a:cs typeface="Courier New" pitchFamily="49" charset="0"/>
              </a:rPr>
              <a:t>751 </a:t>
            </a:r>
            <a:r>
              <a:rPr lang="en-US" b="1" dirty="0" err="1">
                <a:solidFill>
                  <a:schemeClr val="accent2"/>
                </a:solidFill>
                <a:latin typeface="Courier New" pitchFamily="49" charset="0"/>
                <a:cs typeface="Courier New" pitchFamily="49" charset="0"/>
              </a:rPr>
              <a:t>myfile</a:t>
            </a:r>
            <a:endParaRPr lang="en-US" b="1" dirty="0">
              <a:solidFill>
                <a:schemeClr val="accent2"/>
              </a:solidFill>
              <a:latin typeface="Courier New" pitchFamily="49" charset="0"/>
              <a:cs typeface="Courier New" pitchFamily="49" charset="0"/>
            </a:endParaRPr>
          </a:p>
          <a:p>
            <a:pPr marL="457200" indent="-457200">
              <a:lnSpc>
                <a:spcPct val="90000"/>
              </a:lnSpc>
              <a:spcBef>
                <a:spcPct val="20000"/>
              </a:spcBef>
              <a:buNone/>
            </a:pPr>
            <a:endParaRPr lang="en-US" dirty="0" smtClean="0"/>
          </a:p>
        </p:txBody>
      </p:sp>
      <p:sp>
        <p:nvSpPr>
          <p:cNvPr id="17417" name="Slide Number Placeholder 12"/>
          <p:cNvSpPr>
            <a:spLocks noGrp="1"/>
          </p:cNvSpPr>
          <p:nvPr>
            <p:ph type="sldNum" sz="quarter" idx="12"/>
          </p:nvPr>
        </p:nvSpPr>
        <p:spPr/>
        <p:txBody>
          <a:bodyPr/>
          <a:lstStyle/>
          <a:p>
            <a:fld id="{1DE58D66-9BBE-49BD-A9B1-E486AA15ABD6}" type="slidenum">
              <a:rPr lang="en-US" smtClean="0"/>
              <a:pPr/>
              <a:t>13</a:t>
            </a:fld>
            <a:endParaRPr lang="en-US" smtClean="0"/>
          </a:p>
        </p:txBody>
      </p:sp>
      <p:sp>
        <p:nvSpPr>
          <p:cNvPr id="2" name="Footer Placeholder 1"/>
          <p:cNvSpPr>
            <a:spLocks noGrp="1"/>
          </p:cNvSpPr>
          <p:nvPr>
            <p:ph type="ftr" sz="quarter" idx="11"/>
          </p:nvPr>
        </p:nvSpPr>
        <p:spPr/>
        <p:txBody>
          <a:bodyPr/>
          <a:lstStyle/>
          <a:p>
            <a:pPr algn="r">
              <a:defRPr/>
            </a:pPr>
            <a:r>
              <a:rPr lang="en-US" smtClean="0"/>
              <a:t>CSCI 330 – UNIX and Network Programming</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6179">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617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074"/>
          <p:cNvSpPr>
            <a:spLocks noGrp="1" noChangeArrowheads="1"/>
          </p:cNvSpPr>
          <p:nvPr>
            <p:ph type="title"/>
          </p:nvPr>
        </p:nvSpPr>
        <p:spPr/>
        <p:txBody>
          <a:bodyPr/>
          <a:lstStyle/>
          <a:p>
            <a:r>
              <a:rPr lang="en-US" dirty="0" smtClean="0"/>
              <a:t>Special Permissions</a:t>
            </a:r>
          </a:p>
        </p:txBody>
      </p:sp>
      <p:sp>
        <p:nvSpPr>
          <p:cNvPr id="411651" name="Rectangle 3075"/>
          <p:cNvSpPr>
            <a:spLocks noGrp="1" noChangeArrowheads="1"/>
          </p:cNvSpPr>
          <p:nvPr>
            <p:ph idx="1"/>
          </p:nvPr>
        </p:nvSpPr>
        <p:spPr/>
        <p:txBody>
          <a:bodyPr/>
          <a:lstStyle/>
          <a:p>
            <a:r>
              <a:rPr lang="en-US" dirty="0" smtClean="0"/>
              <a:t>The regular file permissions (</a:t>
            </a:r>
            <a:r>
              <a:rPr lang="en-US" dirty="0" err="1" smtClean="0"/>
              <a:t>rwx</a:t>
            </a:r>
            <a:r>
              <a:rPr lang="en-US" dirty="0" smtClean="0"/>
              <a:t>) are used to assign security to files and directories</a:t>
            </a:r>
          </a:p>
          <a:p>
            <a:endParaRPr lang="en-US" dirty="0" smtClean="0"/>
          </a:p>
          <a:p>
            <a:r>
              <a:rPr lang="en-US" dirty="0" smtClean="0"/>
              <a:t>3 additional special permissions can be optionally used on files and directories</a:t>
            </a:r>
          </a:p>
          <a:p>
            <a:pPr lvl="1"/>
            <a:r>
              <a:rPr lang="en-US" dirty="0" smtClean="0"/>
              <a:t>Set User Id (SUID)</a:t>
            </a:r>
          </a:p>
          <a:p>
            <a:pPr lvl="1"/>
            <a:r>
              <a:rPr lang="en-US" dirty="0" smtClean="0"/>
              <a:t>Set Group ID (SGID)</a:t>
            </a:r>
          </a:p>
          <a:p>
            <a:pPr lvl="1"/>
            <a:r>
              <a:rPr lang="en-US" dirty="0" smtClean="0"/>
              <a:t>Sticky bit</a:t>
            </a:r>
            <a:endParaRPr lang="en-US" dirty="0"/>
          </a:p>
        </p:txBody>
      </p:sp>
      <p:sp>
        <p:nvSpPr>
          <p:cNvPr id="20485" name="Slide Number Placeholder 8"/>
          <p:cNvSpPr>
            <a:spLocks noGrp="1"/>
          </p:cNvSpPr>
          <p:nvPr>
            <p:ph type="sldNum" sz="quarter" idx="12"/>
          </p:nvPr>
        </p:nvSpPr>
        <p:spPr/>
        <p:txBody>
          <a:bodyPr/>
          <a:lstStyle/>
          <a:p>
            <a:fld id="{85882CB6-D463-4EC0-8987-AF8FCAAE83BA}" type="slidenum">
              <a:rPr lang="en-US" smtClean="0"/>
              <a:pPr/>
              <a:t>14</a:t>
            </a:fld>
            <a:endParaRPr lang="en-US" smtClean="0"/>
          </a:p>
        </p:txBody>
      </p:sp>
      <p:sp>
        <p:nvSpPr>
          <p:cNvPr id="2" name="Footer Placeholder 1"/>
          <p:cNvSpPr>
            <a:spLocks noGrp="1"/>
          </p:cNvSpPr>
          <p:nvPr>
            <p:ph type="ftr" sz="quarter" idx="11"/>
          </p:nvPr>
        </p:nvSpPr>
        <p:spPr/>
        <p:txBody>
          <a:bodyPr/>
          <a:lstStyle/>
          <a:p>
            <a:pPr algn="r">
              <a:defRPr/>
            </a:pPr>
            <a:r>
              <a:rPr lang="en-US" smtClean="0"/>
              <a:t>CSCI 330 – UNIX and Network Programming</a:t>
            </a:r>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026"/>
          <p:cNvSpPr>
            <a:spLocks noGrp="1" noChangeArrowheads="1"/>
          </p:cNvSpPr>
          <p:nvPr>
            <p:ph type="title"/>
          </p:nvPr>
        </p:nvSpPr>
        <p:spPr/>
        <p:txBody>
          <a:bodyPr/>
          <a:lstStyle/>
          <a:p>
            <a:r>
              <a:rPr lang="en-US" dirty="0" smtClean="0"/>
              <a:t>Special Permissions: SUID</a:t>
            </a:r>
          </a:p>
        </p:txBody>
      </p:sp>
      <p:sp>
        <p:nvSpPr>
          <p:cNvPr id="412675" name="Rectangle 1027"/>
          <p:cNvSpPr>
            <a:spLocks noGrp="1" noChangeArrowheads="1"/>
          </p:cNvSpPr>
          <p:nvPr>
            <p:ph idx="1"/>
          </p:nvPr>
        </p:nvSpPr>
        <p:spPr>
          <a:xfrm>
            <a:off x="457200" y="1200150"/>
            <a:ext cx="8534400" cy="3657600"/>
          </a:xfrm>
        </p:spPr>
        <p:txBody>
          <a:bodyPr>
            <a:normAutofit/>
          </a:bodyPr>
          <a:lstStyle/>
          <a:p>
            <a:r>
              <a:rPr lang="en-US" dirty="0" smtClean="0"/>
              <a:t>SUID used for executable files</a:t>
            </a:r>
          </a:p>
          <a:p>
            <a:pPr lvl="1"/>
            <a:r>
              <a:rPr lang="en-US" dirty="0" smtClean="0"/>
              <a:t>makes executable run with privileges of file owner, rather than invoker</a:t>
            </a:r>
          </a:p>
          <a:p>
            <a:r>
              <a:rPr lang="en-US" dirty="0" smtClean="0"/>
              <a:t>Example: </a:t>
            </a:r>
          </a:p>
          <a:p>
            <a:pPr lvl="1"/>
            <a:r>
              <a:rPr lang="en-US" dirty="0" smtClean="0"/>
              <a:t>“</a:t>
            </a:r>
            <a:r>
              <a:rPr lang="en-US" dirty="0" err="1" smtClean="0"/>
              <a:t>passwd</a:t>
            </a:r>
            <a:r>
              <a:rPr lang="en-US" dirty="0" smtClean="0"/>
              <a:t>” command  and file “/</a:t>
            </a:r>
            <a:r>
              <a:rPr lang="en-US" dirty="0" err="1" smtClean="0"/>
              <a:t>usr</a:t>
            </a:r>
            <a:r>
              <a:rPr lang="en-US" dirty="0" smtClean="0"/>
              <a:t>/bin/</a:t>
            </a:r>
            <a:r>
              <a:rPr lang="en-US" dirty="0" err="1" smtClean="0"/>
              <a:t>passwd</a:t>
            </a:r>
            <a:r>
              <a:rPr lang="en-US" dirty="0" smtClean="0"/>
              <a:t>”</a:t>
            </a:r>
          </a:p>
          <a:p>
            <a:pPr lvl="1">
              <a:buNone/>
            </a:pPr>
            <a:endParaRPr lang="en-US" dirty="0" smtClean="0"/>
          </a:p>
          <a:p>
            <a:pPr>
              <a:buNone/>
            </a:pPr>
            <a:r>
              <a:rPr lang="nl-NL" sz="2000" dirty="0" smtClean="0"/>
              <a:t>   </a:t>
            </a:r>
            <a:r>
              <a:rPr lang="nl-NL" sz="1900" b="1" dirty="0" smtClean="0">
                <a:latin typeface="Courier New" pitchFamily="49" charset="0"/>
                <a:cs typeface="Courier New" pitchFamily="49" charset="0"/>
              </a:rPr>
              <a:t>-</a:t>
            </a:r>
            <a:r>
              <a:rPr lang="nl-NL" sz="1900" b="1" dirty="0">
                <a:latin typeface="Courier New" pitchFamily="49" charset="0"/>
                <a:cs typeface="Courier New" pitchFamily="49" charset="0"/>
              </a:rPr>
              <a:t>rwsr-xr-x 1 root root 41284 </a:t>
            </a:r>
            <a:r>
              <a:rPr lang="nl-NL" sz="1900" b="1" dirty="0" smtClean="0">
                <a:latin typeface="Courier New" pitchFamily="49" charset="0"/>
                <a:cs typeface="Courier New" pitchFamily="49" charset="0"/>
              </a:rPr>
              <a:t>Apr 8 </a:t>
            </a:r>
            <a:r>
              <a:rPr lang="nl-NL" sz="1900" b="1" dirty="0">
                <a:latin typeface="Courier New" pitchFamily="49" charset="0"/>
                <a:cs typeface="Courier New" pitchFamily="49" charset="0"/>
              </a:rPr>
              <a:t>21:40 /usr/bin/passwd</a:t>
            </a:r>
            <a:endParaRPr lang="en-US" sz="1900" b="1" dirty="0" smtClean="0">
              <a:latin typeface="Courier New" pitchFamily="49" charset="0"/>
              <a:cs typeface="Courier New" pitchFamily="49" charset="0"/>
            </a:endParaRPr>
          </a:p>
          <a:p>
            <a:endParaRPr lang="en-US" dirty="0" smtClean="0"/>
          </a:p>
          <a:p>
            <a:r>
              <a:rPr lang="en-US" dirty="0" smtClean="0"/>
              <a:t>allows regular user access to otherwise protected system files while changing password</a:t>
            </a:r>
            <a:endParaRPr lang="en-US" dirty="0"/>
          </a:p>
        </p:txBody>
      </p:sp>
      <p:sp>
        <p:nvSpPr>
          <p:cNvPr id="21509" name="Slide Number Placeholder 8"/>
          <p:cNvSpPr>
            <a:spLocks noGrp="1"/>
          </p:cNvSpPr>
          <p:nvPr>
            <p:ph type="sldNum" sz="quarter" idx="12"/>
          </p:nvPr>
        </p:nvSpPr>
        <p:spPr/>
        <p:txBody>
          <a:bodyPr/>
          <a:lstStyle/>
          <a:p>
            <a:fld id="{666AF3F7-4B6F-4D62-A855-A84B5DCEF212}" type="slidenum">
              <a:rPr lang="en-US" smtClean="0"/>
              <a:pPr/>
              <a:t>15</a:t>
            </a:fld>
            <a:endParaRPr lang="en-US" smtClean="0"/>
          </a:p>
        </p:txBody>
      </p:sp>
      <p:cxnSp>
        <p:nvCxnSpPr>
          <p:cNvPr id="3" name="Straight Connector 2"/>
          <p:cNvCxnSpPr/>
          <p:nvPr/>
        </p:nvCxnSpPr>
        <p:spPr>
          <a:xfrm>
            <a:off x="1219200" y="3486150"/>
            <a:ext cx="762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1"/>
          <p:cNvSpPr>
            <a:spLocks noGrp="1"/>
          </p:cNvSpPr>
          <p:nvPr>
            <p:ph type="ftr" sz="quarter" idx="11"/>
          </p:nvPr>
        </p:nvSpPr>
        <p:spPr/>
        <p:txBody>
          <a:bodyPr/>
          <a:lstStyle/>
          <a:p>
            <a:pPr algn="r">
              <a:defRPr/>
            </a:pPr>
            <a:r>
              <a:rPr lang="en-US" smtClean="0"/>
              <a:t>CSCI 330 – UNIX and Network Programming</a:t>
            </a:r>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26"/>
          <p:cNvSpPr>
            <a:spLocks noGrp="1" noChangeArrowheads="1"/>
          </p:cNvSpPr>
          <p:nvPr>
            <p:ph type="title"/>
          </p:nvPr>
        </p:nvSpPr>
        <p:spPr/>
        <p:txBody>
          <a:bodyPr/>
          <a:lstStyle/>
          <a:p>
            <a:r>
              <a:rPr lang="en-US" dirty="0" smtClean="0"/>
              <a:t>Special Permissions: SGID</a:t>
            </a:r>
          </a:p>
        </p:txBody>
      </p:sp>
      <p:sp>
        <p:nvSpPr>
          <p:cNvPr id="413699" name="Rectangle 1027"/>
          <p:cNvSpPr>
            <a:spLocks noGrp="1" noChangeArrowheads="1"/>
          </p:cNvSpPr>
          <p:nvPr>
            <p:ph idx="1"/>
          </p:nvPr>
        </p:nvSpPr>
        <p:spPr/>
        <p:txBody>
          <a:bodyPr>
            <a:normAutofit fontScale="92500"/>
          </a:bodyPr>
          <a:lstStyle/>
          <a:p>
            <a:pPr marL="0" indent="-274320"/>
            <a:r>
              <a:rPr lang="en-US" dirty="0" smtClean="0"/>
              <a:t>used for executable files</a:t>
            </a:r>
          </a:p>
          <a:p>
            <a:pPr marL="457200" lvl="2"/>
            <a:r>
              <a:rPr lang="en-US" sz="2200" dirty="0" smtClean="0"/>
              <a:t>logic </a:t>
            </a:r>
            <a:r>
              <a:rPr lang="en-US" sz="2200" dirty="0"/>
              <a:t>is similar to SUID bit</a:t>
            </a:r>
          </a:p>
          <a:p>
            <a:endParaRPr lang="en-US" dirty="0" smtClean="0"/>
          </a:p>
          <a:p>
            <a:r>
              <a:rPr lang="en-US" dirty="0" smtClean="0"/>
              <a:t>runs program with group permission of file, rather than group of invoker</a:t>
            </a:r>
          </a:p>
          <a:p>
            <a:endParaRPr lang="en-US" dirty="0" smtClean="0"/>
          </a:p>
          <a:p>
            <a:r>
              <a:rPr lang="en-US" dirty="0" smtClean="0"/>
              <a:t>Example:</a:t>
            </a:r>
          </a:p>
          <a:p>
            <a:pPr>
              <a:buNone/>
            </a:pPr>
            <a:r>
              <a:rPr lang="en-US" dirty="0" smtClean="0"/>
              <a:t>	if a file is owned by the system group and also has the SGID bit set, then if file is executed it runs with system group privileges</a:t>
            </a:r>
            <a:endParaRPr lang="en-US" dirty="0"/>
          </a:p>
        </p:txBody>
      </p:sp>
      <p:sp>
        <p:nvSpPr>
          <p:cNvPr id="22533" name="Slide Number Placeholder 8"/>
          <p:cNvSpPr>
            <a:spLocks noGrp="1"/>
          </p:cNvSpPr>
          <p:nvPr>
            <p:ph type="sldNum" sz="quarter" idx="12"/>
          </p:nvPr>
        </p:nvSpPr>
        <p:spPr/>
        <p:txBody>
          <a:bodyPr/>
          <a:lstStyle/>
          <a:p>
            <a:fld id="{873355AD-AC6B-44C4-8A42-4D6869A17F6D}" type="slidenum">
              <a:rPr lang="en-US" smtClean="0"/>
              <a:pPr/>
              <a:t>16</a:t>
            </a:fld>
            <a:endParaRPr lang="en-US" smtClean="0"/>
          </a:p>
        </p:txBody>
      </p:sp>
      <p:sp>
        <p:nvSpPr>
          <p:cNvPr id="2" name="Footer Placeholder 1"/>
          <p:cNvSpPr>
            <a:spLocks noGrp="1"/>
          </p:cNvSpPr>
          <p:nvPr>
            <p:ph type="ftr" sz="quarter" idx="11"/>
          </p:nvPr>
        </p:nvSpPr>
        <p:spPr/>
        <p:txBody>
          <a:bodyPr/>
          <a:lstStyle/>
          <a:p>
            <a:pPr algn="r">
              <a:defRPr/>
            </a:pPr>
            <a:r>
              <a:rPr lang="en-US" smtClean="0"/>
              <a:t>CSCI 330 – UNIX and Network Programming</a:t>
            </a:r>
            <a:endParaRPr 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SGID</a:t>
            </a:r>
          </a:p>
        </p:txBody>
      </p:sp>
      <p:sp>
        <p:nvSpPr>
          <p:cNvPr id="3" name="Content Placeholder 2"/>
          <p:cNvSpPr>
            <a:spLocks noGrp="1"/>
          </p:cNvSpPr>
          <p:nvPr>
            <p:ph idx="1"/>
          </p:nvPr>
        </p:nvSpPr>
        <p:spPr/>
        <p:txBody>
          <a:bodyPr>
            <a:normAutofit fontScale="62500" lnSpcReduction="20000"/>
          </a:bodyPr>
          <a:lstStyle/>
          <a:p>
            <a:pPr marL="0" indent="0">
              <a:buNone/>
            </a:pPr>
            <a:r>
              <a:rPr lang="en-US" dirty="0"/>
              <a:t>Several </a:t>
            </a:r>
            <a:r>
              <a:rPr lang="en-US" dirty="0" smtClean="0"/>
              <a:t>file systems</a:t>
            </a:r>
            <a:r>
              <a:rPr lang="en-US" dirty="0"/>
              <a:t>, including ext2/3/4, have the feature that when the SGID bit is set on a directory, then a file created in that directory will be owned by the group owner of the directory, not the group of the process that created the file. </a:t>
            </a:r>
            <a:br>
              <a:rPr lang="en-US" dirty="0"/>
            </a:br>
            <a:r>
              <a:rPr lang="en-US" dirty="0"/>
              <a:t/>
            </a:r>
            <a:br>
              <a:rPr lang="en-US" dirty="0"/>
            </a:br>
            <a:r>
              <a:rPr lang="en-US" dirty="0"/>
              <a:t>This is invaluable for shared directories for group projects where users may belong to multiple working groups.  The directory for the group is created with proper group ownership and the SGID bit set.  From that point on files created in there will belong to the group. </a:t>
            </a:r>
            <a:br>
              <a:rPr lang="en-US" dirty="0"/>
            </a:br>
            <a:r>
              <a:rPr lang="en-US" dirty="0"/>
              <a:t/>
            </a:r>
            <a:br>
              <a:rPr lang="en-US" dirty="0"/>
            </a:br>
            <a:r>
              <a:rPr lang="en-US" dirty="0"/>
              <a:t>Without the SGID bit set, what usually happens is  that user A (who belongs to several groups) will place a file in the common directory. It will belong to their default group, which may or may not be the group of the project.  User B comes along and can see the file in the directory, but can't modify it due to group ownership issues.  Unless all users explicitly change the group ownership of files they create or change their default group association before working on the project, frustration ensues. </a:t>
            </a:r>
            <a:br>
              <a:rPr lang="en-US" dirty="0"/>
            </a:br>
            <a:r>
              <a:rPr lang="en-US" dirty="0"/>
              <a:t/>
            </a:r>
            <a:br>
              <a:rPr lang="en-US" dirty="0"/>
            </a:br>
            <a:r>
              <a:rPr lang="en-US" dirty="0"/>
              <a:t>By itself, SGID on directories doesn't solve everything. (All users need a default </a:t>
            </a:r>
            <a:r>
              <a:rPr lang="en-US" dirty="0" err="1"/>
              <a:t>umask</a:t>
            </a:r>
            <a:r>
              <a:rPr lang="en-US" dirty="0"/>
              <a:t> of 002 instead of 022 as well.)  But it goes a long way to making systems governed by projects with multiple users on multiple projects run a lot smoother. </a:t>
            </a:r>
          </a:p>
        </p:txBody>
      </p:sp>
      <p:sp>
        <p:nvSpPr>
          <p:cNvPr id="5" name="Slide Number Placeholder 4"/>
          <p:cNvSpPr>
            <a:spLocks noGrp="1"/>
          </p:cNvSpPr>
          <p:nvPr>
            <p:ph type="sldNum" sz="quarter" idx="12"/>
          </p:nvPr>
        </p:nvSpPr>
        <p:spPr/>
        <p:txBody>
          <a:bodyPr/>
          <a:lstStyle/>
          <a:p>
            <a:pPr>
              <a:defRPr/>
            </a:pPr>
            <a:fld id="{D638F593-C6C2-4335-B933-CE9EBFA5479C}" type="slidenum">
              <a:rPr lang="en-US" smtClean="0"/>
              <a:pPr>
                <a:defRPr/>
              </a:pPr>
              <a:t>17</a:t>
            </a:fld>
            <a:endParaRPr lang="en-US"/>
          </a:p>
        </p:txBody>
      </p:sp>
      <p:sp>
        <p:nvSpPr>
          <p:cNvPr id="6" name="Footer Placeholder 5"/>
          <p:cNvSpPr>
            <a:spLocks noGrp="1"/>
          </p:cNvSpPr>
          <p:nvPr>
            <p:ph type="ftr" sz="quarter" idx="11"/>
          </p:nvPr>
        </p:nvSpPr>
        <p:spPr/>
        <p:txBody>
          <a:bodyPr/>
          <a:lstStyle/>
          <a:p>
            <a:pPr algn="r">
              <a:defRPr/>
            </a:pPr>
            <a:r>
              <a:rPr lang="en-US" smtClean="0"/>
              <a:t>CSCI 330 – UNIX and Network Programming</a:t>
            </a:r>
            <a:endParaRPr lang="en-US" dirty="0" smtClean="0"/>
          </a:p>
        </p:txBody>
      </p:sp>
    </p:spTree>
    <p:extLst>
      <p:ext uri="{BB962C8B-B14F-4D97-AF65-F5344CB8AC3E}">
        <p14:creationId xmlns:p14="http://schemas.microsoft.com/office/powerpoint/2010/main" val="34415434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smtClean="0"/>
              <a:t>Special Permissions: Sticky Bit</a:t>
            </a:r>
          </a:p>
        </p:txBody>
      </p:sp>
      <p:sp>
        <p:nvSpPr>
          <p:cNvPr id="414723" name="Rectangle 3"/>
          <p:cNvSpPr>
            <a:spLocks noGrp="1" noChangeArrowheads="1"/>
          </p:cNvSpPr>
          <p:nvPr>
            <p:ph idx="1"/>
          </p:nvPr>
        </p:nvSpPr>
        <p:spPr/>
        <p:txBody>
          <a:bodyPr>
            <a:normAutofit lnSpcReduction="10000"/>
          </a:bodyPr>
          <a:lstStyle/>
          <a:p>
            <a:r>
              <a:rPr lang="en-US" dirty="0" smtClean="0"/>
              <a:t>not clearly defined</a:t>
            </a:r>
          </a:p>
          <a:p>
            <a:endParaRPr lang="en-US" dirty="0" smtClean="0"/>
          </a:p>
          <a:p>
            <a:r>
              <a:rPr lang="en-US" dirty="0" smtClean="0"/>
              <a:t>for executable files:</a:t>
            </a:r>
          </a:p>
          <a:p>
            <a:pPr lvl="1"/>
            <a:r>
              <a:rPr lang="en-US" dirty="0" smtClean="0"/>
              <a:t>executable is kept in memory even after it ended</a:t>
            </a:r>
          </a:p>
          <a:p>
            <a:pPr marL="366713" lvl="1" indent="0">
              <a:buNone/>
            </a:pPr>
            <a:r>
              <a:rPr lang="en-US" dirty="0"/>
              <a:t> </a:t>
            </a:r>
            <a:r>
              <a:rPr lang="en-US" dirty="0" smtClean="0"/>
              <a:t>   (no longer used, since modern virtual memory</a:t>
            </a:r>
          </a:p>
          <a:p>
            <a:pPr marL="366713" lvl="1" indent="0">
              <a:buNone/>
            </a:pPr>
            <a:r>
              <a:rPr lang="en-US" dirty="0" smtClean="0"/>
              <a:t> 	methods are more advanced)</a:t>
            </a:r>
          </a:p>
          <a:p>
            <a:endParaRPr lang="en-US" dirty="0" smtClean="0"/>
          </a:p>
          <a:p>
            <a:r>
              <a:rPr lang="en-US" dirty="0" smtClean="0"/>
              <a:t>for directories:</a:t>
            </a:r>
          </a:p>
          <a:p>
            <a:pPr lvl="1"/>
            <a:r>
              <a:rPr lang="en-US" dirty="0" smtClean="0"/>
              <a:t>file can only be deleted by the user that created it</a:t>
            </a:r>
            <a:endParaRPr lang="en-US" dirty="0"/>
          </a:p>
        </p:txBody>
      </p:sp>
      <p:sp>
        <p:nvSpPr>
          <p:cNvPr id="23557" name="Slide Number Placeholder 8"/>
          <p:cNvSpPr>
            <a:spLocks noGrp="1"/>
          </p:cNvSpPr>
          <p:nvPr>
            <p:ph type="sldNum" sz="quarter" idx="12"/>
          </p:nvPr>
        </p:nvSpPr>
        <p:spPr/>
        <p:txBody>
          <a:bodyPr/>
          <a:lstStyle/>
          <a:p>
            <a:fld id="{C261680F-F46A-44E6-B837-E39E482C9430}" type="slidenum">
              <a:rPr lang="en-US" smtClean="0"/>
              <a:pPr/>
              <a:t>18</a:t>
            </a:fld>
            <a:endParaRPr lang="en-US" smtClean="0"/>
          </a:p>
        </p:txBody>
      </p:sp>
      <p:sp>
        <p:nvSpPr>
          <p:cNvPr id="2" name="Footer Placeholder 1"/>
          <p:cNvSpPr>
            <a:spLocks noGrp="1"/>
          </p:cNvSpPr>
          <p:nvPr>
            <p:ph type="ftr" sz="quarter" idx="11"/>
          </p:nvPr>
        </p:nvSpPr>
        <p:spPr/>
        <p:txBody>
          <a:bodyPr/>
          <a:lstStyle/>
          <a:p>
            <a:pPr algn="r">
              <a:defRPr/>
            </a:pPr>
            <a:r>
              <a:rPr lang="en-US" smtClean="0"/>
              <a:t>CSCI 330 – UNIX and Network Programming</a:t>
            </a:r>
            <a:endParaRPr 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1026"/>
          <p:cNvSpPr>
            <a:spLocks noGrp="1" noChangeArrowheads="1"/>
          </p:cNvSpPr>
          <p:nvPr>
            <p:ph type="title"/>
          </p:nvPr>
        </p:nvSpPr>
        <p:spPr/>
        <p:txBody>
          <a:bodyPr/>
          <a:lstStyle/>
          <a:p>
            <a:r>
              <a:rPr lang="en-US" smtClean="0"/>
              <a:t>Special Permissions: display</a:t>
            </a:r>
          </a:p>
        </p:txBody>
      </p:sp>
      <p:sp>
        <p:nvSpPr>
          <p:cNvPr id="417795" name="Rectangle 1027"/>
          <p:cNvSpPr>
            <a:spLocks noGrp="1" noChangeArrowheads="1"/>
          </p:cNvSpPr>
          <p:nvPr>
            <p:ph idx="1"/>
          </p:nvPr>
        </p:nvSpPr>
        <p:spPr/>
        <p:txBody>
          <a:bodyPr/>
          <a:lstStyle/>
          <a:p>
            <a:r>
              <a:rPr lang="en-US" dirty="0" smtClean="0"/>
              <a:t>“</a:t>
            </a:r>
            <a:r>
              <a:rPr lang="en-US" dirty="0" err="1" smtClean="0"/>
              <a:t>ls</a:t>
            </a:r>
            <a:r>
              <a:rPr lang="en-US" dirty="0" smtClean="0"/>
              <a:t> -l” command does not have a section for special permission bits</a:t>
            </a:r>
          </a:p>
          <a:p>
            <a:r>
              <a:rPr lang="en-US" dirty="0" smtClean="0"/>
              <a:t>however, since special permissions required “execute”, they mask the execute permission when displayed using the “</a:t>
            </a:r>
            <a:r>
              <a:rPr lang="en-US" dirty="0" err="1" smtClean="0"/>
              <a:t>ls</a:t>
            </a:r>
            <a:r>
              <a:rPr lang="en-US" dirty="0" smtClean="0"/>
              <a:t> -l” command.</a:t>
            </a:r>
            <a:endParaRPr lang="en-US" dirty="0"/>
          </a:p>
        </p:txBody>
      </p:sp>
      <p:sp>
        <p:nvSpPr>
          <p:cNvPr id="24582" name="Slide Number Placeholder 23"/>
          <p:cNvSpPr>
            <a:spLocks noGrp="1"/>
          </p:cNvSpPr>
          <p:nvPr>
            <p:ph type="sldNum" sz="quarter" idx="12"/>
          </p:nvPr>
        </p:nvSpPr>
        <p:spPr/>
        <p:txBody>
          <a:bodyPr/>
          <a:lstStyle/>
          <a:p>
            <a:fld id="{070B79C0-DF20-463F-9DB0-47E05632C457}" type="slidenum">
              <a:rPr lang="en-US" smtClean="0"/>
              <a:pPr/>
              <a:t>19</a:t>
            </a:fld>
            <a:endParaRPr lang="en-US" smtClean="0"/>
          </a:p>
        </p:txBody>
      </p:sp>
      <p:grpSp>
        <p:nvGrpSpPr>
          <p:cNvPr id="24580" name="Group 1045"/>
          <p:cNvGrpSpPr>
            <a:grpSpLocks/>
          </p:cNvGrpSpPr>
          <p:nvPr/>
        </p:nvGrpSpPr>
        <p:grpSpPr bwMode="auto">
          <a:xfrm>
            <a:off x="2226134" y="3021991"/>
            <a:ext cx="4148138" cy="1513935"/>
            <a:chOff x="1250" y="2721"/>
            <a:chExt cx="2613" cy="1080"/>
          </a:xfrm>
        </p:grpSpPr>
        <p:sp>
          <p:nvSpPr>
            <p:cNvPr id="24583" name="Text Box 1028"/>
            <p:cNvSpPr txBox="1">
              <a:spLocks noChangeArrowheads="1"/>
            </p:cNvSpPr>
            <p:nvPr/>
          </p:nvSpPr>
          <p:spPr bwMode="auto">
            <a:xfrm>
              <a:off x="1250" y="2721"/>
              <a:ext cx="2417" cy="373"/>
            </a:xfrm>
            <a:prstGeom prst="rect">
              <a:avLst/>
            </a:prstGeom>
            <a:noFill/>
            <a:ln w="9525">
              <a:noFill/>
              <a:miter lim="800000"/>
              <a:headEnd/>
              <a:tailEnd/>
            </a:ln>
          </p:spPr>
          <p:txBody>
            <a:bodyPr wrap="none">
              <a:spAutoFit/>
            </a:bodyPr>
            <a:lstStyle/>
            <a:p>
              <a:r>
                <a:rPr lang="en-US" sz="2800" b="1" dirty="0">
                  <a:solidFill>
                    <a:schemeClr val="tx2">
                      <a:lumMod val="40000"/>
                      <a:lumOff val="60000"/>
                    </a:schemeClr>
                  </a:solidFill>
                  <a:latin typeface="Courier New" pitchFamily="49" charset="0"/>
                  <a:cs typeface="Courier New" pitchFamily="49" charset="0"/>
                </a:rPr>
                <a:t>r w x r w x r w x</a:t>
              </a:r>
            </a:p>
          </p:txBody>
        </p:sp>
        <p:sp>
          <p:nvSpPr>
            <p:cNvPr id="24584" name="Text Box 1029"/>
            <p:cNvSpPr txBox="1">
              <a:spLocks noChangeArrowheads="1"/>
            </p:cNvSpPr>
            <p:nvPr/>
          </p:nvSpPr>
          <p:spPr bwMode="auto">
            <a:xfrm>
              <a:off x="1250" y="3216"/>
              <a:ext cx="2417" cy="373"/>
            </a:xfrm>
            <a:prstGeom prst="rect">
              <a:avLst/>
            </a:prstGeom>
            <a:noFill/>
            <a:ln w="9525">
              <a:noFill/>
              <a:miter lim="800000"/>
              <a:headEnd/>
              <a:tailEnd/>
            </a:ln>
          </p:spPr>
          <p:txBody>
            <a:bodyPr wrap="square">
              <a:spAutoFit/>
            </a:bodyPr>
            <a:lstStyle/>
            <a:p>
              <a:r>
                <a:rPr lang="en-US" sz="2800" b="1" dirty="0">
                  <a:latin typeface="Courier New" pitchFamily="49" charset="0"/>
                  <a:cs typeface="Courier New" pitchFamily="49" charset="0"/>
                </a:rPr>
                <a:t>r w s r w s r w t</a:t>
              </a:r>
            </a:p>
          </p:txBody>
        </p:sp>
        <p:sp>
          <p:nvSpPr>
            <p:cNvPr id="24585" name="Line 1030"/>
            <p:cNvSpPr>
              <a:spLocks noChangeShapeType="1"/>
            </p:cNvSpPr>
            <p:nvPr/>
          </p:nvSpPr>
          <p:spPr bwMode="auto">
            <a:xfrm>
              <a:off x="1912" y="3004"/>
              <a:ext cx="0" cy="336"/>
            </a:xfrm>
            <a:prstGeom prst="line">
              <a:avLst/>
            </a:prstGeom>
            <a:noFill/>
            <a:ln w="19050">
              <a:solidFill>
                <a:srgbClr val="000000"/>
              </a:solidFill>
              <a:prstDash val="sysDot"/>
              <a:round/>
              <a:headEnd/>
              <a:tailEnd type="triangle" w="med" len="med"/>
            </a:ln>
          </p:spPr>
          <p:txBody>
            <a:bodyPr>
              <a:spAutoFit/>
            </a:bodyPr>
            <a:lstStyle/>
            <a:p>
              <a:endParaRPr lang="en-US"/>
            </a:p>
          </p:txBody>
        </p:sp>
        <p:grpSp>
          <p:nvGrpSpPr>
            <p:cNvPr id="24588" name="Group 1042"/>
            <p:cNvGrpSpPr>
              <a:grpSpLocks/>
            </p:cNvGrpSpPr>
            <p:nvPr/>
          </p:nvGrpSpPr>
          <p:grpSpPr bwMode="auto">
            <a:xfrm>
              <a:off x="1774" y="3480"/>
              <a:ext cx="342" cy="321"/>
              <a:chOff x="1774" y="3480"/>
              <a:chExt cx="342" cy="321"/>
            </a:xfrm>
          </p:grpSpPr>
          <p:sp>
            <p:nvSpPr>
              <p:cNvPr id="24595" name="Text Box 1035"/>
              <p:cNvSpPr txBox="1">
                <a:spLocks noChangeArrowheads="1"/>
              </p:cNvSpPr>
              <p:nvPr/>
            </p:nvSpPr>
            <p:spPr bwMode="auto">
              <a:xfrm>
                <a:off x="1774" y="3603"/>
                <a:ext cx="342" cy="198"/>
              </a:xfrm>
              <a:prstGeom prst="rect">
                <a:avLst/>
              </a:prstGeom>
              <a:noFill/>
              <a:ln w="9525">
                <a:noFill/>
                <a:miter lim="800000"/>
                <a:headEnd/>
                <a:tailEnd/>
              </a:ln>
            </p:spPr>
            <p:txBody>
              <a:bodyPr wrap="none">
                <a:spAutoFit/>
              </a:bodyPr>
              <a:lstStyle/>
              <a:p>
                <a:r>
                  <a:rPr lang="en-US" sz="1200" dirty="0"/>
                  <a:t>SUID</a:t>
                </a:r>
              </a:p>
            </p:txBody>
          </p:sp>
          <p:sp>
            <p:nvSpPr>
              <p:cNvPr id="24596" name="Line 1038"/>
              <p:cNvSpPr>
                <a:spLocks noChangeShapeType="1"/>
              </p:cNvSpPr>
              <p:nvPr/>
            </p:nvSpPr>
            <p:spPr bwMode="auto">
              <a:xfrm>
                <a:off x="1912" y="3480"/>
                <a:ext cx="0" cy="144"/>
              </a:xfrm>
              <a:prstGeom prst="line">
                <a:avLst/>
              </a:prstGeom>
              <a:noFill/>
              <a:ln w="19050">
                <a:solidFill>
                  <a:srgbClr val="000000"/>
                </a:solidFill>
                <a:prstDash val="sysDot"/>
                <a:round/>
                <a:headEnd/>
                <a:tailEnd/>
              </a:ln>
            </p:spPr>
            <p:txBody>
              <a:bodyPr>
                <a:spAutoFit/>
              </a:bodyPr>
              <a:lstStyle/>
              <a:p>
                <a:endParaRPr lang="en-US"/>
              </a:p>
            </p:txBody>
          </p:sp>
        </p:grpSp>
        <p:sp>
          <p:nvSpPr>
            <p:cNvPr id="24593" name="Text Box 1036"/>
            <p:cNvSpPr txBox="1">
              <a:spLocks noChangeArrowheads="1"/>
            </p:cNvSpPr>
            <p:nvPr/>
          </p:nvSpPr>
          <p:spPr bwMode="auto">
            <a:xfrm>
              <a:off x="2579" y="3598"/>
              <a:ext cx="342" cy="198"/>
            </a:xfrm>
            <a:prstGeom prst="rect">
              <a:avLst/>
            </a:prstGeom>
            <a:noFill/>
            <a:ln w="9525">
              <a:noFill/>
              <a:miter lim="800000"/>
              <a:headEnd/>
              <a:tailEnd/>
            </a:ln>
          </p:spPr>
          <p:txBody>
            <a:bodyPr wrap="none">
              <a:spAutoFit/>
            </a:bodyPr>
            <a:lstStyle/>
            <a:p>
              <a:r>
                <a:rPr lang="en-US" sz="1200" dirty="0"/>
                <a:t>SGID</a:t>
              </a:r>
            </a:p>
          </p:txBody>
        </p:sp>
        <p:sp>
          <p:nvSpPr>
            <p:cNvPr id="24591" name="Text Box 1037"/>
            <p:cNvSpPr txBox="1">
              <a:spLocks noChangeArrowheads="1"/>
            </p:cNvSpPr>
            <p:nvPr/>
          </p:nvSpPr>
          <p:spPr bwMode="auto">
            <a:xfrm>
              <a:off x="3220" y="3598"/>
              <a:ext cx="643" cy="198"/>
            </a:xfrm>
            <a:prstGeom prst="rect">
              <a:avLst/>
            </a:prstGeom>
            <a:noFill/>
            <a:ln w="9525">
              <a:noFill/>
              <a:miter lim="800000"/>
              <a:headEnd/>
              <a:tailEnd/>
            </a:ln>
          </p:spPr>
          <p:txBody>
            <a:bodyPr wrap="none">
              <a:spAutoFit/>
            </a:bodyPr>
            <a:lstStyle/>
            <a:p>
              <a:r>
                <a:rPr lang="en-US" sz="1200" dirty="0" smtClean="0"/>
                <a:t>STICKY BIT</a:t>
              </a:r>
              <a:endParaRPr lang="en-US" sz="1200" dirty="0"/>
            </a:p>
          </p:txBody>
        </p:sp>
      </p:grpSp>
      <p:sp>
        <p:nvSpPr>
          <p:cNvPr id="21" name="Line 1030"/>
          <p:cNvSpPr>
            <a:spLocks noChangeShapeType="1"/>
          </p:cNvSpPr>
          <p:nvPr/>
        </p:nvSpPr>
        <p:spPr bwMode="auto">
          <a:xfrm>
            <a:off x="4572000" y="3418698"/>
            <a:ext cx="0" cy="471002"/>
          </a:xfrm>
          <a:prstGeom prst="line">
            <a:avLst/>
          </a:prstGeom>
          <a:noFill/>
          <a:ln w="19050">
            <a:solidFill>
              <a:srgbClr val="000000"/>
            </a:solidFill>
            <a:prstDash val="sysDot"/>
            <a:round/>
            <a:headEnd/>
            <a:tailEnd type="triangle" w="med" len="med"/>
          </a:ln>
        </p:spPr>
        <p:txBody>
          <a:bodyPr>
            <a:spAutoFit/>
          </a:bodyPr>
          <a:lstStyle/>
          <a:p>
            <a:endParaRPr lang="en-US"/>
          </a:p>
        </p:txBody>
      </p:sp>
      <p:sp>
        <p:nvSpPr>
          <p:cNvPr id="22" name="Line 1030"/>
          <p:cNvSpPr>
            <a:spLocks noChangeShapeType="1"/>
          </p:cNvSpPr>
          <p:nvPr/>
        </p:nvSpPr>
        <p:spPr bwMode="auto">
          <a:xfrm>
            <a:off x="5863890" y="3384670"/>
            <a:ext cx="0" cy="471002"/>
          </a:xfrm>
          <a:prstGeom prst="line">
            <a:avLst/>
          </a:prstGeom>
          <a:noFill/>
          <a:ln w="19050">
            <a:solidFill>
              <a:srgbClr val="000000"/>
            </a:solidFill>
            <a:prstDash val="sysDot"/>
            <a:round/>
            <a:headEnd/>
            <a:tailEnd type="triangle" w="med" len="med"/>
          </a:ln>
        </p:spPr>
        <p:txBody>
          <a:bodyPr>
            <a:spAutoFit/>
          </a:bodyPr>
          <a:lstStyle/>
          <a:p>
            <a:endParaRPr lang="en-US"/>
          </a:p>
        </p:txBody>
      </p:sp>
      <p:sp>
        <p:nvSpPr>
          <p:cNvPr id="23" name="Line 1038"/>
          <p:cNvSpPr>
            <a:spLocks noChangeShapeType="1"/>
          </p:cNvSpPr>
          <p:nvPr/>
        </p:nvSpPr>
        <p:spPr bwMode="auto">
          <a:xfrm>
            <a:off x="4572000" y="4061821"/>
            <a:ext cx="0" cy="201858"/>
          </a:xfrm>
          <a:prstGeom prst="line">
            <a:avLst/>
          </a:prstGeom>
          <a:noFill/>
          <a:ln w="19050">
            <a:solidFill>
              <a:srgbClr val="000000"/>
            </a:solidFill>
            <a:prstDash val="sysDot"/>
            <a:round/>
            <a:headEnd/>
            <a:tailEnd/>
          </a:ln>
        </p:spPr>
        <p:txBody>
          <a:bodyPr>
            <a:spAutoFit/>
          </a:bodyPr>
          <a:lstStyle/>
          <a:p>
            <a:endParaRPr lang="en-US"/>
          </a:p>
        </p:txBody>
      </p:sp>
      <p:sp>
        <p:nvSpPr>
          <p:cNvPr id="24" name="Line 1038"/>
          <p:cNvSpPr>
            <a:spLocks noChangeShapeType="1"/>
          </p:cNvSpPr>
          <p:nvPr/>
        </p:nvSpPr>
        <p:spPr bwMode="auto">
          <a:xfrm>
            <a:off x="5863890" y="4079131"/>
            <a:ext cx="0" cy="201858"/>
          </a:xfrm>
          <a:prstGeom prst="line">
            <a:avLst/>
          </a:prstGeom>
          <a:noFill/>
          <a:ln w="19050">
            <a:solidFill>
              <a:srgbClr val="000000"/>
            </a:solidFill>
            <a:prstDash val="sysDot"/>
            <a:round/>
            <a:headEnd/>
            <a:tailEnd/>
          </a:ln>
        </p:spPr>
        <p:txBody>
          <a:bodyPr>
            <a:spAutoFit/>
          </a:bodyPr>
          <a:lstStyle/>
          <a:p>
            <a:endParaRPr lang="en-US"/>
          </a:p>
        </p:txBody>
      </p:sp>
      <p:sp>
        <p:nvSpPr>
          <p:cNvPr id="2" name="Footer Placeholder 1"/>
          <p:cNvSpPr>
            <a:spLocks noGrp="1"/>
          </p:cNvSpPr>
          <p:nvPr>
            <p:ph type="ftr" sz="quarter" idx="11"/>
          </p:nvPr>
        </p:nvSpPr>
        <p:spPr/>
        <p:txBody>
          <a:bodyPr/>
          <a:lstStyle/>
          <a:p>
            <a:pPr algn="r">
              <a:defRPr/>
            </a:pPr>
            <a:r>
              <a:rPr lang="en-US" smtClean="0"/>
              <a:t>CSCI 330 – UNIX and Network Programming</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Permissions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all access to directories and files is controlled</a:t>
            </a:r>
          </a:p>
          <a:p>
            <a:endParaRPr lang="en-US" dirty="0" smtClean="0"/>
          </a:p>
          <a:p>
            <a:r>
              <a:rPr lang="en-US" dirty="0" smtClean="0"/>
              <a:t>UNIX uses discretionary access control (DAC) model </a:t>
            </a:r>
          </a:p>
          <a:p>
            <a:pPr lvl="1"/>
            <a:r>
              <a:rPr lang="en-US" dirty="0" smtClean="0"/>
              <a:t>each directory/file has owner</a:t>
            </a:r>
          </a:p>
          <a:p>
            <a:pPr lvl="1"/>
            <a:r>
              <a:rPr lang="en-US" dirty="0" smtClean="0"/>
              <a:t>owner has discretion over access control details</a:t>
            </a:r>
          </a:p>
          <a:p>
            <a:r>
              <a:rPr lang="en-US" dirty="0" smtClean="0"/>
              <a:t>access control includes</a:t>
            </a:r>
          </a:p>
          <a:p>
            <a:pPr lvl="1"/>
            <a:r>
              <a:rPr lang="en-US" dirty="0" smtClean="0"/>
              <a:t>read, write: to protect information</a:t>
            </a:r>
          </a:p>
          <a:p>
            <a:pPr lvl="1"/>
            <a:r>
              <a:rPr lang="en-US" dirty="0" smtClean="0"/>
              <a:t>execute: to protect state of system</a:t>
            </a:r>
          </a:p>
          <a:p>
            <a:pPr lvl="1"/>
            <a:endParaRPr lang="en-US" dirty="0" smtClean="0"/>
          </a:p>
          <a:p>
            <a:r>
              <a:rPr lang="en-US" dirty="0" smtClean="0"/>
              <a:t>exception: super user</a:t>
            </a:r>
          </a:p>
          <a:p>
            <a:pPr lvl="1"/>
            <a:endParaRPr lang="en-US" dirty="0"/>
          </a:p>
        </p:txBody>
      </p:sp>
      <p:sp>
        <p:nvSpPr>
          <p:cNvPr id="4" name="Slide Number Placeholder 3"/>
          <p:cNvSpPr>
            <a:spLocks noGrp="1"/>
          </p:cNvSpPr>
          <p:nvPr>
            <p:ph type="sldNum" sz="quarter" idx="12"/>
          </p:nvPr>
        </p:nvSpPr>
        <p:spPr/>
        <p:txBody>
          <a:bodyPr/>
          <a:lstStyle/>
          <a:p>
            <a:fld id="{D638F593-C6C2-4335-B933-CE9EBFA5479C}" type="slidenum">
              <a:rPr lang="en-US" smtClean="0"/>
              <a:pPr/>
              <a:t>2</a:t>
            </a:fld>
            <a:endParaRPr lang="en-US"/>
          </a:p>
        </p:txBody>
      </p:sp>
      <p:sp>
        <p:nvSpPr>
          <p:cNvPr id="6" name="Footer Placeholder 5"/>
          <p:cNvSpPr>
            <a:spLocks noGrp="1"/>
          </p:cNvSpPr>
          <p:nvPr>
            <p:ph type="ftr" sz="quarter" idx="11"/>
          </p:nvPr>
        </p:nvSpPr>
        <p:spPr/>
        <p:txBody>
          <a:bodyPr/>
          <a:lstStyle/>
          <a:p>
            <a:pPr algn="r">
              <a:defRPr/>
            </a:pPr>
            <a:r>
              <a:rPr lang="en-US" smtClean="0"/>
              <a:t>CSCI 330 – UNIX and Network Programming</a:t>
            </a:r>
            <a:endParaRPr lang="en-US" dirty="0" smtClean="0"/>
          </a:p>
        </p:txBody>
      </p:sp>
    </p:spTree>
    <p:extLst>
      <p:ext uri="{BB962C8B-B14F-4D97-AF65-F5344CB8AC3E}">
        <p14:creationId xmlns:p14="http://schemas.microsoft.com/office/powerpoint/2010/main" val="7672959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1026"/>
          <p:cNvSpPr>
            <a:spLocks noGrp="1" noChangeArrowheads="1"/>
          </p:cNvSpPr>
          <p:nvPr>
            <p:ph type="title"/>
          </p:nvPr>
        </p:nvSpPr>
        <p:spPr/>
        <p:txBody>
          <a:bodyPr/>
          <a:lstStyle/>
          <a:p>
            <a:r>
              <a:rPr lang="en-US" smtClean="0"/>
              <a:t>Setting Special Permissions</a:t>
            </a:r>
          </a:p>
        </p:txBody>
      </p:sp>
      <p:sp>
        <p:nvSpPr>
          <p:cNvPr id="13" name="Content Placeholder 12"/>
          <p:cNvSpPr>
            <a:spLocks noGrp="1"/>
          </p:cNvSpPr>
          <p:nvPr>
            <p:ph idx="1"/>
          </p:nvPr>
        </p:nvSpPr>
        <p:spPr/>
        <p:txBody>
          <a:bodyPr>
            <a:normAutofit/>
          </a:bodyPr>
          <a:lstStyle/>
          <a:p>
            <a:endParaRPr lang="en-US" dirty="0" smtClean="0"/>
          </a:p>
          <a:p>
            <a:endParaRPr lang="en-US" dirty="0" smtClean="0"/>
          </a:p>
          <a:p>
            <a:endParaRPr lang="en-US" dirty="0" smtClean="0"/>
          </a:p>
          <a:p>
            <a:endParaRPr lang="en-US" dirty="0" smtClean="0"/>
          </a:p>
          <a:p>
            <a:pPr marL="0" indent="0">
              <a:buNone/>
            </a:pPr>
            <a:endParaRPr lang="en-US" dirty="0" smtClean="0"/>
          </a:p>
          <a:p>
            <a:pPr>
              <a:buNone/>
            </a:pPr>
            <a:r>
              <a:rPr lang="en-US" dirty="0" smtClean="0"/>
              <a:t>Use the “</a:t>
            </a:r>
            <a:r>
              <a:rPr lang="en-US" dirty="0" err="1" smtClean="0"/>
              <a:t>chmod</a:t>
            </a:r>
            <a:r>
              <a:rPr lang="en-US" dirty="0" smtClean="0"/>
              <a:t>” command with octal mode:</a:t>
            </a:r>
          </a:p>
          <a:p>
            <a:r>
              <a:rPr lang="en-US" dirty="0" err="1" smtClean="0">
                <a:solidFill>
                  <a:schemeClr val="accent2"/>
                </a:solidFill>
              </a:rPr>
              <a:t>chmod</a:t>
            </a:r>
            <a:r>
              <a:rPr lang="en-US" dirty="0" smtClean="0">
                <a:solidFill>
                  <a:schemeClr val="accent2"/>
                </a:solidFill>
              </a:rPr>
              <a:t> 7777 filename</a:t>
            </a:r>
            <a:endParaRPr lang="en-US" dirty="0"/>
          </a:p>
        </p:txBody>
      </p:sp>
      <p:sp>
        <p:nvSpPr>
          <p:cNvPr id="26682" name="Slide Number Placeholder 12"/>
          <p:cNvSpPr>
            <a:spLocks noGrp="1"/>
          </p:cNvSpPr>
          <p:nvPr>
            <p:ph type="sldNum" sz="quarter" idx="12"/>
          </p:nvPr>
        </p:nvSpPr>
        <p:spPr/>
        <p:txBody>
          <a:bodyPr/>
          <a:lstStyle/>
          <a:p>
            <a:fld id="{ACE8D56F-0263-4343-8E53-62D98817B225}" type="slidenum">
              <a:rPr lang="en-US" smtClean="0"/>
              <a:pPr/>
              <a:t>20</a:t>
            </a:fld>
            <a:endParaRPr lang="en-US" smtClean="0"/>
          </a:p>
        </p:txBody>
      </p:sp>
      <p:graphicFrame>
        <p:nvGraphicFramePr>
          <p:cNvPr id="420137" name="Group 1321"/>
          <p:cNvGraphicFramePr>
            <a:graphicFrameLocks noGrp="1"/>
          </p:cNvGraphicFramePr>
          <p:nvPr/>
        </p:nvGraphicFramePr>
        <p:xfrm>
          <a:off x="533404" y="1428750"/>
          <a:ext cx="7391395" cy="1828800"/>
        </p:xfrm>
        <a:graphic>
          <a:graphicData uri="http://schemas.openxmlformats.org/drawingml/2006/table">
            <a:tbl>
              <a:tblPr/>
              <a:tblGrid>
                <a:gridCol w="923926"/>
                <a:gridCol w="846931"/>
                <a:gridCol w="636648"/>
                <a:gridCol w="529849"/>
                <a:gridCol w="559654"/>
                <a:gridCol w="556341"/>
                <a:gridCol w="556341"/>
                <a:gridCol w="556341"/>
                <a:gridCol w="556341"/>
                <a:gridCol w="556341"/>
                <a:gridCol w="556341"/>
                <a:gridCol w="556341"/>
              </a:tblGrid>
              <a:tr h="457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err="1" smtClean="0">
                          <a:ln>
                            <a:noFill/>
                          </a:ln>
                          <a:solidFill>
                            <a:schemeClr val="tx1"/>
                          </a:solidFill>
                          <a:effectLst/>
                          <a:latin typeface="Arial Rounded MT Bold" pitchFamily="34" charset="0"/>
                        </a:rPr>
                        <a:t>suid</a:t>
                      </a:r>
                      <a:endParaRPr kumimoji="0" lang="en-US" sz="1500" b="0" i="0" u="none" strike="noStrike" cap="none" normalizeH="0" baseline="0" dirty="0" smtClean="0">
                        <a:ln>
                          <a:noFill/>
                        </a:ln>
                        <a:solidFill>
                          <a:schemeClr val="tx1"/>
                        </a:solidFill>
                        <a:effectLst/>
                        <a:latin typeface="Arial Rounded MT Bold" pitchFamily="34" charset="0"/>
                      </a:endParaRPr>
                    </a:p>
                  </a:txBody>
                  <a:tcPr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err="1" smtClean="0">
                          <a:ln>
                            <a:noFill/>
                          </a:ln>
                          <a:solidFill>
                            <a:schemeClr val="tx1"/>
                          </a:solidFill>
                          <a:effectLst/>
                          <a:latin typeface="Arial Rounded MT Bold" pitchFamily="34" charset="0"/>
                        </a:rPr>
                        <a:t>sgid</a:t>
                      </a:r>
                      <a:endParaRPr kumimoji="0" lang="en-US" sz="1500" b="0" i="0" u="none" strike="noStrike" cap="none" normalizeH="0" baseline="0" dirty="0" smtClean="0">
                        <a:ln>
                          <a:noFill/>
                        </a:ln>
                        <a:solidFill>
                          <a:schemeClr val="tx1"/>
                        </a:solidFill>
                        <a:effectLst/>
                        <a:latin typeface="Arial Rounded MT Bold" pitchFamily="34"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smtClean="0">
                          <a:ln>
                            <a:noFill/>
                          </a:ln>
                          <a:solidFill>
                            <a:schemeClr val="tx1"/>
                          </a:solidFill>
                          <a:effectLst/>
                          <a:latin typeface="Arial Rounded MT Bold" pitchFamily="34" charset="0"/>
                        </a:rPr>
                        <a:t>stb</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smtClean="0">
                          <a:ln>
                            <a:noFill/>
                          </a:ln>
                          <a:solidFill>
                            <a:schemeClr val="tx1"/>
                          </a:solidFill>
                          <a:effectLst/>
                          <a:latin typeface="Arial Rounded MT Bold" pitchFamily="34" charset="0"/>
                        </a:rPr>
                        <a:t>r</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smtClean="0">
                          <a:ln>
                            <a:noFill/>
                          </a:ln>
                          <a:solidFill>
                            <a:schemeClr val="tx1"/>
                          </a:solidFill>
                          <a:effectLst/>
                          <a:latin typeface="Arial Rounded MT Bold" pitchFamily="34" charset="0"/>
                        </a:rPr>
                        <a:t>w</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smtClean="0">
                          <a:ln>
                            <a:noFill/>
                          </a:ln>
                          <a:solidFill>
                            <a:schemeClr val="tx1"/>
                          </a:solidFill>
                          <a:effectLst/>
                          <a:latin typeface="Arial Rounded MT Bold" pitchFamily="34" charset="0"/>
                        </a:rPr>
                        <a:t>x</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smtClean="0">
                          <a:ln>
                            <a:noFill/>
                          </a:ln>
                          <a:solidFill>
                            <a:schemeClr val="tx1"/>
                          </a:solidFill>
                          <a:effectLst/>
                          <a:latin typeface="Arial Rounded MT Bold" pitchFamily="34" charset="0"/>
                        </a:rPr>
                        <a:t>r</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smtClean="0">
                          <a:ln>
                            <a:noFill/>
                          </a:ln>
                          <a:solidFill>
                            <a:schemeClr val="tx1"/>
                          </a:solidFill>
                          <a:effectLst/>
                          <a:latin typeface="Arial Rounded MT Bold" pitchFamily="34" charset="0"/>
                        </a:rPr>
                        <a:t>w</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smtClean="0">
                          <a:ln>
                            <a:noFill/>
                          </a:ln>
                          <a:solidFill>
                            <a:schemeClr val="tx1"/>
                          </a:solidFill>
                          <a:effectLst/>
                          <a:latin typeface="Arial Rounded MT Bold" pitchFamily="34" charset="0"/>
                        </a:rPr>
                        <a:t>x</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smtClean="0">
                          <a:ln>
                            <a:noFill/>
                          </a:ln>
                          <a:solidFill>
                            <a:schemeClr val="tx1"/>
                          </a:solidFill>
                          <a:effectLst/>
                          <a:latin typeface="Arial Rounded MT Bold" pitchFamily="34" charset="0"/>
                        </a:rPr>
                        <a:t>r</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smtClean="0">
                          <a:ln>
                            <a:noFill/>
                          </a:ln>
                          <a:solidFill>
                            <a:schemeClr val="tx1"/>
                          </a:solidFill>
                          <a:effectLst/>
                          <a:latin typeface="Arial Rounded MT Bold" pitchFamily="34" charset="0"/>
                        </a:rPr>
                        <a:t>w</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smtClean="0">
                          <a:ln>
                            <a:noFill/>
                          </a:ln>
                          <a:solidFill>
                            <a:schemeClr val="tx1"/>
                          </a:solidFill>
                          <a:effectLst/>
                          <a:latin typeface="Arial Rounded MT Bold" pitchFamily="34" charset="0"/>
                        </a:rPr>
                        <a:t>x</a:t>
                      </a:r>
                    </a:p>
                  </a:txBody>
                  <a:tcPr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99"/>
                    </a:solidFill>
                  </a:tcPr>
                </a:tc>
              </a:tr>
              <a:tr h="457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smtClean="0">
                          <a:ln>
                            <a:noFill/>
                          </a:ln>
                          <a:solidFill>
                            <a:schemeClr val="tx1"/>
                          </a:solidFill>
                          <a:effectLst/>
                          <a:latin typeface="Arial Rounded MT Bold" pitchFamily="34" charset="0"/>
                        </a:rPr>
                        <a:t>4</a:t>
                      </a:r>
                    </a:p>
                  </a:txBody>
                  <a:tcPr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smtClean="0">
                          <a:ln>
                            <a:noFill/>
                          </a:ln>
                          <a:solidFill>
                            <a:schemeClr val="tx1"/>
                          </a:solidFill>
                          <a:effectLst/>
                          <a:latin typeface="Arial Rounded MT Bold" pitchFamily="34" charset="0"/>
                        </a:rPr>
                        <a:t>2</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smtClean="0">
                          <a:ln>
                            <a:noFill/>
                          </a:ln>
                          <a:solidFill>
                            <a:schemeClr val="tx1"/>
                          </a:solidFill>
                          <a:effectLst/>
                          <a:latin typeface="Arial Rounded MT Bold" pitchFamily="34" charset="0"/>
                        </a:rPr>
                        <a:t>1</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smtClean="0">
                          <a:ln>
                            <a:noFill/>
                          </a:ln>
                          <a:solidFill>
                            <a:schemeClr val="tx1"/>
                          </a:solidFill>
                          <a:effectLst/>
                          <a:latin typeface="Arial Rounded MT Bold" pitchFamily="34" charset="0"/>
                        </a:rPr>
                        <a:t>4</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smtClean="0">
                          <a:ln>
                            <a:noFill/>
                          </a:ln>
                          <a:solidFill>
                            <a:schemeClr val="tx1"/>
                          </a:solidFill>
                          <a:effectLst/>
                          <a:latin typeface="Arial Rounded MT Bold" pitchFamily="34" charset="0"/>
                        </a:rPr>
                        <a:t>2</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smtClean="0">
                          <a:ln>
                            <a:noFill/>
                          </a:ln>
                          <a:solidFill>
                            <a:schemeClr val="tx1"/>
                          </a:solidFill>
                          <a:effectLst/>
                          <a:latin typeface="Arial Rounded MT Bold" pitchFamily="34" charset="0"/>
                        </a:rPr>
                        <a:t>1</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smtClean="0">
                          <a:ln>
                            <a:noFill/>
                          </a:ln>
                          <a:solidFill>
                            <a:schemeClr val="tx1"/>
                          </a:solidFill>
                          <a:effectLst/>
                          <a:latin typeface="Arial Rounded MT Bold" pitchFamily="34" charset="0"/>
                        </a:rPr>
                        <a:t>4</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smtClean="0">
                          <a:ln>
                            <a:noFill/>
                          </a:ln>
                          <a:solidFill>
                            <a:schemeClr val="tx1"/>
                          </a:solidFill>
                          <a:effectLst/>
                          <a:latin typeface="Arial Rounded MT Bold" pitchFamily="34" charset="0"/>
                        </a:rPr>
                        <a:t>2</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smtClean="0">
                          <a:ln>
                            <a:noFill/>
                          </a:ln>
                          <a:solidFill>
                            <a:schemeClr val="tx1"/>
                          </a:solidFill>
                          <a:effectLst/>
                          <a:latin typeface="Arial Rounded MT Bold" pitchFamily="34" charset="0"/>
                        </a:rPr>
                        <a:t>1</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smtClean="0">
                          <a:ln>
                            <a:noFill/>
                          </a:ln>
                          <a:solidFill>
                            <a:schemeClr val="tx1"/>
                          </a:solidFill>
                          <a:effectLst/>
                          <a:latin typeface="Arial Rounded MT Bold" pitchFamily="34" charset="0"/>
                        </a:rPr>
                        <a:t>4</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smtClean="0">
                          <a:ln>
                            <a:noFill/>
                          </a:ln>
                          <a:solidFill>
                            <a:schemeClr val="tx1"/>
                          </a:solidFill>
                          <a:effectLst/>
                          <a:latin typeface="Arial Rounded MT Bold" pitchFamily="34" charset="0"/>
                        </a:rPr>
                        <a:t>2</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smtClean="0">
                          <a:ln>
                            <a:noFill/>
                          </a:ln>
                          <a:solidFill>
                            <a:schemeClr val="tx1"/>
                          </a:solidFill>
                          <a:effectLst/>
                          <a:latin typeface="Arial Rounded MT Bold" pitchFamily="34" charset="0"/>
                        </a:rPr>
                        <a:t>1</a:t>
                      </a:r>
                    </a:p>
                  </a:txBody>
                  <a:tcPr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smtClean="0">
                          <a:ln>
                            <a:noFill/>
                          </a:ln>
                          <a:solidFill>
                            <a:schemeClr val="tx1"/>
                          </a:solidFill>
                          <a:effectLst/>
                          <a:latin typeface="Arial Rounded MT Bold" pitchFamily="34" charset="0"/>
                        </a:rPr>
                        <a:t>7</a:t>
                      </a:r>
                    </a:p>
                  </a:txBody>
                  <a:tcPr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c hMerge="1">
                  <a:txBody>
                    <a:bodyPr/>
                    <a:lstStyle/>
                    <a:p>
                      <a:endParaRPr lang="en-US"/>
                    </a:p>
                  </a:txBody>
                  <a:tcPr/>
                </a:tc>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smtClean="0">
                          <a:ln>
                            <a:noFill/>
                          </a:ln>
                          <a:solidFill>
                            <a:schemeClr val="tx1"/>
                          </a:solidFill>
                          <a:effectLst/>
                          <a:latin typeface="Arial Rounded MT Bold" pitchFamily="34" charset="0"/>
                        </a:rPr>
                        <a:t>7</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c hMerge="1">
                  <a:txBody>
                    <a:bodyPr/>
                    <a:lstStyle/>
                    <a:p>
                      <a:endParaRPr lang="en-US"/>
                    </a:p>
                  </a:txBody>
                  <a:tcPr/>
                </a:tc>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smtClean="0">
                          <a:ln>
                            <a:noFill/>
                          </a:ln>
                          <a:solidFill>
                            <a:schemeClr val="tx1"/>
                          </a:solidFill>
                          <a:effectLst/>
                          <a:latin typeface="Arial Rounded MT Bold" pitchFamily="34" charset="0"/>
                        </a:rPr>
                        <a:t>7</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c hMerge="1">
                  <a:txBody>
                    <a:bodyPr/>
                    <a:lstStyle/>
                    <a:p>
                      <a:endParaRPr lang="en-US"/>
                    </a:p>
                  </a:txBody>
                  <a:tcPr/>
                </a:tc>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smtClean="0">
                          <a:ln>
                            <a:noFill/>
                          </a:ln>
                          <a:solidFill>
                            <a:schemeClr val="tx1"/>
                          </a:solidFill>
                          <a:effectLst/>
                          <a:latin typeface="Arial Rounded MT Bold" pitchFamily="34" charset="0"/>
                        </a:rPr>
                        <a:t>7</a:t>
                      </a:r>
                    </a:p>
                  </a:txBody>
                  <a:tcPr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c hMerge="1">
                  <a:txBody>
                    <a:bodyPr/>
                    <a:lstStyle/>
                    <a:p>
                      <a:endParaRPr lang="en-US"/>
                    </a:p>
                  </a:txBody>
                  <a:tcPr/>
                </a:tc>
              </a:tr>
              <a:tr h="457200">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smtClean="0">
                          <a:ln>
                            <a:noFill/>
                          </a:ln>
                          <a:solidFill>
                            <a:schemeClr val="tx1"/>
                          </a:solidFill>
                          <a:effectLst/>
                          <a:latin typeface="Arial Rounded MT Bold" pitchFamily="34" charset="0"/>
                        </a:rPr>
                        <a:t>Special</a:t>
                      </a:r>
                    </a:p>
                  </a:txBody>
                  <a:tcPr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smtClean="0">
                          <a:ln>
                            <a:noFill/>
                          </a:ln>
                          <a:solidFill>
                            <a:schemeClr val="tx1"/>
                          </a:solidFill>
                          <a:effectLst/>
                          <a:latin typeface="Arial Rounded MT Bold" pitchFamily="34" charset="0"/>
                        </a:rPr>
                        <a:t>user</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smtClean="0">
                          <a:ln>
                            <a:noFill/>
                          </a:ln>
                          <a:solidFill>
                            <a:schemeClr val="tx1"/>
                          </a:solidFill>
                          <a:effectLst/>
                          <a:latin typeface="Arial Rounded MT Bold" pitchFamily="34" charset="0"/>
                        </a:rPr>
                        <a:t>group</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smtClean="0">
                          <a:ln>
                            <a:noFill/>
                          </a:ln>
                          <a:solidFill>
                            <a:schemeClr val="tx1"/>
                          </a:solidFill>
                          <a:effectLst/>
                          <a:latin typeface="Arial Rounded MT Bold" pitchFamily="34" charset="0"/>
                        </a:rPr>
                        <a:t>others</a:t>
                      </a:r>
                    </a:p>
                  </a:txBody>
                  <a:tcPr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bl>
          </a:graphicData>
        </a:graphic>
      </p:graphicFrame>
      <p:sp>
        <p:nvSpPr>
          <p:cNvPr id="2" name="Footer Placeholder 1"/>
          <p:cNvSpPr>
            <a:spLocks noGrp="1"/>
          </p:cNvSpPr>
          <p:nvPr>
            <p:ph type="ftr" sz="quarter" idx="11"/>
          </p:nvPr>
        </p:nvSpPr>
        <p:spPr/>
        <p:txBody>
          <a:bodyPr/>
          <a:lstStyle/>
          <a:p>
            <a:pPr algn="r">
              <a:defRPr/>
            </a:pPr>
            <a:r>
              <a:rPr lang="en-US" smtClean="0"/>
              <a:t>CSCI 330 – UNIX and Network Programming</a:t>
            </a:r>
            <a:endParaRPr lang="en-US"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1026"/>
          <p:cNvSpPr>
            <a:spLocks noGrp="1" noChangeArrowheads="1"/>
          </p:cNvSpPr>
          <p:nvPr>
            <p:ph type="title"/>
          </p:nvPr>
        </p:nvSpPr>
        <p:spPr/>
        <p:txBody>
          <a:bodyPr/>
          <a:lstStyle/>
          <a:p>
            <a:r>
              <a:rPr lang="en-US" smtClean="0"/>
              <a:t>Setting Special Permissions</a:t>
            </a:r>
          </a:p>
        </p:txBody>
      </p:sp>
      <p:sp>
        <p:nvSpPr>
          <p:cNvPr id="10" name="Content Placeholder 9"/>
          <p:cNvSpPr>
            <a:spLocks noGrp="1"/>
          </p:cNvSpPr>
          <p:nvPr>
            <p:ph idx="1"/>
          </p:nvPr>
        </p:nvSpPr>
        <p:spPr/>
        <p:txBody>
          <a:bodyPr>
            <a:normAutofit fontScale="92500" lnSpcReduction="20000"/>
          </a:bodyPr>
          <a:lstStyle/>
          <a:p>
            <a:r>
              <a:rPr lang="en-US" dirty="0" err="1" smtClean="0"/>
              <a:t>chmod</a:t>
            </a:r>
            <a:r>
              <a:rPr lang="en-US" dirty="0" smtClean="0"/>
              <a:t> with symbolic notation:</a:t>
            </a:r>
          </a:p>
          <a:p>
            <a:endParaRPr lang="en-US" dirty="0" smtClean="0"/>
          </a:p>
          <a:p>
            <a:pPr>
              <a:buNone/>
            </a:pPr>
            <a:r>
              <a:rPr lang="en-US" dirty="0" smtClean="0"/>
              <a:t>	</a:t>
            </a:r>
            <a:r>
              <a:rPr lang="en-US" dirty="0" err="1" smtClean="0"/>
              <a:t>u+s</a:t>
            </a:r>
            <a:r>
              <a:rPr lang="en-US" dirty="0" smtClean="0"/>
              <a:t>		add SUID</a:t>
            </a:r>
          </a:p>
          <a:p>
            <a:pPr>
              <a:buNone/>
            </a:pPr>
            <a:r>
              <a:rPr lang="en-US" dirty="0" smtClean="0"/>
              <a:t>	u-s		remove SUID</a:t>
            </a:r>
          </a:p>
          <a:p>
            <a:pPr>
              <a:buNone/>
            </a:pPr>
            <a:endParaRPr lang="en-US" dirty="0" smtClean="0"/>
          </a:p>
          <a:p>
            <a:pPr>
              <a:buNone/>
            </a:pPr>
            <a:r>
              <a:rPr lang="en-US" dirty="0" smtClean="0"/>
              <a:t>	</a:t>
            </a:r>
            <a:r>
              <a:rPr lang="en-US" dirty="0" err="1" smtClean="0"/>
              <a:t>g+s</a:t>
            </a:r>
            <a:r>
              <a:rPr lang="en-US" dirty="0" smtClean="0"/>
              <a:t>		add SGID</a:t>
            </a:r>
          </a:p>
          <a:p>
            <a:pPr>
              <a:buNone/>
            </a:pPr>
            <a:r>
              <a:rPr lang="en-US" dirty="0" smtClean="0"/>
              <a:t>	g-s		remove SGID</a:t>
            </a:r>
          </a:p>
          <a:p>
            <a:pPr>
              <a:buNone/>
            </a:pPr>
            <a:endParaRPr lang="en-US" dirty="0" smtClean="0"/>
          </a:p>
          <a:p>
            <a:pPr>
              <a:buNone/>
            </a:pPr>
            <a:r>
              <a:rPr lang="en-US" dirty="0" smtClean="0"/>
              <a:t>	+s		add SUID and SGID</a:t>
            </a:r>
          </a:p>
          <a:p>
            <a:pPr>
              <a:buNone/>
            </a:pPr>
            <a:r>
              <a:rPr lang="en-US" dirty="0" smtClean="0"/>
              <a:t>	+t		set sticky bit</a:t>
            </a:r>
            <a:endParaRPr lang="en-US" dirty="0"/>
          </a:p>
        </p:txBody>
      </p:sp>
      <p:sp>
        <p:nvSpPr>
          <p:cNvPr id="26682" name="Slide Number Placeholder 12"/>
          <p:cNvSpPr>
            <a:spLocks noGrp="1"/>
          </p:cNvSpPr>
          <p:nvPr>
            <p:ph type="sldNum" sz="quarter" idx="12"/>
          </p:nvPr>
        </p:nvSpPr>
        <p:spPr/>
        <p:txBody>
          <a:bodyPr/>
          <a:lstStyle/>
          <a:p>
            <a:fld id="{ACE8D56F-0263-4343-8E53-62D98817B225}" type="slidenum">
              <a:rPr lang="en-US" smtClean="0"/>
              <a:pPr/>
              <a:t>21</a:t>
            </a:fld>
            <a:endParaRPr lang="en-US" smtClean="0"/>
          </a:p>
        </p:txBody>
      </p:sp>
      <p:sp>
        <p:nvSpPr>
          <p:cNvPr id="2" name="Footer Placeholder 1"/>
          <p:cNvSpPr>
            <a:spLocks noGrp="1"/>
          </p:cNvSpPr>
          <p:nvPr>
            <p:ph type="ftr" sz="quarter" idx="11"/>
          </p:nvPr>
        </p:nvSpPr>
        <p:spPr/>
        <p:txBody>
          <a:bodyPr/>
          <a:lstStyle/>
          <a:p>
            <a:pPr algn="r">
              <a:defRPr/>
            </a:pPr>
            <a:r>
              <a:rPr lang="en-US" smtClean="0"/>
              <a:t>CSCI 330 – UNIX and Network Programming</a:t>
            </a:r>
            <a:endParaRPr lang="en-US"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dirty="0" smtClean="0"/>
              <a:t>File mode creation mask</a:t>
            </a:r>
          </a:p>
        </p:txBody>
      </p:sp>
      <p:sp>
        <p:nvSpPr>
          <p:cNvPr id="484355" name="Rectangle 3"/>
          <p:cNvSpPr>
            <a:spLocks noGrp="1" noChangeArrowheads="1"/>
          </p:cNvSpPr>
          <p:nvPr>
            <p:ph idx="1"/>
          </p:nvPr>
        </p:nvSpPr>
        <p:spPr/>
        <p:txBody>
          <a:bodyPr>
            <a:normAutofit fontScale="92500" lnSpcReduction="10000"/>
          </a:bodyPr>
          <a:lstStyle/>
          <a:p>
            <a:r>
              <a:rPr lang="en-US" dirty="0" err="1" smtClean="0"/>
              <a:t>umask</a:t>
            </a:r>
            <a:r>
              <a:rPr lang="en-US" dirty="0" smtClean="0"/>
              <a:t> (user mask)</a:t>
            </a:r>
          </a:p>
          <a:p>
            <a:pPr lvl="1"/>
            <a:r>
              <a:rPr lang="en-US" dirty="0" smtClean="0"/>
              <a:t>governs default permission for files and directories</a:t>
            </a:r>
          </a:p>
          <a:p>
            <a:pPr lvl="1"/>
            <a:r>
              <a:rPr lang="en-US" dirty="0" smtClean="0"/>
              <a:t>sequence of 9 bits: 3 times 3 bits of </a:t>
            </a:r>
            <a:r>
              <a:rPr lang="en-US" dirty="0" err="1" smtClean="0"/>
              <a:t>rwx</a:t>
            </a:r>
            <a:endParaRPr lang="en-US" dirty="0" smtClean="0"/>
          </a:p>
          <a:p>
            <a:pPr lvl="1"/>
            <a:r>
              <a:rPr lang="en-US" dirty="0" smtClean="0"/>
              <a:t>default: 		000 010 010	(022)</a:t>
            </a:r>
          </a:p>
          <a:p>
            <a:r>
              <a:rPr lang="en-US" dirty="0" smtClean="0"/>
              <a:t>in octal form its bits are removed from:</a:t>
            </a:r>
          </a:p>
          <a:p>
            <a:pPr lvl="1"/>
            <a:r>
              <a:rPr lang="en-US" dirty="0" smtClean="0"/>
              <a:t>for a file:		110 110 110	(666)</a:t>
            </a:r>
          </a:p>
          <a:p>
            <a:pPr lvl="1"/>
            <a:r>
              <a:rPr lang="en-US" dirty="0" smtClean="0"/>
              <a:t>for a directory:	111 111 111	(777)</a:t>
            </a:r>
          </a:p>
          <a:p>
            <a:r>
              <a:rPr lang="en-US" dirty="0" smtClean="0"/>
              <a:t>permission for new</a:t>
            </a:r>
          </a:p>
          <a:p>
            <a:pPr lvl="1"/>
            <a:r>
              <a:rPr lang="en-US" dirty="0" smtClean="0"/>
              <a:t>file: 			110 100 100	(644)</a:t>
            </a:r>
          </a:p>
          <a:p>
            <a:pPr lvl="1"/>
            <a:r>
              <a:rPr lang="en-US" dirty="0" smtClean="0"/>
              <a:t>directory: 		111 101 101	(755)</a:t>
            </a:r>
          </a:p>
        </p:txBody>
      </p:sp>
      <p:sp>
        <p:nvSpPr>
          <p:cNvPr id="18437" name="Slide Number Placeholder 8"/>
          <p:cNvSpPr>
            <a:spLocks noGrp="1"/>
          </p:cNvSpPr>
          <p:nvPr>
            <p:ph type="sldNum" sz="quarter" idx="12"/>
          </p:nvPr>
        </p:nvSpPr>
        <p:spPr/>
        <p:txBody>
          <a:bodyPr/>
          <a:lstStyle/>
          <a:p>
            <a:fld id="{8467B8DA-2786-40BE-802F-B72A3C93EF90}" type="slidenum">
              <a:rPr lang="en-US" smtClean="0"/>
              <a:pPr/>
              <a:t>22</a:t>
            </a:fld>
            <a:endParaRPr lang="en-US" smtClean="0"/>
          </a:p>
        </p:txBody>
      </p:sp>
      <p:sp>
        <p:nvSpPr>
          <p:cNvPr id="2" name="Footer Placeholder 1"/>
          <p:cNvSpPr>
            <a:spLocks noGrp="1"/>
          </p:cNvSpPr>
          <p:nvPr>
            <p:ph type="ftr" sz="quarter" idx="11"/>
          </p:nvPr>
        </p:nvSpPr>
        <p:spPr/>
        <p:txBody>
          <a:bodyPr/>
          <a:lstStyle/>
          <a:p>
            <a:pPr algn="r">
              <a:defRPr/>
            </a:pPr>
            <a:r>
              <a:rPr lang="en-US" smtClean="0"/>
              <a:t>CSCI 330 – UNIX and Network Programming</a:t>
            </a:r>
            <a:endParaRPr 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dirty="0" smtClean="0"/>
              <a:t>User Mask value examples</a:t>
            </a:r>
          </a:p>
        </p:txBody>
      </p:sp>
      <p:graphicFrame>
        <p:nvGraphicFramePr>
          <p:cNvPr id="485429" name="Group 53"/>
          <p:cNvGraphicFramePr>
            <a:graphicFrameLocks noGrp="1"/>
          </p:cNvGraphicFramePr>
          <p:nvPr>
            <p:ph idx="1"/>
            <p:extLst>
              <p:ext uri="{D42A27DB-BD31-4B8C-83A1-F6EECF244321}">
                <p14:modId xmlns:p14="http://schemas.microsoft.com/office/powerpoint/2010/main" val="151233241"/>
              </p:ext>
            </p:extLst>
          </p:nvPr>
        </p:nvGraphicFramePr>
        <p:xfrm>
          <a:off x="838200" y="1276350"/>
          <a:ext cx="5638800" cy="3089137"/>
        </p:xfrm>
        <a:graphic>
          <a:graphicData uri="http://schemas.openxmlformats.org/drawingml/2006/table">
            <a:tbl>
              <a:tblPr/>
              <a:tblGrid>
                <a:gridCol w="1219200"/>
                <a:gridCol w="2286000"/>
                <a:gridCol w="2133600"/>
              </a:tblGrid>
              <a:tr h="304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dirty="0" smtClean="0">
                        <a:ln>
                          <a:noFill/>
                        </a:ln>
                        <a:solidFill>
                          <a:schemeClr val="tx1"/>
                        </a:solidFill>
                        <a:effectLst/>
                        <a:latin typeface="Arial Rounded MT Bold" pitchFamily="34" charset="0"/>
                      </a:endParaRPr>
                    </a:p>
                  </a:txBody>
                  <a:tcPr marL="100771" marR="100771"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9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smtClean="0">
                          <a:ln>
                            <a:noFill/>
                          </a:ln>
                          <a:solidFill>
                            <a:schemeClr val="tx1"/>
                          </a:solidFill>
                          <a:effectLst/>
                          <a:latin typeface="Arial Rounded MT Bold" pitchFamily="34" charset="0"/>
                        </a:rPr>
                        <a:t>Directory Default: 777</a:t>
                      </a:r>
                    </a:p>
                  </a:txBody>
                  <a:tcPr marL="100771" marR="100771"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9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smtClean="0">
                          <a:ln>
                            <a:noFill/>
                          </a:ln>
                          <a:solidFill>
                            <a:schemeClr val="tx1"/>
                          </a:solidFill>
                          <a:effectLst/>
                          <a:latin typeface="Arial Rounded MT Bold" pitchFamily="34" charset="0"/>
                        </a:rPr>
                        <a:t>File Default: 666</a:t>
                      </a:r>
                    </a:p>
                  </a:txBody>
                  <a:tcPr marL="100771" marR="100771"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99"/>
                    </a:solidFill>
                  </a:tcPr>
                </a:tc>
              </a:tr>
              <a:tr h="35661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smtClean="0">
                          <a:ln>
                            <a:noFill/>
                          </a:ln>
                          <a:solidFill>
                            <a:schemeClr val="tx1"/>
                          </a:solidFill>
                          <a:effectLst/>
                          <a:latin typeface="Arial Rounded MT Bold" pitchFamily="34" charset="0"/>
                        </a:rPr>
                        <a:t>000</a:t>
                      </a:r>
                    </a:p>
                  </a:txBody>
                  <a:tcPr marL="100771" marR="100771"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smtClean="0">
                          <a:ln>
                            <a:noFill/>
                          </a:ln>
                          <a:solidFill>
                            <a:schemeClr val="tx1"/>
                          </a:solidFill>
                          <a:effectLst/>
                          <a:latin typeface="Arial Rounded MT Bold" pitchFamily="34" charset="0"/>
                        </a:rPr>
                        <a:t>777 (</a:t>
                      </a:r>
                      <a:r>
                        <a:rPr kumimoji="0" lang="en-US" sz="1500" b="0" i="0" u="none" strike="noStrike" cap="none" normalizeH="0" baseline="0" dirty="0" err="1" smtClean="0">
                          <a:ln>
                            <a:noFill/>
                          </a:ln>
                          <a:solidFill>
                            <a:schemeClr val="tx1"/>
                          </a:solidFill>
                          <a:effectLst/>
                          <a:latin typeface="Arial Rounded MT Bold" pitchFamily="34" charset="0"/>
                        </a:rPr>
                        <a:t>rwx</a:t>
                      </a:r>
                      <a:r>
                        <a:rPr kumimoji="0" lang="en-US" sz="1500" b="0" i="0" u="none" strike="noStrike" cap="none" normalizeH="0" baseline="0" dirty="0" smtClean="0">
                          <a:ln>
                            <a:noFill/>
                          </a:ln>
                          <a:solidFill>
                            <a:schemeClr val="tx1"/>
                          </a:solidFill>
                          <a:effectLst/>
                          <a:latin typeface="Arial Rounded MT Bold" pitchFamily="34" charset="0"/>
                        </a:rPr>
                        <a:t> </a:t>
                      </a:r>
                      <a:r>
                        <a:rPr kumimoji="0" lang="en-US" sz="1500" b="0" i="0" u="none" strike="noStrike" cap="none" normalizeH="0" baseline="0" dirty="0" err="1" smtClean="0">
                          <a:ln>
                            <a:noFill/>
                          </a:ln>
                          <a:solidFill>
                            <a:schemeClr val="tx1"/>
                          </a:solidFill>
                          <a:effectLst/>
                          <a:latin typeface="Arial Rounded MT Bold" pitchFamily="34" charset="0"/>
                        </a:rPr>
                        <a:t>rwx</a:t>
                      </a:r>
                      <a:r>
                        <a:rPr kumimoji="0" lang="en-US" sz="1500" b="0" i="0" u="none" strike="noStrike" cap="none" normalizeH="0" baseline="0" dirty="0" smtClean="0">
                          <a:ln>
                            <a:noFill/>
                          </a:ln>
                          <a:solidFill>
                            <a:schemeClr val="tx1"/>
                          </a:solidFill>
                          <a:effectLst/>
                          <a:latin typeface="Arial Rounded MT Bold" pitchFamily="34" charset="0"/>
                        </a:rPr>
                        <a:t> </a:t>
                      </a:r>
                      <a:r>
                        <a:rPr kumimoji="0" lang="en-US" sz="1500" b="0" i="0" u="none" strike="noStrike" cap="none" normalizeH="0" baseline="0" dirty="0" err="1" smtClean="0">
                          <a:ln>
                            <a:noFill/>
                          </a:ln>
                          <a:solidFill>
                            <a:schemeClr val="tx1"/>
                          </a:solidFill>
                          <a:effectLst/>
                          <a:latin typeface="Arial Rounded MT Bold" pitchFamily="34" charset="0"/>
                        </a:rPr>
                        <a:t>rwx</a:t>
                      </a:r>
                      <a:r>
                        <a:rPr kumimoji="0" lang="en-US" sz="1500" b="0" i="0" u="none" strike="noStrike" cap="none" normalizeH="0" baseline="0" dirty="0" smtClean="0">
                          <a:ln>
                            <a:noFill/>
                          </a:ln>
                          <a:solidFill>
                            <a:schemeClr val="tx1"/>
                          </a:solidFill>
                          <a:effectLst/>
                          <a:latin typeface="Arial Rounded MT Bold" pitchFamily="34" charset="0"/>
                        </a:rPr>
                        <a:t>)</a:t>
                      </a:r>
                    </a:p>
                  </a:txBody>
                  <a:tcPr marL="100771" marR="100771"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smtClean="0">
                          <a:ln>
                            <a:noFill/>
                          </a:ln>
                          <a:solidFill>
                            <a:schemeClr val="tx1"/>
                          </a:solidFill>
                          <a:effectLst/>
                          <a:latin typeface="Arial Rounded MT Bold" pitchFamily="34" charset="0"/>
                        </a:rPr>
                        <a:t>666 (rw- rw- rw-)</a:t>
                      </a:r>
                    </a:p>
                  </a:txBody>
                  <a:tcPr marL="100771" marR="100771"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652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smtClean="0">
                          <a:ln>
                            <a:noFill/>
                          </a:ln>
                          <a:solidFill>
                            <a:schemeClr val="tx1"/>
                          </a:solidFill>
                          <a:effectLst/>
                          <a:latin typeface="Arial Rounded MT Bold" pitchFamily="34" charset="0"/>
                        </a:rPr>
                        <a:t>111</a:t>
                      </a:r>
                    </a:p>
                  </a:txBody>
                  <a:tcPr marL="100771" marR="100771"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smtClean="0">
                          <a:ln>
                            <a:noFill/>
                          </a:ln>
                          <a:solidFill>
                            <a:schemeClr val="tx1"/>
                          </a:solidFill>
                          <a:effectLst/>
                          <a:latin typeface="Arial Rounded MT Bold" pitchFamily="34" charset="0"/>
                        </a:rPr>
                        <a:t>666 (</a:t>
                      </a:r>
                      <a:r>
                        <a:rPr kumimoji="0" lang="en-US" sz="1500" b="0" i="0" u="none" strike="noStrike" cap="none" normalizeH="0" baseline="0" dirty="0" err="1" smtClean="0">
                          <a:ln>
                            <a:noFill/>
                          </a:ln>
                          <a:solidFill>
                            <a:schemeClr val="tx1"/>
                          </a:solidFill>
                          <a:effectLst/>
                          <a:latin typeface="Arial Rounded MT Bold" pitchFamily="34" charset="0"/>
                        </a:rPr>
                        <a:t>rw</a:t>
                      </a:r>
                      <a:r>
                        <a:rPr kumimoji="0" lang="en-US" sz="1500" b="0" i="0" u="none" strike="noStrike" cap="none" normalizeH="0" baseline="0" dirty="0" smtClean="0">
                          <a:ln>
                            <a:noFill/>
                          </a:ln>
                          <a:solidFill>
                            <a:schemeClr val="tx1"/>
                          </a:solidFill>
                          <a:effectLst/>
                          <a:latin typeface="Arial Rounded MT Bold" pitchFamily="34" charset="0"/>
                        </a:rPr>
                        <a:t>- </a:t>
                      </a:r>
                      <a:r>
                        <a:rPr kumimoji="0" lang="en-US" sz="1500" b="0" i="0" u="none" strike="noStrike" cap="none" normalizeH="0" baseline="0" dirty="0" err="1" smtClean="0">
                          <a:ln>
                            <a:noFill/>
                          </a:ln>
                          <a:solidFill>
                            <a:schemeClr val="tx1"/>
                          </a:solidFill>
                          <a:effectLst/>
                          <a:latin typeface="Arial Rounded MT Bold" pitchFamily="34" charset="0"/>
                        </a:rPr>
                        <a:t>rw</a:t>
                      </a:r>
                      <a:r>
                        <a:rPr kumimoji="0" lang="en-US" sz="1500" b="0" i="0" u="none" strike="noStrike" cap="none" normalizeH="0" baseline="0" dirty="0" smtClean="0">
                          <a:ln>
                            <a:noFill/>
                          </a:ln>
                          <a:solidFill>
                            <a:schemeClr val="tx1"/>
                          </a:solidFill>
                          <a:effectLst/>
                          <a:latin typeface="Arial Rounded MT Bold" pitchFamily="34" charset="0"/>
                        </a:rPr>
                        <a:t>- </a:t>
                      </a:r>
                      <a:r>
                        <a:rPr kumimoji="0" lang="en-US" sz="1500" b="0" i="0" u="none" strike="noStrike" cap="none" normalizeH="0" baseline="0" dirty="0" err="1" smtClean="0">
                          <a:ln>
                            <a:noFill/>
                          </a:ln>
                          <a:solidFill>
                            <a:schemeClr val="tx1"/>
                          </a:solidFill>
                          <a:effectLst/>
                          <a:latin typeface="Arial Rounded MT Bold" pitchFamily="34" charset="0"/>
                        </a:rPr>
                        <a:t>rw</a:t>
                      </a:r>
                      <a:r>
                        <a:rPr kumimoji="0" lang="en-US" sz="1500" b="0" i="0" u="none" strike="noStrike" cap="none" normalizeH="0" baseline="0" dirty="0" smtClean="0">
                          <a:ln>
                            <a:noFill/>
                          </a:ln>
                          <a:solidFill>
                            <a:schemeClr val="tx1"/>
                          </a:solidFill>
                          <a:effectLst/>
                          <a:latin typeface="Arial Rounded MT Bold" pitchFamily="34" charset="0"/>
                        </a:rPr>
                        <a:t>-)</a:t>
                      </a:r>
                    </a:p>
                  </a:txBody>
                  <a:tcPr marL="100771" marR="100771"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smtClean="0">
                          <a:ln>
                            <a:noFill/>
                          </a:ln>
                          <a:solidFill>
                            <a:schemeClr val="tx1"/>
                          </a:solidFill>
                          <a:effectLst/>
                          <a:latin typeface="Arial Rounded MT Bold" pitchFamily="34" charset="0"/>
                        </a:rPr>
                        <a:t>666 (</a:t>
                      </a:r>
                      <a:r>
                        <a:rPr kumimoji="0" lang="en-US" sz="1500" b="0" i="0" u="none" strike="noStrike" cap="none" normalizeH="0" baseline="0" dirty="0" err="1" smtClean="0">
                          <a:ln>
                            <a:noFill/>
                          </a:ln>
                          <a:solidFill>
                            <a:schemeClr val="tx1"/>
                          </a:solidFill>
                          <a:effectLst/>
                          <a:latin typeface="Arial Rounded MT Bold" pitchFamily="34" charset="0"/>
                        </a:rPr>
                        <a:t>rw</a:t>
                      </a:r>
                      <a:r>
                        <a:rPr kumimoji="0" lang="en-US" sz="1500" b="0" i="0" u="none" strike="noStrike" cap="none" normalizeH="0" baseline="0" dirty="0" smtClean="0">
                          <a:ln>
                            <a:noFill/>
                          </a:ln>
                          <a:solidFill>
                            <a:schemeClr val="tx1"/>
                          </a:solidFill>
                          <a:effectLst/>
                          <a:latin typeface="Arial Rounded MT Bold" pitchFamily="34" charset="0"/>
                        </a:rPr>
                        <a:t>- </a:t>
                      </a:r>
                      <a:r>
                        <a:rPr kumimoji="0" lang="en-US" sz="1500" b="0" i="0" u="none" strike="noStrike" cap="none" normalizeH="0" baseline="0" dirty="0" err="1" smtClean="0">
                          <a:ln>
                            <a:noFill/>
                          </a:ln>
                          <a:solidFill>
                            <a:schemeClr val="tx1"/>
                          </a:solidFill>
                          <a:effectLst/>
                          <a:latin typeface="Arial Rounded MT Bold" pitchFamily="34" charset="0"/>
                        </a:rPr>
                        <a:t>rw</a:t>
                      </a:r>
                      <a:r>
                        <a:rPr kumimoji="0" lang="en-US" sz="1500" b="0" i="0" u="none" strike="noStrike" cap="none" normalizeH="0" baseline="0" dirty="0" smtClean="0">
                          <a:ln>
                            <a:noFill/>
                          </a:ln>
                          <a:solidFill>
                            <a:schemeClr val="tx1"/>
                          </a:solidFill>
                          <a:effectLst/>
                          <a:latin typeface="Arial Rounded MT Bold" pitchFamily="34" charset="0"/>
                        </a:rPr>
                        <a:t>- </a:t>
                      </a:r>
                      <a:r>
                        <a:rPr kumimoji="0" lang="en-US" sz="1500" b="0" i="0" u="none" strike="noStrike" cap="none" normalizeH="0" baseline="0" dirty="0" err="1" smtClean="0">
                          <a:ln>
                            <a:noFill/>
                          </a:ln>
                          <a:solidFill>
                            <a:schemeClr val="tx1"/>
                          </a:solidFill>
                          <a:effectLst/>
                          <a:latin typeface="Arial Rounded MT Bold" pitchFamily="34" charset="0"/>
                        </a:rPr>
                        <a:t>rw</a:t>
                      </a:r>
                      <a:r>
                        <a:rPr kumimoji="0" lang="en-US" sz="1500" b="0" i="0" u="none" strike="noStrike" cap="none" normalizeH="0" baseline="0" dirty="0" smtClean="0">
                          <a:ln>
                            <a:noFill/>
                          </a:ln>
                          <a:solidFill>
                            <a:schemeClr val="tx1"/>
                          </a:solidFill>
                          <a:effectLst/>
                          <a:latin typeface="Arial Rounded MT Bold" pitchFamily="34" charset="0"/>
                        </a:rPr>
                        <a:t>-)</a:t>
                      </a:r>
                    </a:p>
                  </a:txBody>
                  <a:tcPr marL="100771" marR="100771"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652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smtClean="0">
                          <a:ln>
                            <a:noFill/>
                          </a:ln>
                          <a:solidFill>
                            <a:schemeClr val="tx1"/>
                          </a:solidFill>
                          <a:effectLst/>
                          <a:latin typeface="Arial Rounded MT Bold" pitchFamily="34" charset="0"/>
                        </a:rPr>
                        <a:t>222</a:t>
                      </a:r>
                    </a:p>
                  </a:txBody>
                  <a:tcPr marL="100771" marR="100771"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smtClean="0">
                          <a:ln>
                            <a:noFill/>
                          </a:ln>
                          <a:solidFill>
                            <a:schemeClr val="tx1"/>
                          </a:solidFill>
                          <a:effectLst/>
                          <a:latin typeface="Arial Rounded MT Bold" pitchFamily="34" charset="0"/>
                        </a:rPr>
                        <a:t>555 (r-x </a:t>
                      </a:r>
                      <a:r>
                        <a:rPr kumimoji="0" lang="en-US" sz="1500" b="0" i="0" u="none" strike="noStrike" cap="none" normalizeH="0" baseline="0" dirty="0" err="1" smtClean="0">
                          <a:ln>
                            <a:noFill/>
                          </a:ln>
                          <a:solidFill>
                            <a:schemeClr val="tx1"/>
                          </a:solidFill>
                          <a:effectLst/>
                          <a:latin typeface="Arial Rounded MT Bold" pitchFamily="34" charset="0"/>
                        </a:rPr>
                        <a:t>r-x</a:t>
                      </a:r>
                      <a:r>
                        <a:rPr kumimoji="0" lang="en-US" sz="1500" b="0" i="0" u="none" strike="noStrike" cap="none" normalizeH="0" baseline="0" dirty="0" smtClean="0">
                          <a:ln>
                            <a:noFill/>
                          </a:ln>
                          <a:solidFill>
                            <a:schemeClr val="tx1"/>
                          </a:solidFill>
                          <a:effectLst/>
                          <a:latin typeface="Arial Rounded MT Bold" pitchFamily="34" charset="0"/>
                        </a:rPr>
                        <a:t> r-x)</a:t>
                      </a:r>
                    </a:p>
                  </a:txBody>
                  <a:tcPr marL="100771" marR="100771"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smtClean="0">
                          <a:ln>
                            <a:noFill/>
                          </a:ln>
                          <a:solidFill>
                            <a:schemeClr val="tx1"/>
                          </a:solidFill>
                          <a:effectLst/>
                          <a:latin typeface="Arial Rounded MT Bold" pitchFamily="34" charset="0"/>
                        </a:rPr>
                        <a:t>444 (r-- r-- r--)</a:t>
                      </a:r>
                    </a:p>
                  </a:txBody>
                  <a:tcPr marL="100771" marR="100771"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754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smtClean="0">
                          <a:ln>
                            <a:noFill/>
                          </a:ln>
                          <a:solidFill>
                            <a:schemeClr val="tx1"/>
                          </a:solidFill>
                          <a:effectLst/>
                          <a:latin typeface="Arial Rounded MT Bold" pitchFamily="34" charset="0"/>
                        </a:rPr>
                        <a:t>022</a:t>
                      </a:r>
                    </a:p>
                  </a:txBody>
                  <a:tcPr marL="100771" marR="100771"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smtClean="0">
                          <a:ln>
                            <a:noFill/>
                          </a:ln>
                          <a:solidFill>
                            <a:schemeClr val="tx1"/>
                          </a:solidFill>
                          <a:effectLst/>
                          <a:latin typeface="Arial Rounded MT Bold" pitchFamily="34" charset="0"/>
                        </a:rPr>
                        <a:t>755 (</a:t>
                      </a:r>
                      <a:r>
                        <a:rPr kumimoji="0" lang="en-US" sz="1500" b="0" i="0" u="none" strike="noStrike" cap="none" normalizeH="0" baseline="0" dirty="0" err="1" smtClean="0">
                          <a:ln>
                            <a:noFill/>
                          </a:ln>
                          <a:solidFill>
                            <a:schemeClr val="tx1"/>
                          </a:solidFill>
                          <a:effectLst/>
                          <a:latin typeface="Arial Rounded MT Bold" pitchFamily="34" charset="0"/>
                        </a:rPr>
                        <a:t>rwx</a:t>
                      </a:r>
                      <a:r>
                        <a:rPr kumimoji="0" lang="en-US" sz="1500" b="0" i="0" u="none" strike="noStrike" cap="none" normalizeH="0" baseline="0" dirty="0" smtClean="0">
                          <a:ln>
                            <a:noFill/>
                          </a:ln>
                          <a:solidFill>
                            <a:schemeClr val="tx1"/>
                          </a:solidFill>
                          <a:effectLst/>
                          <a:latin typeface="Arial Rounded MT Bold" pitchFamily="34" charset="0"/>
                        </a:rPr>
                        <a:t> r-x r-x)</a:t>
                      </a:r>
                    </a:p>
                  </a:txBody>
                  <a:tcPr marL="100771" marR="100771"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smtClean="0">
                          <a:ln>
                            <a:noFill/>
                          </a:ln>
                          <a:solidFill>
                            <a:schemeClr val="tx1"/>
                          </a:solidFill>
                          <a:effectLst/>
                          <a:latin typeface="Arial Rounded MT Bold" pitchFamily="34" charset="0"/>
                        </a:rPr>
                        <a:t>644 (</a:t>
                      </a:r>
                      <a:r>
                        <a:rPr kumimoji="0" lang="en-US" sz="1500" b="0" i="0" u="none" strike="noStrike" cap="none" normalizeH="0" baseline="0" dirty="0" err="1" smtClean="0">
                          <a:ln>
                            <a:noFill/>
                          </a:ln>
                          <a:solidFill>
                            <a:schemeClr val="tx1"/>
                          </a:solidFill>
                          <a:effectLst/>
                          <a:latin typeface="Arial Rounded MT Bold" pitchFamily="34" charset="0"/>
                        </a:rPr>
                        <a:t>rw</a:t>
                      </a:r>
                      <a:r>
                        <a:rPr kumimoji="0" lang="en-US" sz="1500" b="0" i="0" u="none" strike="noStrike" cap="none" normalizeH="0" baseline="0" dirty="0" smtClean="0">
                          <a:ln>
                            <a:noFill/>
                          </a:ln>
                          <a:solidFill>
                            <a:schemeClr val="tx1"/>
                          </a:solidFill>
                          <a:effectLst/>
                          <a:latin typeface="Arial Rounded MT Bold" pitchFamily="34" charset="0"/>
                        </a:rPr>
                        <a:t>- r-- r--)</a:t>
                      </a:r>
                    </a:p>
                  </a:txBody>
                  <a:tcPr marL="100771" marR="100771"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652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smtClean="0">
                          <a:ln>
                            <a:noFill/>
                          </a:ln>
                          <a:solidFill>
                            <a:schemeClr val="tx1"/>
                          </a:solidFill>
                          <a:effectLst/>
                          <a:latin typeface="Arial Rounded MT Bold" pitchFamily="34" charset="0"/>
                        </a:rPr>
                        <a:t>002</a:t>
                      </a:r>
                    </a:p>
                  </a:txBody>
                  <a:tcPr marL="100771" marR="100771"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smtClean="0">
                          <a:ln>
                            <a:noFill/>
                          </a:ln>
                          <a:solidFill>
                            <a:schemeClr val="tx1"/>
                          </a:solidFill>
                          <a:effectLst/>
                          <a:latin typeface="Arial Rounded MT Bold" pitchFamily="34" charset="0"/>
                        </a:rPr>
                        <a:t>775 (</a:t>
                      </a:r>
                      <a:r>
                        <a:rPr kumimoji="0" lang="en-US" sz="1500" b="0" i="0" u="none" strike="noStrike" cap="none" normalizeH="0" baseline="0" dirty="0" err="1" smtClean="0">
                          <a:ln>
                            <a:noFill/>
                          </a:ln>
                          <a:solidFill>
                            <a:schemeClr val="tx1"/>
                          </a:solidFill>
                          <a:effectLst/>
                          <a:latin typeface="Arial Rounded MT Bold" pitchFamily="34" charset="0"/>
                        </a:rPr>
                        <a:t>rwx</a:t>
                      </a:r>
                      <a:r>
                        <a:rPr kumimoji="0" lang="en-US" sz="1500" b="0" i="0" u="none" strike="noStrike" cap="none" normalizeH="0" baseline="0" dirty="0" smtClean="0">
                          <a:ln>
                            <a:noFill/>
                          </a:ln>
                          <a:solidFill>
                            <a:schemeClr val="tx1"/>
                          </a:solidFill>
                          <a:effectLst/>
                          <a:latin typeface="Arial Rounded MT Bold" pitchFamily="34" charset="0"/>
                        </a:rPr>
                        <a:t> </a:t>
                      </a:r>
                      <a:r>
                        <a:rPr kumimoji="0" lang="en-US" sz="1500" b="0" i="0" u="none" strike="noStrike" cap="none" normalizeH="0" baseline="0" dirty="0" err="1" smtClean="0">
                          <a:ln>
                            <a:noFill/>
                          </a:ln>
                          <a:solidFill>
                            <a:schemeClr val="tx1"/>
                          </a:solidFill>
                          <a:effectLst/>
                          <a:latin typeface="Arial Rounded MT Bold" pitchFamily="34" charset="0"/>
                        </a:rPr>
                        <a:t>rwx</a:t>
                      </a:r>
                      <a:r>
                        <a:rPr kumimoji="0" lang="en-US" sz="1500" b="0" i="0" u="none" strike="noStrike" cap="none" normalizeH="0" baseline="0" dirty="0" smtClean="0">
                          <a:ln>
                            <a:noFill/>
                          </a:ln>
                          <a:solidFill>
                            <a:schemeClr val="tx1"/>
                          </a:solidFill>
                          <a:effectLst/>
                          <a:latin typeface="Arial Rounded MT Bold" pitchFamily="34" charset="0"/>
                        </a:rPr>
                        <a:t> r-x)</a:t>
                      </a:r>
                    </a:p>
                  </a:txBody>
                  <a:tcPr marL="100771" marR="100771"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smtClean="0">
                          <a:ln>
                            <a:noFill/>
                          </a:ln>
                          <a:solidFill>
                            <a:schemeClr val="tx1"/>
                          </a:solidFill>
                          <a:effectLst/>
                          <a:latin typeface="Arial Rounded MT Bold" pitchFamily="34" charset="0"/>
                        </a:rPr>
                        <a:t>664 (</a:t>
                      </a:r>
                      <a:r>
                        <a:rPr kumimoji="0" lang="en-US" sz="1500" b="0" i="0" u="none" strike="noStrike" cap="none" normalizeH="0" baseline="0" dirty="0" err="1" smtClean="0">
                          <a:ln>
                            <a:noFill/>
                          </a:ln>
                          <a:solidFill>
                            <a:schemeClr val="tx1"/>
                          </a:solidFill>
                          <a:effectLst/>
                          <a:latin typeface="Arial Rounded MT Bold" pitchFamily="34" charset="0"/>
                        </a:rPr>
                        <a:t>rw</a:t>
                      </a:r>
                      <a:r>
                        <a:rPr kumimoji="0" lang="en-US" sz="1500" b="0" i="0" u="none" strike="noStrike" cap="none" normalizeH="0" baseline="0" dirty="0" smtClean="0">
                          <a:ln>
                            <a:noFill/>
                          </a:ln>
                          <a:solidFill>
                            <a:schemeClr val="tx1"/>
                          </a:solidFill>
                          <a:effectLst/>
                          <a:latin typeface="Arial Rounded MT Bold" pitchFamily="34" charset="0"/>
                        </a:rPr>
                        <a:t>- </a:t>
                      </a:r>
                      <a:r>
                        <a:rPr kumimoji="0" lang="en-US" sz="1500" b="0" i="0" u="none" strike="noStrike" cap="none" normalizeH="0" baseline="0" dirty="0" err="1" smtClean="0">
                          <a:ln>
                            <a:noFill/>
                          </a:ln>
                          <a:solidFill>
                            <a:schemeClr val="tx1"/>
                          </a:solidFill>
                          <a:effectLst/>
                          <a:latin typeface="Arial Rounded MT Bold" pitchFamily="34" charset="0"/>
                        </a:rPr>
                        <a:t>rw</a:t>
                      </a:r>
                      <a:r>
                        <a:rPr kumimoji="0" lang="en-US" sz="1500" b="0" i="0" u="none" strike="noStrike" cap="none" normalizeH="0" baseline="0" dirty="0" smtClean="0">
                          <a:ln>
                            <a:noFill/>
                          </a:ln>
                          <a:solidFill>
                            <a:schemeClr val="tx1"/>
                          </a:solidFill>
                          <a:effectLst/>
                          <a:latin typeface="Arial Rounded MT Bold" pitchFamily="34" charset="0"/>
                        </a:rPr>
                        <a:t>- r--)</a:t>
                      </a:r>
                    </a:p>
                  </a:txBody>
                  <a:tcPr marL="100771" marR="100771"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652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smtClean="0">
                          <a:ln>
                            <a:noFill/>
                          </a:ln>
                          <a:solidFill>
                            <a:schemeClr val="tx1"/>
                          </a:solidFill>
                          <a:effectLst/>
                          <a:latin typeface="Arial Rounded MT Bold" pitchFamily="34" charset="0"/>
                        </a:rPr>
                        <a:t>066</a:t>
                      </a:r>
                    </a:p>
                  </a:txBody>
                  <a:tcPr marL="100771" marR="100771"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smtClean="0">
                          <a:ln>
                            <a:noFill/>
                          </a:ln>
                          <a:solidFill>
                            <a:schemeClr val="tx1"/>
                          </a:solidFill>
                          <a:effectLst/>
                          <a:latin typeface="Arial Rounded MT Bold" pitchFamily="34" charset="0"/>
                        </a:rPr>
                        <a:t>711 (</a:t>
                      </a:r>
                      <a:r>
                        <a:rPr kumimoji="0" lang="en-US" sz="1500" b="0" i="0" u="none" strike="noStrike" cap="none" normalizeH="0" baseline="0" dirty="0" err="1" smtClean="0">
                          <a:ln>
                            <a:noFill/>
                          </a:ln>
                          <a:solidFill>
                            <a:schemeClr val="tx1"/>
                          </a:solidFill>
                          <a:effectLst/>
                          <a:latin typeface="Arial Rounded MT Bold" pitchFamily="34" charset="0"/>
                        </a:rPr>
                        <a:t>rwx</a:t>
                      </a:r>
                      <a:r>
                        <a:rPr kumimoji="0" lang="en-US" sz="1500" b="0" i="0" u="none" strike="noStrike" cap="none" normalizeH="0" baseline="0" dirty="0" smtClean="0">
                          <a:ln>
                            <a:noFill/>
                          </a:ln>
                          <a:solidFill>
                            <a:schemeClr val="tx1"/>
                          </a:solidFill>
                          <a:effectLst/>
                          <a:latin typeface="Arial Rounded MT Bold" pitchFamily="34" charset="0"/>
                        </a:rPr>
                        <a:t> --x --x)</a:t>
                      </a:r>
                    </a:p>
                  </a:txBody>
                  <a:tcPr marL="100771" marR="100771"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smtClean="0">
                          <a:ln>
                            <a:noFill/>
                          </a:ln>
                          <a:solidFill>
                            <a:schemeClr val="tx1"/>
                          </a:solidFill>
                          <a:effectLst/>
                          <a:latin typeface="Arial Rounded MT Bold" pitchFamily="34" charset="0"/>
                        </a:rPr>
                        <a:t>600 (</a:t>
                      </a:r>
                      <a:r>
                        <a:rPr kumimoji="0" lang="en-US" sz="1500" b="0" i="0" u="none" strike="noStrike" cap="none" normalizeH="0" baseline="0" dirty="0" err="1" smtClean="0">
                          <a:ln>
                            <a:noFill/>
                          </a:ln>
                          <a:solidFill>
                            <a:schemeClr val="tx1"/>
                          </a:solidFill>
                          <a:effectLst/>
                          <a:latin typeface="Arial Rounded MT Bold" pitchFamily="34" charset="0"/>
                        </a:rPr>
                        <a:t>rw</a:t>
                      </a:r>
                      <a:r>
                        <a:rPr kumimoji="0" lang="en-US" sz="1500" b="0" i="0" u="none" strike="noStrike" cap="none" normalizeH="0" baseline="0" dirty="0" smtClean="0">
                          <a:ln>
                            <a:noFill/>
                          </a:ln>
                          <a:solidFill>
                            <a:schemeClr val="tx1"/>
                          </a:solidFill>
                          <a:effectLst/>
                          <a:latin typeface="Arial Rounded MT Bold" pitchFamily="34" charset="0"/>
                        </a:rPr>
                        <a:t>- --- ---)</a:t>
                      </a:r>
                    </a:p>
                  </a:txBody>
                  <a:tcPr marL="100771" marR="100771"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754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smtClean="0">
                          <a:ln>
                            <a:noFill/>
                          </a:ln>
                          <a:solidFill>
                            <a:schemeClr val="tx1"/>
                          </a:solidFill>
                          <a:effectLst/>
                          <a:latin typeface="Arial Rounded MT Bold" pitchFamily="34" charset="0"/>
                        </a:rPr>
                        <a:t>666</a:t>
                      </a:r>
                    </a:p>
                  </a:txBody>
                  <a:tcPr marL="100771" marR="100771"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smtClean="0">
                          <a:ln>
                            <a:noFill/>
                          </a:ln>
                          <a:solidFill>
                            <a:schemeClr val="tx1"/>
                          </a:solidFill>
                          <a:effectLst/>
                          <a:latin typeface="Arial Rounded MT Bold" pitchFamily="34" charset="0"/>
                        </a:rPr>
                        <a:t>111 (--x --x --x)</a:t>
                      </a:r>
                    </a:p>
                  </a:txBody>
                  <a:tcPr marL="100771" marR="100771"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smtClean="0">
                          <a:ln>
                            <a:noFill/>
                          </a:ln>
                          <a:solidFill>
                            <a:schemeClr val="tx1"/>
                          </a:solidFill>
                          <a:effectLst/>
                          <a:latin typeface="Arial Rounded MT Bold" pitchFamily="34" charset="0"/>
                        </a:rPr>
                        <a:t>000 (--- --- --- )</a:t>
                      </a:r>
                    </a:p>
                  </a:txBody>
                  <a:tcPr marL="100771" marR="100771"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652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smtClean="0">
                          <a:ln>
                            <a:noFill/>
                          </a:ln>
                          <a:solidFill>
                            <a:schemeClr val="tx1"/>
                          </a:solidFill>
                          <a:effectLst/>
                          <a:latin typeface="Arial Rounded MT Bold" pitchFamily="34" charset="0"/>
                        </a:rPr>
                        <a:t>777</a:t>
                      </a:r>
                    </a:p>
                  </a:txBody>
                  <a:tcPr marL="100771" marR="100771"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smtClean="0">
                          <a:ln>
                            <a:noFill/>
                          </a:ln>
                          <a:solidFill>
                            <a:schemeClr val="tx1"/>
                          </a:solidFill>
                          <a:effectLst/>
                          <a:latin typeface="Arial Rounded MT Bold" pitchFamily="34" charset="0"/>
                        </a:rPr>
                        <a:t>000 (--- --- --- )</a:t>
                      </a:r>
                    </a:p>
                  </a:txBody>
                  <a:tcPr marL="100771" marR="100771"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smtClean="0">
                          <a:ln>
                            <a:noFill/>
                          </a:ln>
                          <a:solidFill>
                            <a:schemeClr val="tx1"/>
                          </a:solidFill>
                          <a:effectLst/>
                          <a:latin typeface="Arial Rounded MT Bold" pitchFamily="34" charset="0"/>
                        </a:rPr>
                        <a:t>000 (--- --- --- )</a:t>
                      </a:r>
                    </a:p>
                  </a:txBody>
                  <a:tcPr marL="100771" marR="100771"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501" name="Slide Number Placeholder 5"/>
          <p:cNvSpPr>
            <a:spLocks noGrp="1"/>
          </p:cNvSpPr>
          <p:nvPr>
            <p:ph type="sldNum" sz="quarter" idx="12"/>
          </p:nvPr>
        </p:nvSpPr>
        <p:spPr/>
        <p:txBody>
          <a:bodyPr/>
          <a:lstStyle/>
          <a:p>
            <a:fld id="{BE60DDB3-F45A-4D2A-834A-FE798EE9A210}" type="slidenum">
              <a:rPr lang="en-US" smtClean="0"/>
              <a:pPr/>
              <a:t>23</a:t>
            </a:fld>
            <a:endParaRPr lang="en-US" smtClean="0"/>
          </a:p>
        </p:txBody>
      </p:sp>
      <p:sp>
        <p:nvSpPr>
          <p:cNvPr id="2" name="Footer Placeholder 1"/>
          <p:cNvSpPr>
            <a:spLocks noGrp="1"/>
          </p:cNvSpPr>
          <p:nvPr>
            <p:ph type="ftr" sz="quarter" idx="11"/>
          </p:nvPr>
        </p:nvSpPr>
        <p:spPr/>
        <p:txBody>
          <a:bodyPr/>
          <a:lstStyle/>
          <a:p>
            <a:pPr algn="r">
              <a:defRPr/>
            </a:pPr>
            <a:r>
              <a:rPr lang="en-US" smtClean="0"/>
              <a:t>CSCI 330 – UNIX and Network Programming</a:t>
            </a:r>
            <a:endParaRPr lang="en-US" dirty="0" smtClean="0"/>
          </a:p>
        </p:txBody>
      </p:sp>
      <p:sp>
        <p:nvSpPr>
          <p:cNvPr id="4" name="Left Arrow 3"/>
          <p:cNvSpPr/>
          <p:nvPr/>
        </p:nvSpPr>
        <p:spPr>
          <a:xfrm>
            <a:off x="6400800" y="2558034"/>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default</a:t>
            </a:r>
            <a:endParaRPr lang="en-US" sz="1600" dirty="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dirty="0" smtClean="0"/>
              <a:t>Change the permission default</a:t>
            </a:r>
          </a:p>
        </p:txBody>
      </p:sp>
      <p:sp>
        <p:nvSpPr>
          <p:cNvPr id="484355" name="Rectangle 3"/>
          <p:cNvSpPr>
            <a:spLocks noGrp="1" noChangeArrowheads="1"/>
          </p:cNvSpPr>
          <p:nvPr>
            <p:ph idx="1"/>
          </p:nvPr>
        </p:nvSpPr>
        <p:spPr/>
        <p:txBody>
          <a:bodyPr>
            <a:normAutofit fontScale="92500" lnSpcReduction="20000"/>
          </a:bodyPr>
          <a:lstStyle/>
          <a:p>
            <a:r>
              <a:rPr lang="en-US" dirty="0" smtClean="0"/>
              <a:t>command to display: </a:t>
            </a:r>
            <a:r>
              <a:rPr lang="en-US" dirty="0" err="1" smtClean="0"/>
              <a:t>umask</a:t>
            </a:r>
            <a:endParaRPr lang="en-US" dirty="0" smtClean="0"/>
          </a:p>
          <a:p>
            <a:pPr lvl="1"/>
            <a:r>
              <a:rPr lang="en-US" dirty="0" smtClean="0"/>
              <a:t>uses a leading zero</a:t>
            </a:r>
          </a:p>
          <a:p>
            <a:pPr lvl="1"/>
            <a:r>
              <a:rPr lang="en-US" dirty="0" smtClean="0"/>
              <a:t>0022</a:t>
            </a:r>
          </a:p>
          <a:p>
            <a:r>
              <a:rPr lang="en-US" dirty="0" err="1" smtClean="0"/>
              <a:t>umask</a:t>
            </a:r>
            <a:r>
              <a:rPr lang="en-US" dirty="0" smtClean="0"/>
              <a:t> -S</a:t>
            </a:r>
          </a:p>
          <a:p>
            <a:pPr lvl="1"/>
            <a:r>
              <a:rPr lang="en-US" dirty="0" smtClean="0"/>
              <a:t>u=</a:t>
            </a:r>
            <a:r>
              <a:rPr lang="en-US" dirty="0" err="1" smtClean="0"/>
              <a:t>rwx,g</a:t>
            </a:r>
            <a:r>
              <a:rPr lang="en-US" dirty="0" smtClean="0"/>
              <a:t>=</a:t>
            </a:r>
            <a:r>
              <a:rPr lang="en-US" dirty="0" err="1" smtClean="0"/>
              <a:t>rx,o</a:t>
            </a:r>
            <a:r>
              <a:rPr lang="en-US" dirty="0" smtClean="0"/>
              <a:t>=</a:t>
            </a:r>
            <a:r>
              <a:rPr lang="en-US" dirty="0" err="1" smtClean="0"/>
              <a:t>rx</a:t>
            </a:r>
            <a:endParaRPr lang="en-US" dirty="0"/>
          </a:p>
          <a:p>
            <a:pPr lvl="1"/>
            <a:endParaRPr lang="en-US" dirty="0"/>
          </a:p>
          <a:p>
            <a:r>
              <a:rPr lang="en-US" dirty="0" smtClean="0"/>
              <a:t>command to change: </a:t>
            </a:r>
            <a:r>
              <a:rPr lang="en-US" dirty="0" err="1" smtClean="0"/>
              <a:t>umask</a:t>
            </a:r>
            <a:endParaRPr lang="en-US" dirty="0" smtClean="0"/>
          </a:p>
          <a:p>
            <a:pPr lvl="1"/>
            <a:r>
              <a:rPr lang="en-US" dirty="0" smtClean="0"/>
              <a:t>tolerates leading zero</a:t>
            </a:r>
          </a:p>
          <a:p>
            <a:pPr lvl="1"/>
            <a:r>
              <a:rPr lang="en-US" dirty="0" smtClean="0"/>
              <a:t>ex:  </a:t>
            </a:r>
          </a:p>
          <a:p>
            <a:pPr marL="366713" lvl="1" indent="0">
              <a:buNone/>
            </a:pPr>
            <a:r>
              <a:rPr lang="en-US" dirty="0"/>
              <a:t>	</a:t>
            </a:r>
            <a:r>
              <a:rPr lang="en-US" sz="2200" b="1" dirty="0" smtClean="0">
                <a:latin typeface="Courier New" pitchFamily="49" charset="0"/>
                <a:cs typeface="Courier New" pitchFamily="49" charset="0"/>
              </a:rPr>
              <a:t>% </a:t>
            </a:r>
            <a:r>
              <a:rPr lang="en-US" sz="2200" b="1" dirty="0" err="1" smtClean="0">
                <a:latin typeface="Courier New" pitchFamily="49" charset="0"/>
                <a:cs typeface="Courier New" pitchFamily="49" charset="0"/>
              </a:rPr>
              <a:t>umask</a:t>
            </a:r>
            <a:r>
              <a:rPr lang="en-US" sz="2200" b="1" dirty="0" smtClean="0">
                <a:latin typeface="Courier New" pitchFamily="49" charset="0"/>
                <a:cs typeface="Courier New" pitchFamily="49" charset="0"/>
              </a:rPr>
              <a:t> 0077</a:t>
            </a:r>
          </a:p>
          <a:p>
            <a:pPr marL="366713" lvl="1" indent="0">
              <a:buNone/>
            </a:pPr>
            <a:r>
              <a:rPr lang="en-US" sz="2200" b="1" dirty="0">
                <a:latin typeface="Courier New" pitchFamily="49" charset="0"/>
                <a:cs typeface="Courier New" pitchFamily="49" charset="0"/>
              </a:rPr>
              <a:t>	</a:t>
            </a:r>
            <a:r>
              <a:rPr lang="en-US" sz="2200" b="1" dirty="0" smtClean="0">
                <a:latin typeface="Courier New" pitchFamily="49" charset="0"/>
                <a:cs typeface="Courier New" pitchFamily="49" charset="0"/>
              </a:rPr>
              <a:t>% </a:t>
            </a:r>
            <a:r>
              <a:rPr lang="en-US" sz="2200" b="1" dirty="0" err="1" smtClean="0">
                <a:latin typeface="Courier New" pitchFamily="49" charset="0"/>
                <a:cs typeface="Courier New" pitchFamily="49" charset="0"/>
              </a:rPr>
              <a:t>umask</a:t>
            </a:r>
            <a:r>
              <a:rPr lang="en-US" sz="2200" b="1" dirty="0" smtClean="0">
                <a:latin typeface="Courier New" pitchFamily="49" charset="0"/>
                <a:cs typeface="Courier New" pitchFamily="49" charset="0"/>
              </a:rPr>
              <a:t> a-r</a:t>
            </a:r>
          </a:p>
          <a:p>
            <a:pPr lvl="1"/>
            <a:endParaRPr lang="en-US" dirty="0" smtClean="0"/>
          </a:p>
        </p:txBody>
      </p:sp>
      <p:sp>
        <p:nvSpPr>
          <p:cNvPr id="18437" name="Slide Number Placeholder 8"/>
          <p:cNvSpPr>
            <a:spLocks noGrp="1"/>
          </p:cNvSpPr>
          <p:nvPr>
            <p:ph type="sldNum" sz="quarter" idx="12"/>
          </p:nvPr>
        </p:nvSpPr>
        <p:spPr/>
        <p:txBody>
          <a:bodyPr/>
          <a:lstStyle/>
          <a:p>
            <a:fld id="{8467B8DA-2786-40BE-802F-B72A3C93EF90}" type="slidenum">
              <a:rPr lang="en-US" smtClean="0"/>
              <a:pPr/>
              <a:t>24</a:t>
            </a:fld>
            <a:endParaRPr lang="en-US" smtClean="0"/>
          </a:p>
        </p:txBody>
      </p:sp>
      <p:sp>
        <p:nvSpPr>
          <p:cNvPr id="2" name="Footer Placeholder 1"/>
          <p:cNvSpPr>
            <a:spLocks noGrp="1"/>
          </p:cNvSpPr>
          <p:nvPr>
            <p:ph type="ftr" sz="quarter" idx="11"/>
          </p:nvPr>
        </p:nvSpPr>
        <p:spPr/>
        <p:txBody>
          <a:bodyPr/>
          <a:lstStyle/>
          <a:p>
            <a:pPr algn="r">
              <a:defRPr/>
            </a:pPr>
            <a:r>
              <a:rPr lang="en-US" smtClean="0"/>
              <a:t>CSCI 330 – UNIX and Network Programming</a:t>
            </a:r>
            <a:endParaRPr lang="en-US" dirty="0" smtClean="0"/>
          </a:p>
        </p:txBody>
      </p:sp>
    </p:spTree>
    <p:extLst>
      <p:ext uri="{BB962C8B-B14F-4D97-AF65-F5344CB8AC3E}">
        <p14:creationId xmlns:p14="http://schemas.microsoft.com/office/powerpoint/2010/main" val="3544333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p:nvPr>
        </p:nvSpPr>
        <p:spPr/>
        <p:txBody>
          <a:bodyPr/>
          <a:lstStyle/>
          <a:p>
            <a:r>
              <a:rPr lang="en-US" smtClean="0"/>
              <a:t>Summary</a:t>
            </a:r>
          </a:p>
        </p:txBody>
      </p:sp>
      <p:sp>
        <p:nvSpPr>
          <p:cNvPr id="28677" name="Rectangle 3"/>
          <p:cNvSpPr>
            <a:spLocks noGrp="1" noChangeArrowheads="1"/>
          </p:cNvSpPr>
          <p:nvPr>
            <p:ph idx="1"/>
          </p:nvPr>
        </p:nvSpPr>
        <p:spPr/>
        <p:txBody>
          <a:bodyPr/>
          <a:lstStyle/>
          <a:p>
            <a:r>
              <a:rPr lang="en-US" dirty="0" smtClean="0"/>
              <a:t>r, w, x </a:t>
            </a:r>
          </a:p>
          <a:p>
            <a:pPr lvl="1"/>
            <a:r>
              <a:rPr lang="en-US" dirty="0" smtClean="0"/>
              <a:t>and extra bits (</a:t>
            </a:r>
            <a:r>
              <a:rPr lang="en-US" dirty="0" err="1" smtClean="0"/>
              <a:t>s,t</a:t>
            </a:r>
            <a:r>
              <a:rPr lang="en-US" dirty="0" smtClean="0"/>
              <a:t>)</a:t>
            </a:r>
          </a:p>
          <a:p>
            <a:r>
              <a:rPr lang="en-US" dirty="0" smtClean="0"/>
              <a:t>user (self, owner), group, others</a:t>
            </a:r>
          </a:p>
          <a:p>
            <a:endParaRPr lang="en-US" dirty="0" smtClean="0"/>
          </a:p>
          <a:p>
            <a:r>
              <a:rPr lang="en-US" dirty="0" smtClean="0"/>
              <a:t>file </a:t>
            </a:r>
            <a:r>
              <a:rPr lang="en-US" dirty="0"/>
              <a:t>mode creation </a:t>
            </a:r>
            <a:r>
              <a:rPr lang="en-US" dirty="0" smtClean="0"/>
              <a:t>mask: </a:t>
            </a:r>
            <a:r>
              <a:rPr lang="en-US" dirty="0" err="1" smtClean="0"/>
              <a:t>umask</a:t>
            </a:r>
            <a:endParaRPr lang="en-US" dirty="0" smtClean="0"/>
          </a:p>
          <a:p>
            <a:endParaRPr lang="en-US" dirty="0" smtClean="0"/>
          </a:p>
        </p:txBody>
      </p:sp>
      <p:sp>
        <p:nvSpPr>
          <p:cNvPr id="27653" name="Slide Number Placeholder 5"/>
          <p:cNvSpPr>
            <a:spLocks noGrp="1"/>
          </p:cNvSpPr>
          <p:nvPr>
            <p:ph type="sldNum" sz="quarter" idx="12"/>
          </p:nvPr>
        </p:nvSpPr>
        <p:spPr/>
        <p:txBody>
          <a:bodyPr/>
          <a:lstStyle/>
          <a:p>
            <a:fld id="{24126995-41D1-4683-B510-CA2119110E50}" type="slidenum">
              <a:rPr lang="en-US" smtClean="0"/>
              <a:pPr/>
              <a:t>25</a:t>
            </a:fld>
            <a:endParaRPr lang="en-US" smtClean="0"/>
          </a:p>
        </p:txBody>
      </p:sp>
      <p:sp>
        <p:nvSpPr>
          <p:cNvPr id="2" name="Footer Placeholder 1"/>
          <p:cNvSpPr>
            <a:spLocks noGrp="1"/>
          </p:cNvSpPr>
          <p:nvPr>
            <p:ph type="ftr" sz="quarter" idx="11"/>
          </p:nvPr>
        </p:nvSpPr>
        <p:spPr/>
        <p:txBody>
          <a:bodyPr/>
          <a:lstStyle/>
          <a:p>
            <a:pPr algn="r">
              <a:defRPr/>
            </a:pPr>
            <a:r>
              <a:rPr lang="en-US" smtClean="0"/>
              <a:t>CSCI 330 – UNIX and Network Programming</a:t>
            </a: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dirty="0" smtClean="0"/>
              <a:t>User Terminology</a:t>
            </a:r>
          </a:p>
        </p:txBody>
      </p:sp>
      <p:sp>
        <p:nvSpPr>
          <p:cNvPr id="478211" name="Rectangle 3"/>
          <p:cNvSpPr>
            <a:spLocks noGrp="1" noChangeArrowheads="1"/>
          </p:cNvSpPr>
          <p:nvPr>
            <p:ph idx="1"/>
          </p:nvPr>
        </p:nvSpPr>
        <p:spPr/>
        <p:txBody>
          <a:bodyPr>
            <a:normAutofit lnSpcReduction="10000"/>
          </a:bodyPr>
          <a:lstStyle/>
          <a:p>
            <a:r>
              <a:rPr lang="en-US" dirty="0" smtClean="0"/>
              <a:t>user</a:t>
            </a:r>
          </a:p>
          <a:p>
            <a:pPr lvl="1"/>
            <a:r>
              <a:rPr lang="en-US" dirty="0" smtClean="0"/>
              <a:t>any one who has account on the system, listed in /</a:t>
            </a:r>
            <a:r>
              <a:rPr lang="en-US" dirty="0" err="1" smtClean="0"/>
              <a:t>etc</a:t>
            </a:r>
            <a:r>
              <a:rPr lang="en-US" dirty="0" smtClean="0"/>
              <a:t>/</a:t>
            </a:r>
            <a:r>
              <a:rPr lang="en-US" dirty="0" err="1" smtClean="0"/>
              <a:t>passwd</a:t>
            </a:r>
            <a:endParaRPr lang="en-US" dirty="0" smtClean="0"/>
          </a:p>
          <a:p>
            <a:pPr lvl="1"/>
            <a:r>
              <a:rPr lang="en-US" dirty="0" smtClean="0"/>
              <a:t>protected via password, listed in /</a:t>
            </a:r>
            <a:r>
              <a:rPr lang="en-US" dirty="0" err="1" smtClean="0"/>
              <a:t>etc</a:t>
            </a:r>
            <a:r>
              <a:rPr lang="en-US" dirty="0" smtClean="0"/>
              <a:t>/shadow</a:t>
            </a:r>
          </a:p>
          <a:p>
            <a:pPr lvl="1"/>
            <a:r>
              <a:rPr lang="en-US" dirty="0" smtClean="0"/>
              <a:t>internally recognized via a number called “user id”</a:t>
            </a:r>
          </a:p>
          <a:p>
            <a:r>
              <a:rPr lang="en-US" dirty="0"/>
              <a:t>g</a:t>
            </a:r>
            <a:r>
              <a:rPr lang="en-US" dirty="0" smtClean="0"/>
              <a:t>roup</a:t>
            </a:r>
          </a:p>
          <a:p>
            <a:pPr lvl="1"/>
            <a:r>
              <a:rPr lang="en-US" dirty="0" smtClean="0"/>
              <a:t>users are organized into groups, listed /</a:t>
            </a:r>
            <a:r>
              <a:rPr lang="en-US" dirty="0" err="1" smtClean="0"/>
              <a:t>etc</a:t>
            </a:r>
            <a:r>
              <a:rPr lang="en-US" dirty="0" smtClean="0"/>
              <a:t>/group</a:t>
            </a:r>
          </a:p>
          <a:p>
            <a:pPr lvl="1"/>
            <a:r>
              <a:rPr lang="en-US" dirty="0" smtClean="0"/>
              <a:t>user can belong to multiple groups</a:t>
            </a:r>
          </a:p>
          <a:p>
            <a:r>
              <a:rPr lang="en-US" dirty="0" smtClean="0"/>
              <a:t>super user, root</a:t>
            </a:r>
          </a:p>
          <a:p>
            <a:pPr lvl="1"/>
            <a:r>
              <a:rPr lang="en-US" dirty="0"/>
              <a:t>has user id “0”</a:t>
            </a:r>
          </a:p>
          <a:p>
            <a:pPr lvl="1"/>
            <a:r>
              <a:rPr lang="en-US" dirty="0" smtClean="0"/>
              <a:t>responsible for system administration</a:t>
            </a:r>
          </a:p>
        </p:txBody>
      </p:sp>
      <p:sp>
        <p:nvSpPr>
          <p:cNvPr id="4101" name="Slide Number Placeholder 8"/>
          <p:cNvSpPr>
            <a:spLocks noGrp="1"/>
          </p:cNvSpPr>
          <p:nvPr>
            <p:ph type="sldNum" sz="quarter" idx="12"/>
          </p:nvPr>
        </p:nvSpPr>
        <p:spPr/>
        <p:txBody>
          <a:bodyPr/>
          <a:lstStyle/>
          <a:p>
            <a:fld id="{99019149-0C38-47FC-AF7A-1CAB5DE6AA6E}" type="slidenum">
              <a:rPr lang="en-US" smtClean="0"/>
              <a:pPr/>
              <a:t>3</a:t>
            </a:fld>
            <a:endParaRPr lang="en-US" smtClean="0"/>
          </a:p>
        </p:txBody>
      </p:sp>
      <p:sp>
        <p:nvSpPr>
          <p:cNvPr id="2" name="Footer Placeholder 1"/>
          <p:cNvSpPr>
            <a:spLocks noGrp="1"/>
          </p:cNvSpPr>
          <p:nvPr>
            <p:ph type="ftr" sz="quarter" idx="11"/>
          </p:nvPr>
        </p:nvSpPr>
        <p:spPr/>
        <p:txBody>
          <a:bodyPr/>
          <a:lstStyle/>
          <a:p>
            <a:pPr algn="r">
              <a:defRPr/>
            </a:pPr>
            <a:r>
              <a:rPr lang="en-US" smtClean="0"/>
              <a:t>CSCI 330 – UNIX and Network Programming</a:t>
            </a: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dirty="0" smtClean="0"/>
              <a:t>File/Directory access</a:t>
            </a:r>
          </a:p>
        </p:txBody>
      </p:sp>
      <p:sp>
        <p:nvSpPr>
          <p:cNvPr id="300035" name="Rectangle 3"/>
          <p:cNvSpPr>
            <a:spLocks noGrp="1" noChangeArrowheads="1"/>
          </p:cNvSpPr>
          <p:nvPr>
            <p:ph idx="1"/>
          </p:nvPr>
        </p:nvSpPr>
        <p:spPr/>
        <p:txBody>
          <a:bodyPr>
            <a:normAutofit/>
          </a:bodyPr>
          <a:lstStyle/>
          <a:p>
            <a:r>
              <a:rPr lang="en-US" dirty="0" smtClean="0"/>
              <a:t>file or directory has owner, i.e. the user who created it</a:t>
            </a:r>
          </a:p>
          <a:p>
            <a:endParaRPr lang="en-US" dirty="0" smtClean="0"/>
          </a:p>
          <a:p>
            <a:r>
              <a:rPr lang="en-US" dirty="0" smtClean="0"/>
              <a:t>owner sets access permissions</a:t>
            </a:r>
          </a:p>
          <a:p>
            <a:pPr lvl="1"/>
            <a:r>
              <a:rPr lang="en-US" dirty="0" smtClean="0"/>
              <a:t>access mode: read, write, execute</a:t>
            </a:r>
          </a:p>
          <a:p>
            <a:pPr lvl="1"/>
            <a:r>
              <a:rPr lang="en-US" dirty="0" err="1" smtClean="0"/>
              <a:t>accessor</a:t>
            </a:r>
            <a:r>
              <a:rPr lang="en-US" dirty="0" smtClean="0"/>
              <a:t> category: self, group, others</a:t>
            </a:r>
          </a:p>
          <a:p>
            <a:pPr lvl="1"/>
            <a:endParaRPr lang="en-US" dirty="0" smtClean="0"/>
          </a:p>
          <a:p>
            <a:r>
              <a:rPr lang="en-US" dirty="0" smtClean="0"/>
              <a:t>ownership change via: </a:t>
            </a:r>
            <a:r>
              <a:rPr lang="en-US" dirty="0" err="1" smtClean="0"/>
              <a:t>chown</a:t>
            </a:r>
            <a:endParaRPr lang="en-US" dirty="0" smtClean="0"/>
          </a:p>
        </p:txBody>
      </p:sp>
      <p:sp>
        <p:nvSpPr>
          <p:cNvPr id="8197" name="Slide Number Placeholder 8"/>
          <p:cNvSpPr>
            <a:spLocks noGrp="1"/>
          </p:cNvSpPr>
          <p:nvPr>
            <p:ph type="sldNum" sz="quarter" idx="12"/>
          </p:nvPr>
        </p:nvSpPr>
        <p:spPr/>
        <p:txBody>
          <a:bodyPr/>
          <a:lstStyle/>
          <a:p>
            <a:fld id="{8A8A6074-2266-4E3A-A338-4AEDB9645C30}" type="slidenum">
              <a:rPr lang="en-US" smtClean="0"/>
              <a:pPr/>
              <a:t>4</a:t>
            </a:fld>
            <a:endParaRPr lang="en-US" smtClean="0"/>
          </a:p>
        </p:txBody>
      </p:sp>
      <p:sp>
        <p:nvSpPr>
          <p:cNvPr id="2" name="Footer Placeholder 1"/>
          <p:cNvSpPr>
            <a:spLocks noGrp="1"/>
          </p:cNvSpPr>
          <p:nvPr>
            <p:ph type="ftr" sz="quarter" idx="11"/>
          </p:nvPr>
        </p:nvSpPr>
        <p:spPr/>
        <p:txBody>
          <a:bodyPr/>
          <a:lstStyle/>
          <a:p>
            <a:pPr algn="r">
              <a:defRPr/>
            </a:pPr>
            <a:r>
              <a:rPr lang="en-US" smtClean="0"/>
              <a:t>CSCI 330 – UNIX and Network Programming</a:t>
            </a:r>
            <a:endParaRPr lang="en-US" dirty="0" smtClean="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dirty="0" smtClean="0"/>
              <a:t>Access Permission Modes</a:t>
            </a:r>
          </a:p>
        </p:txBody>
      </p:sp>
      <p:sp>
        <p:nvSpPr>
          <p:cNvPr id="10270" name="Slide Number Placeholder 8"/>
          <p:cNvSpPr>
            <a:spLocks noGrp="1"/>
          </p:cNvSpPr>
          <p:nvPr>
            <p:ph type="sldNum" sz="quarter" idx="12"/>
          </p:nvPr>
        </p:nvSpPr>
        <p:spPr/>
        <p:txBody>
          <a:bodyPr/>
          <a:lstStyle/>
          <a:p>
            <a:fld id="{0CE7AB7A-BB62-4ED2-900B-EED11C3D5FF2}" type="slidenum">
              <a:rPr lang="en-US" smtClean="0"/>
              <a:pPr/>
              <a:t>5</a:t>
            </a:fld>
            <a:endParaRPr lang="en-US" smtClean="0"/>
          </a:p>
        </p:txBody>
      </p:sp>
      <p:graphicFrame>
        <p:nvGraphicFramePr>
          <p:cNvPr id="299054" name="Group 46"/>
          <p:cNvGraphicFramePr>
            <a:graphicFrameLocks noGrp="1"/>
          </p:cNvGraphicFramePr>
          <p:nvPr>
            <p:extLst>
              <p:ext uri="{D42A27DB-BD31-4B8C-83A1-F6EECF244321}">
                <p14:modId xmlns:p14="http://schemas.microsoft.com/office/powerpoint/2010/main" val="2884997814"/>
              </p:ext>
            </p:extLst>
          </p:nvPr>
        </p:nvGraphicFramePr>
        <p:xfrm>
          <a:off x="533400" y="1352550"/>
          <a:ext cx="7391400" cy="2957383"/>
        </p:xfrm>
        <a:graphic>
          <a:graphicData uri="http://schemas.openxmlformats.org/drawingml/2006/table">
            <a:tbl>
              <a:tblPr/>
              <a:tblGrid>
                <a:gridCol w="1756372"/>
                <a:gridCol w="2341830"/>
                <a:gridCol w="3293198"/>
              </a:tblGrid>
              <a:tr h="61722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Rounded MT Bold" pitchFamily="34" charset="0"/>
                      </a:endParaRPr>
                    </a:p>
                  </a:txBody>
                  <a:tcPr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9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Rounded MT Bold" pitchFamily="34" charset="0"/>
                        </a:rPr>
                        <a:t>Meaning on File</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9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Rounded MT Bold" pitchFamily="34" charset="0"/>
                        </a:rPr>
                        <a:t>Meaning on Directory</a:t>
                      </a:r>
                    </a:p>
                  </a:txBody>
                  <a:tcPr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99"/>
                    </a:solidFill>
                  </a:tcPr>
                </a:tc>
              </a:tr>
              <a:tr h="78685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smtClean="0">
                          <a:ln>
                            <a:noFill/>
                          </a:ln>
                          <a:solidFill>
                            <a:schemeClr val="tx1"/>
                          </a:solidFill>
                          <a:effectLst/>
                          <a:latin typeface="Arial Rounded MT Bold" pitchFamily="34" charset="0"/>
                        </a:rPr>
                        <a:t>r (read)</a:t>
                      </a:r>
                    </a:p>
                  </a:txBody>
                  <a:tcPr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smtClean="0">
                          <a:ln>
                            <a:noFill/>
                          </a:ln>
                          <a:solidFill>
                            <a:schemeClr val="tx1"/>
                          </a:solidFill>
                          <a:effectLst/>
                          <a:latin typeface="Arial Rounded MT Bold" pitchFamily="34" charset="0"/>
                        </a:rPr>
                        <a:t>View file contents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smtClean="0">
                          <a:ln>
                            <a:noFill/>
                          </a:ln>
                          <a:solidFill>
                            <a:schemeClr val="tx1"/>
                          </a:solidFill>
                          <a:effectLst/>
                          <a:latin typeface="Arial Rounded MT Bold" pitchFamily="34" charset="0"/>
                        </a:rPr>
                        <a:t>(open, read)</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smtClean="0">
                          <a:ln>
                            <a:noFill/>
                          </a:ln>
                          <a:solidFill>
                            <a:schemeClr val="tx1"/>
                          </a:solidFill>
                          <a:effectLst/>
                          <a:latin typeface="Arial Rounded MT Bold" pitchFamily="34" charset="0"/>
                        </a:rPr>
                        <a:t>List directory contents</a:t>
                      </a:r>
                    </a:p>
                  </a:txBody>
                  <a:tcPr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8685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smtClean="0">
                          <a:ln>
                            <a:noFill/>
                          </a:ln>
                          <a:solidFill>
                            <a:schemeClr val="tx1"/>
                          </a:solidFill>
                          <a:effectLst/>
                          <a:latin typeface="Arial Rounded MT Bold" pitchFamily="34" charset="0"/>
                        </a:rPr>
                        <a:t>w (write)</a:t>
                      </a:r>
                    </a:p>
                  </a:txBody>
                  <a:tcPr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smtClean="0">
                          <a:ln>
                            <a:noFill/>
                          </a:ln>
                          <a:solidFill>
                            <a:schemeClr val="tx1"/>
                          </a:solidFill>
                          <a:effectLst/>
                          <a:latin typeface="Arial Rounded MT Bold" pitchFamily="34" charset="0"/>
                        </a:rPr>
                        <a:t>Change file contents</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smtClean="0">
                          <a:ln>
                            <a:noFill/>
                          </a:ln>
                          <a:solidFill>
                            <a:schemeClr val="tx1"/>
                          </a:solidFill>
                          <a:effectLst/>
                          <a:latin typeface="Arial Rounded MT Bold" pitchFamily="34" charset="0"/>
                        </a:rPr>
                        <a:t>Change directory contents</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dirty="0" smtClean="0">
                        <a:ln>
                          <a:noFill/>
                        </a:ln>
                        <a:solidFill>
                          <a:srgbClr val="FF0000"/>
                        </a:solidFill>
                        <a:effectLst/>
                        <a:latin typeface="Arial Rounded MT Bold" pitchFamily="34" charset="0"/>
                      </a:endParaRPr>
                    </a:p>
                  </a:txBody>
                  <a:tcPr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644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smtClean="0">
                          <a:ln>
                            <a:noFill/>
                          </a:ln>
                          <a:solidFill>
                            <a:schemeClr val="tx1"/>
                          </a:solidFill>
                          <a:effectLst/>
                          <a:latin typeface="Arial Rounded MT Bold" pitchFamily="34" charset="0"/>
                        </a:rPr>
                        <a:t>x (execute)</a:t>
                      </a:r>
                    </a:p>
                  </a:txBody>
                  <a:tcPr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smtClean="0">
                          <a:ln>
                            <a:noFill/>
                          </a:ln>
                          <a:solidFill>
                            <a:schemeClr val="tx1"/>
                          </a:solidFill>
                          <a:effectLst/>
                          <a:latin typeface="Arial Rounded MT Bold" pitchFamily="34" charset="0"/>
                        </a:rPr>
                        <a:t>Run executable file</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smtClean="0">
                          <a:ln>
                            <a:noFill/>
                          </a:ln>
                          <a:solidFill>
                            <a:schemeClr val="tx1"/>
                          </a:solidFill>
                          <a:effectLst/>
                          <a:latin typeface="Arial Rounded MT Bold" pitchFamily="34" charset="0"/>
                        </a:rPr>
                        <a:t>Make it current directory,</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smtClean="0">
                          <a:ln>
                            <a:noFill/>
                          </a:ln>
                          <a:solidFill>
                            <a:schemeClr val="tx1"/>
                          </a:solidFill>
                          <a:effectLst/>
                          <a:latin typeface="Arial Rounded MT Bold" pitchFamily="34" charset="0"/>
                        </a:rPr>
                        <a:t>search for files in it</a:t>
                      </a:r>
                    </a:p>
                  </a:txBody>
                  <a:tcPr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Footer Placeholder 1"/>
          <p:cNvSpPr>
            <a:spLocks noGrp="1"/>
          </p:cNvSpPr>
          <p:nvPr>
            <p:ph type="ftr" sz="quarter" idx="11"/>
          </p:nvPr>
        </p:nvSpPr>
        <p:spPr/>
        <p:txBody>
          <a:bodyPr/>
          <a:lstStyle/>
          <a:p>
            <a:pPr algn="r">
              <a:defRPr/>
            </a:pPr>
            <a:r>
              <a:rPr lang="en-US" smtClean="0"/>
              <a:t>CSCI 330 – UNIX and Network Programming</a:t>
            </a: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Categories of Users</a:t>
            </a:r>
            <a:endParaRPr lang="en-US" dirty="0"/>
          </a:p>
        </p:txBody>
      </p:sp>
      <p:sp>
        <p:nvSpPr>
          <p:cNvPr id="10" name="Content Placeholder 9"/>
          <p:cNvSpPr>
            <a:spLocks noGrp="1"/>
          </p:cNvSpPr>
          <p:nvPr>
            <p:ph idx="1"/>
          </p:nvPr>
        </p:nvSpPr>
        <p:spPr/>
        <p:txBody>
          <a:bodyPr/>
          <a:lstStyle/>
          <a:p>
            <a:r>
              <a:rPr lang="en-US" dirty="0" smtClean="0"/>
              <a:t>3 categories of users want access</a:t>
            </a:r>
          </a:p>
          <a:p>
            <a:pPr>
              <a:buNone/>
            </a:pPr>
            <a:endParaRPr lang="en-US" dirty="0"/>
          </a:p>
        </p:txBody>
      </p:sp>
      <p:sp>
        <p:nvSpPr>
          <p:cNvPr id="9221" name="Slide Number Placeholder 6"/>
          <p:cNvSpPr>
            <a:spLocks noGrp="1"/>
          </p:cNvSpPr>
          <p:nvPr>
            <p:ph type="sldNum" sz="quarter" idx="12"/>
          </p:nvPr>
        </p:nvSpPr>
        <p:spPr/>
        <p:txBody>
          <a:bodyPr/>
          <a:lstStyle/>
          <a:p>
            <a:fld id="{9055152F-6D05-4441-8456-83CF019B3384}" type="slidenum">
              <a:rPr lang="en-US" smtClean="0"/>
              <a:pPr/>
              <a:t>6</a:t>
            </a:fld>
            <a:endParaRPr lang="en-US" smtClean="0"/>
          </a:p>
        </p:txBody>
      </p:sp>
      <p:pic>
        <p:nvPicPr>
          <p:cNvPr id="9219" name="Picture 4"/>
          <p:cNvPicPr>
            <a:picLocks noChangeAspect="1" noChangeArrowheads="1"/>
          </p:cNvPicPr>
          <p:nvPr/>
        </p:nvPicPr>
        <p:blipFill>
          <a:blip r:embed="rId2" cstate="print"/>
          <a:srcRect/>
          <a:stretch>
            <a:fillRect/>
          </a:stretch>
        </p:blipFill>
        <p:spPr bwMode="auto">
          <a:xfrm>
            <a:off x="609600" y="1860948"/>
            <a:ext cx="7391400" cy="1420415"/>
          </a:xfrm>
          <a:prstGeom prst="rect">
            <a:avLst/>
          </a:prstGeom>
          <a:noFill/>
          <a:ln w="9525">
            <a:noFill/>
            <a:miter lim="800000"/>
            <a:headEnd/>
            <a:tailEnd/>
          </a:ln>
        </p:spPr>
      </p:pic>
      <p:sp>
        <p:nvSpPr>
          <p:cNvPr id="2" name="Footer Placeholder 1"/>
          <p:cNvSpPr>
            <a:spLocks noGrp="1"/>
          </p:cNvSpPr>
          <p:nvPr>
            <p:ph type="ftr" sz="quarter" idx="11"/>
          </p:nvPr>
        </p:nvSpPr>
        <p:spPr/>
        <p:txBody>
          <a:bodyPr/>
          <a:lstStyle/>
          <a:p>
            <a:pPr algn="r">
              <a:defRPr/>
            </a:pPr>
            <a:r>
              <a:rPr lang="en-US" smtClean="0"/>
              <a:t>CSCI 330 – UNIX and Network Programming</a:t>
            </a: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smtClean="0"/>
              <a:t>Checking Permissions</a:t>
            </a:r>
          </a:p>
        </p:txBody>
      </p:sp>
      <p:sp>
        <p:nvSpPr>
          <p:cNvPr id="482307" name="Rectangle 3"/>
          <p:cNvSpPr>
            <a:spLocks noGrp="1" noChangeArrowheads="1"/>
          </p:cNvSpPr>
          <p:nvPr>
            <p:ph idx="1"/>
          </p:nvPr>
        </p:nvSpPr>
        <p:spPr/>
        <p:txBody>
          <a:bodyPr>
            <a:normAutofit fontScale="92500"/>
          </a:bodyPr>
          <a:lstStyle/>
          <a:p>
            <a:r>
              <a:rPr lang="en-US" dirty="0" smtClean="0"/>
              <a:t>To check the permissions of an existing file or an existing directory, use the “</a:t>
            </a:r>
            <a:r>
              <a:rPr lang="en-US" dirty="0" err="1" smtClean="0"/>
              <a:t>ls</a:t>
            </a:r>
            <a:r>
              <a:rPr lang="en-US" dirty="0" smtClean="0"/>
              <a:t> -l” command</a:t>
            </a:r>
            <a:r>
              <a:rPr lang="en-US" dirty="0"/>
              <a:t>:</a:t>
            </a:r>
            <a:endParaRPr lang="en-US" dirty="0" smtClean="0"/>
          </a:p>
          <a:p>
            <a:pPr>
              <a:buNone/>
            </a:pPr>
            <a:endParaRPr lang="en-US" u="sng" dirty="0" smtClean="0"/>
          </a:p>
          <a:p>
            <a:pPr>
              <a:buNone/>
            </a:pPr>
            <a:r>
              <a:rPr lang="en-US" u="sng" dirty="0" smtClean="0"/>
              <a:t>Example:</a:t>
            </a:r>
          </a:p>
          <a:p>
            <a:pPr>
              <a:buNone/>
            </a:pPr>
            <a:r>
              <a:rPr lang="en-US" sz="1900" b="1" dirty="0" smtClean="0">
                <a:latin typeface="Courier New" pitchFamily="49" charset="0"/>
                <a:cs typeface="Courier New" pitchFamily="49" charset="0"/>
              </a:rPr>
              <a:t>% </a:t>
            </a:r>
            <a:r>
              <a:rPr lang="en-US" sz="1900" b="1" dirty="0" err="1" smtClean="0">
                <a:latin typeface="Courier New" pitchFamily="49" charset="0"/>
                <a:cs typeface="Courier New" pitchFamily="49" charset="0"/>
              </a:rPr>
              <a:t>ls</a:t>
            </a:r>
            <a:r>
              <a:rPr lang="en-US" sz="1900" b="1" dirty="0" smtClean="0">
                <a:latin typeface="Courier New" pitchFamily="49" charset="0"/>
                <a:cs typeface="Courier New" pitchFamily="49" charset="0"/>
              </a:rPr>
              <a:t> -l</a:t>
            </a:r>
          </a:p>
          <a:p>
            <a:pPr>
              <a:buNone/>
            </a:pPr>
            <a:r>
              <a:rPr lang="en-US" sz="1900" b="1" dirty="0" err="1" smtClean="0">
                <a:latin typeface="Courier New" pitchFamily="49" charset="0"/>
                <a:cs typeface="Courier New" pitchFamily="49" charset="0"/>
              </a:rPr>
              <a:t>drwx</a:t>
            </a:r>
            <a:r>
              <a:rPr lang="en-US" sz="1900" b="1" dirty="0" smtClean="0">
                <a:latin typeface="Courier New" pitchFamily="49" charset="0"/>
                <a:cs typeface="Courier New" pitchFamily="49" charset="0"/>
              </a:rPr>
              <a:t>------ 1 z036473  student  86  Feb  7 19:22  scripts</a:t>
            </a:r>
          </a:p>
          <a:p>
            <a:pPr>
              <a:buNone/>
            </a:pPr>
            <a:r>
              <a:rPr lang="en-US" sz="1900" b="1" dirty="0" smtClean="0">
                <a:latin typeface="Courier New" pitchFamily="49" charset="0"/>
                <a:cs typeface="Courier New" pitchFamily="49" charset="0"/>
              </a:rPr>
              <a:t>-</a:t>
            </a:r>
            <a:r>
              <a:rPr lang="en-US" sz="1900" b="1" dirty="0" err="1" smtClean="0">
                <a:latin typeface="Courier New" pitchFamily="49" charset="0"/>
                <a:cs typeface="Courier New" pitchFamily="49" charset="0"/>
              </a:rPr>
              <a:t>rw</a:t>
            </a:r>
            <a:r>
              <a:rPr lang="en-US" sz="1900" b="1" dirty="0" smtClean="0">
                <a:latin typeface="Courier New" pitchFamily="49" charset="0"/>
                <a:cs typeface="Courier New" pitchFamily="49" charset="0"/>
              </a:rPr>
              <a:t>-</a:t>
            </a:r>
            <a:r>
              <a:rPr lang="en-US" sz="1900" b="1" dirty="0" err="1" smtClean="0">
                <a:latin typeface="Courier New" pitchFamily="49" charset="0"/>
                <a:cs typeface="Courier New" pitchFamily="49" charset="0"/>
              </a:rPr>
              <a:t>rw</a:t>
            </a:r>
            <a:r>
              <a:rPr lang="en-US" sz="1900" b="1" dirty="0" smtClean="0">
                <a:latin typeface="Courier New" pitchFamily="49" charset="0"/>
                <a:cs typeface="Courier New" pitchFamily="49" charset="0"/>
              </a:rPr>
              <a:t>-r-- 1 z036473  student  20  Feb  9 11:25  out.txt</a:t>
            </a:r>
          </a:p>
          <a:p>
            <a:pPr>
              <a:buNone/>
            </a:pPr>
            <a:r>
              <a:rPr lang="en-US" sz="1900" b="1" dirty="0" smtClean="0">
                <a:latin typeface="Courier New" pitchFamily="49" charset="0"/>
                <a:cs typeface="Courier New" pitchFamily="49" charset="0"/>
              </a:rPr>
              <a:t>-</a:t>
            </a:r>
            <a:r>
              <a:rPr lang="en-US" sz="1900" b="1" dirty="0" err="1" smtClean="0">
                <a:latin typeface="Courier New" pitchFamily="49" charset="0"/>
                <a:cs typeface="Courier New" pitchFamily="49" charset="0"/>
              </a:rPr>
              <a:t>rwxr</a:t>
            </a:r>
            <a:r>
              <a:rPr lang="en-US" sz="1900" b="1" dirty="0" smtClean="0">
                <a:latin typeface="Courier New" pitchFamily="49" charset="0"/>
                <a:cs typeface="Courier New" pitchFamily="49" charset="0"/>
              </a:rPr>
              <a:t>-</a:t>
            </a:r>
            <a:r>
              <a:rPr lang="en-US" sz="1900" b="1" dirty="0" err="1" smtClean="0">
                <a:latin typeface="Courier New" pitchFamily="49" charset="0"/>
                <a:cs typeface="Courier New" pitchFamily="49" charset="0"/>
              </a:rPr>
              <a:t>xr</a:t>
            </a:r>
            <a:r>
              <a:rPr lang="en-US" sz="1900" b="1" dirty="0" smtClean="0">
                <a:latin typeface="Courier New" pitchFamily="49" charset="0"/>
                <a:cs typeface="Courier New" pitchFamily="49" charset="0"/>
              </a:rPr>
              <a:t>-- 1 z036473  student  34  Feb  3 19:42  </a:t>
            </a:r>
            <a:r>
              <a:rPr lang="en-US" sz="1900" b="1" dirty="0" err="1" smtClean="0">
                <a:latin typeface="Courier New" pitchFamily="49" charset="0"/>
                <a:cs typeface="Courier New" pitchFamily="49" charset="0"/>
              </a:rPr>
              <a:t>checkIt</a:t>
            </a:r>
            <a:endParaRPr lang="en-US" sz="1900" b="1" dirty="0" smtClean="0">
              <a:latin typeface="Courier New" pitchFamily="49" charset="0"/>
              <a:cs typeface="Courier New" pitchFamily="49" charset="0"/>
            </a:endParaRPr>
          </a:p>
          <a:p>
            <a:pPr>
              <a:buNone/>
            </a:pPr>
            <a:r>
              <a:rPr lang="en-US" sz="1900" b="1" dirty="0" smtClean="0">
                <a:latin typeface="Courier New" pitchFamily="49" charset="0"/>
                <a:cs typeface="Courier New" pitchFamily="49" charset="0"/>
              </a:rPr>
              <a:t>-</a:t>
            </a:r>
            <a:r>
              <a:rPr lang="en-US" sz="1900" b="1" dirty="0" err="1" smtClean="0">
                <a:latin typeface="Courier New" pitchFamily="49" charset="0"/>
                <a:cs typeface="Courier New" pitchFamily="49" charset="0"/>
              </a:rPr>
              <a:t>rw</a:t>
            </a:r>
            <a:r>
              <a:rPr lang="en-US" sz="1900" b="1" dirty="0" smtClean="0">
                <a:latin typeface="Courier New" pitchFamily="49" charset="0"/>
                <a:cs typeface="Courier New" pitchFamily="49" charset="0"/>
              </a:rPr>
              <a:t>-r--r-- 1 z036473  student  34  Feb  5  9:05  a2.png</a:t>
            </a:r>
            <a:endParaRPr lang="en-US" sz="1900" b="1" dirty="0">
              <a:latin typeface="Courier New" pitchFamily="49" charset="0"/>
              <a:cs typeface="Courier New" pitchFamily="49" charset="0"/>
            </a:endParaRPr>
          </a:p>
        </p:txBody>
      </p:sp>
      <p:sp>
        <p:nvSpPr>
          <p:cNvPr id="11269" name="Slide Number Placeholder 5"/>
          <p:cNvSpPr>
            <a:spLocks noGrp="1"/>
          </p:cNvSpPr>
          <p:nvPr>
            <p:ph type="sldNum" sz="quarter" idx="12"/>
          </p:nvPr>
        </p:nvSpPr>
        <p:spPr/>
        <p:txBody>
          <a:bodyPr/>
          <a:lstStyle/>
          <a:p>
            <a:fld id="{4F5322E9-2B53-4BDF-8493-F437341026D9}" type="slidenum">
              <a:rPr lang="en-US" smtClean="0"/>
              <a:pPr/>
              <a:t>7</a:t>
            </a:fld>
            <a:endParaRPr lang="en-US" smtClean="0"/>
          </a:p>
        </p:txBody>
      </p:sp>
      <p:sp>
        <p:nvSpPr>
          <p:cNvPr id="2" name="Footer Placeholder 1"/>
          <p:cNvSpPr>
            <a:spLocks noGrp="1"/>
          </p:cNvSpPr>
          <p:nvPr>
            <p:ph type="ftr" sz="quarter" idx="11"/>
          </p:nvPr>
        </p:nvSpPr>
        <p:spPr/>
        <p:txBody>
          <a:bodyPr/>
          <a:lstStyle/>
          <a:p>
            <a:pPr algn="r">
              <a:defRPr/>
            </a:pPr>
            <a:r>
              <a:rPr lang="en-US" smtClean="0"/>
              <a:t>CSCI 330 – UNIX and Network Programming</a:t>
            </a:r>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Change Permissions with </a:t>
            </a:r>
            <a:r>
              <a:rPr lang="en-US" dirty="0" err="1" smtClean="0"/>
              <a:t>chmod</a:t>
            </a:r>
            <a:endParaRPr lang="en-US" dirty="0"/>
          </a:p>
        </p:txBody>
      </p:sp>
      <p:sp>
        <p:nvSpPr>
          <p:cNvPr id="12293" name="Slide Number Placeholder 5"/>
          <p:cNvSpPr>
            <a:spLocks noGrp="1"/>
          </p:cNvSpPr>
          <p:nvPr>
            <p:ph type="sldNum" sz="quarter" idx="12"/>
          </p:nvPr>
        </p:nvSpPr>
        <p:spPr/>
        <p:txBody>
          <a:bodyPr/>
          <a:lstStyle/>
          <a:p>
            <a:fld id="{9896B265-2C50-468D-9A3E-2087DF213EB8}" type="slidenum">
              <a:rPr lang="en-US" smtClean="0"/>
              <a:pPr/>
              <a:t>8</a:t>
            </a:fld>
            <a:endParaRPr lang="en-US" smtClean="0"/>
          </a:p>
        </p:txBody>
      </p:sp>
      <p:pic>
        <p:nvPicPr>
          <p:cNvPr id="12291" name="Picture 4"/>
          <p:cNvPicPr>
            <a:picLocks noChangeAspect="1" noChangeArrowheads="1"/>
          </p:cNvPicPr>
          <p:nvPr/>
        </p:nvPicPr>
        <p:blipFill>
          <a:blip r:embed="rId2" cstate="print"/>
          <a:srcRect/>
          <a:stretch>
            <a:fillRect/>
          </a:stretch>
        </p:blipFill>
        <p:spPr bwMode="auto">
          <a:xfrm>
            <a:off x="685801" y="1314450"/>
            <a:ext cx="6207125" cy="2662238"/>
          </a:xfrm>
          <a:prstGeom prst="rect">
            <a:avLst/>
          </a:prstGeom>
          <a:noFill/>
          <a:ln w="9525">
            <a:noFill/>
            <a:miter lim="800000"/>
            <a:headEnd/>
            <a:tailEnd/>
          </a:ln>
        </p:spPr>
      </p:pic>
      <p:sp>
        <p:nvSpPr>
          <p:cNvPr id="2" name="Footer Placeholder 1"/>
          <p:cNvSpPr>
            <a:spLocks noGrp="1"/>
          </p:cNvSpPr>
          <p:nvPr>
            <p:ph type="ftr" sz="quarter" idx="11"/>
          </p:nvPr>
        </p:nvSpPr>
        <p:spPr/>
        <p:txBody>
          <a:bodyPr/>
          <a:lstStyle/>
          <a:p>
            <a:pPr algn="r">
              <a:defRPr/>
            </a:pPr>
            <a:r>
              <a:rPr lang="en-US" smtClean="0"/>
              <a:t>CSCI 330 – UNIX and Network Programming</a:t>
            </a:r>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5" name="Picture 4"/>
          <p:cNvPicPr>
            <a:picLocks noChangeAspect="1" noChangeArrowheads="1"/>
          </p:cNvPicPr>
          <p:nvPr/>
        </p:nvPicPr>
        <p:blipFill>
          <a:blip r:embed="rId2" cstate="print"/>
          <a:srcRect b="24935"/>
          <a:stretch>
            <a:fillRect/>
          </a:stretch>
        </p:blipFill>
        <p:spPr bwMode="auto">
          <a:xfrm>
            <a:off x="762000" y="1314450"/>
            <a:ext cx="6407150" cy="2057400"/>
          </a:xfrm>
          <a:prstGeom prst="rect">
            <a:avLst/>
          </a:prstGeom>
          <a:noFill/>
          <a:ln w="9525">
            <a:noFill/>
            <a:miter lim="800000"/>
            <a:headEnd/>
            <a:tailEnd/>
          </a:ln>
        </p:spPr>
      </p:pic>
      <p:sp>
        <p:nvSpPr>
          <p:cNvPr id="6" name="Title 5"/>
          <p:cNvSpPr>
            <a:spLocks noGrp="1"/>
          </p:cNvSpPr>
          <p:nvPr>
            <p:ph type="title"/>
          </p:nvPr>
        </p:nvSpPr>
        <p:spPr/>
        <p:txBody>
          <a:bodyPr>
            <a:normAutofit fontScale="90000"/>
          </a:bodyPr>
          <a:lstStyle/>
          <a:p>
            <a:r>
              <a:rPr lang="en-US" dirty="0" smtClean="0"/>
              <a:t>Changing Permissions: Symbolic Mode</a:t>
            </a:r>
            <a:endParaRPr lang="en-US" dirty="0"/>
          </a:p>
        </p:txBody>
      </p:sp>
      <p:sp>
        <p:nvSpPr>
          <p:cNvPr id="13317" name="Slide Number Placeholder 5"/>
          <p:cNvSpPr>
            <a:spLocks noGrp="1"/>
          </p:cNvSpPr>
          <p:nvPr>
            <p:ph type="sldNum" sz="quarter" idx="12"/>
          </p:nvPr>
        </p:nvSpPr>
        <p:spPr/>
        <p:txBody>
          <a:bodyPr/>
          <a:lstStyle/>
          <a:p>
            <a:fld id="{9A6CFFEE-9AF4-4962-857F-17E70570A3BE}" type="slidenum">
              <a:rPr lang="en-US" smtClean="0"/>
              <a:pPr/>
              <a:t>9</a:t>
            </a:fld>
            <a:endParaRPr lang="en-US" smtClean="0"/>
          </a:p>
        </p:txBody>
      </p:sp>
      <p:sp>
        <p:nvSpPr>
          <p:cNvPr id="7" name="AutoShape 4"/>
          <p:cNvSpPr>
            <a:spLocks noChangeArrowheads="1"/>
          </p:cNvSpPr>
          <p:nvPr/>
        </p:nvSpPr>
        <p:spPr bwMode="auto">
          <a:xfrm>
            <a:off x="1524000" y="3638550"/>
            <a:ext cx="1828800" cy="1390650"/>
          </a:xfrm>
          <a:prstGeom prst="wedgeRoundRectCallout">
            <a:avLst>
              <a:gd name="adj1" fmla="val 16601"/>
              <a:gd name="adj2" fmla="val -71040"/>
              <a:gd name="adj3" fmla="val 16667"/>
            </a:avLst>
          </a:prstGeom>
          <a:solidFill>
            <a:srgbClr val="92D050">
              <a:alpha val="18000"/>
            </a:srgbClr>
          </a:solidFill>
          <a:ln w="9525">
            <a:solidFill>
              <a:schemeClr val="tx1"/>
            </a:solidFill>
            <a:miter lim="800000"/>
            <a:headEnd/>
            <a:tailEnd/>
          </a:ln>
        </p:spPr>
        <p:txBody>
          <a:bodyPr/>
          <a:lstStyle/>
          <a:p>
            <a:pPr algn="l"/>
            <a:r>
              <a:rPr lang="en-US" sz="2000" b="1" dirty="0">
                <a:latin typeface="+mn-lt"/>
              </a:rPr>
              <a:t>u</a:t>
            </a:r>
            <a:r>
              <a:rPr lang="en-US" sz="2000" dirty="0">
                <a:latin typeface="+mn-lt"/>
              </a:rPr>
              <a:t> </a:t>
            </a:r>
            <a:r>
              <a:rPr lang="en-US" sz="2000" dirty="0" smtClean="0">
                <a:latin typeface="+mn-lt"/>
              </a:rPr>
              <a:t> for </a:t>
            </a:r>
            <a:r>
              <a:rPr lang="en-US" sz="2000" dirty="0">
                <a:latin typeface="+mn-lt"/>
              </a:rPr>
              <a:t>user</a:t>
            </a:r>
          </a:p>
          <a:p>
            <a:pPr algn="l"/>
            <a:r>
              <a:rPr lang="en-US" sz="2000" b="1" dirty="0">
                <a:latin typeface="+mn-lt"/>
              </a:rPr>
              <a:t>g</a:t>
            </a:r>
            <a:r>
              <a:rPr lang="en-US" sz="2000" dirty="0">
                <a:latin typeface="+mn-lt"/>
              </a:rPr>
              <a:t> </a:t>
            </a:r>
            <a:r>
              <a:rPr lang="en-US" sz="2000" dirty="0" smtClean="0">
                <a:latin typeface="+mn-lt"/>
              </a:rPr>
              <a:t> for </a:t>
            </a:r>
            <a:r>
              <a:rPr lang="en-US" sz="2000" dirty="0">
                <a:latin typeface="+mn-lt"/>
              </a:rPr>
              <a:t>group</a:t>
            </a:r>
          </a:p>
          <a:p>
            <a:pPr algn="l"/>
            <a:r>
              <a:rPr lang="en-US" sz="2000" b="1" dirty="0">
                <a:latin typeface="+mn-lt"/>
              </a:rPr>
              <a:t>o</a:t>
            </a:r>
            <a:r>
              <a:rPr lang="en-US" sz="2000" dirty="0">
                <a:latin typeface="+mn-lt"/>
              </a:rPr>
              <a:t> </a:t>
            </a:r>
            <a:r>
              <a:rPr lang="en-US" sz="2000" dirty="0" smtClean="0">
                <a:latin typeface="+mn-lt"/>
              </a:rPr>
              <a:t> for </a:t>
            </a:r>
            <a:r>
              <a:rPr lang="en-US" sz="2000" dirty="0">
                <a:latin typeface="+mn-lt"/>
              </a:rPr>
              <a:t>others</a:t>
            </a:r>
          </a:p>
          <a:p>
            <a:pPr algn="l"/>
            <a:r>
              <a:rPr lang="en-US" sz="2000" b="1" dirty="0">
                <a:latin typeface="+mn-lt"/>
              </a:rPr>
              <a:t>a</a:t>
            </a:r>
            <a:r>
              <a:rPr lang="en-US" sz="2000" dirty="0">
                <a:latin typeface="+mn-lt"/>
              </a:rPr>
              <a:t> </a:t>
            </a:r>
            <a:r>
              <a:rPr lang="en-US" sz="2000" dirty="0" smtClean="0">
                <a:latin typeface="+mn-lt"/>
              </a:rPr>
              <a:t> for </a:t>
            </a:r>
            <a:r>
              <a:rPr lang="en-US" sz="2000" dirty="0">
                <a:latin typeface="+mn-lt"/>
              </a:rPr>
              <a:t>all</a:t>
            </a:r>
          </a:p>
        </p:txBody>
      </p:sp>
      <p:sp>
        <p:nvSpPr>
          <p:cNvPr id="8" name="AutoShape 5"/>
          <p:cNvSpPr>
            <a:spLocks noChangeArrowheads="1"/>
          </p:cNvSpPr>
          <p:nvPr/>
        </p:nvSpPr>
        <p:spPr bwMode="auto">
          <a:xfrm>
            <a:off x="3581400" y="3638550"/>
            <a:ext cx="1828800" cy="1333500"/>
          </a:xfrm>
          <a:prstGeom prst="wedgeRoundRectCallout">
            <a:avLst>
              <a:gd name="adj1" fmla="val -7228"/>
              <a:gd name="adj2" fmla="val -71369"/>
              <a:gd name="adj3" fmla="val 16667"/>
            </a:avLst>
          </a:prstGeom>
          <a:solidFill>
            <a:srgbClr val="92D050">
              <a:alpha val="18000"/>
            </a:srgbClr>
          </a:solidFill>
          <a:ln w="9525">
            <a:solidFill>
              <a:schemeClr val="tx1"/>
            </a:solidFill>
            <a:miter lim="800000"/>
            <a:headEnd/>
            <a:tailEnd/>
          </a:ln>
        </p:spPr>
        <p:txBody>
          <a:bodyPr/>
          <a:lstStyle/>
          <a:p>
            <a:pPr algn="l"/>
            <a:r>
              <a:rPr lang="en-US" sz="2000" b="1" dirty="0">
                <a:latin typeface="+mn-lt"/>
              </a:rPr>
              <a:t>+</a:t>
            </a:r>
            <a:r>
              <a:rPr lang="en-US" sz="2000" dirty="0">
                <a:latin typeface="+mn-lt"/>
              </a:rPr>
              <a:t> </a:t>
            </a:r>
            <a:r>
              <a:rPr lang="en-US" sz="2000" dirty="0" smtClean="0">
                <a:latin typeface="+mn-lt"/>
              </a:rPr>
              <a:t> for </a:t>
            </a:r>
            <a:r>
              <a:rPr lang="en-US" sz="2000" dirty="0">
                <a:latin typeface="+mn-lt"/>
              </a:rPr>
              <a:t>add</a:t>
            </a:r>
          </a:p>
          <a:p>
            <a:pPr algn="l"/>
            <a:r>
              <a:rPr lang="en-US" sz="2000" b="1" dirty="0">
                <a:latin typeface="+mn-lt"/>
              </a:rPr>
              <a:t>-</a:t>
            </a:r>
            <a:r>
              <a:rPr lang="en-US" sz="2000" dirty="0">
                <a:latin typeface="+mn-lt"/>
              </a:rPr>
              <a:t>  </a:t>
            </a:r>
            <a:r>
              <a:rPr lang="en-US" sz="2000" dirty="0" smtClean="0">
                <a:latin typeface="+mn-lt"/>
              </a:rPr>
              <a:t> for </a:t>
            </a:r>
            <a:r>
              <a:rPr lang="en-US" sz="2000" dirty="0">
                <a:latin typeface="+mn-lt"/>
              </a:rPr>
              <a:t>remove</a:t>
            </a:r>
          </a:p>
          <a:p>
            <a:pPr algn="l"/>
            <a:r>
              <a:rPr lang="en-US" sz="2000" b="1" dirty="0">
                <a:latin typeface="+mn-lt"/>
              </a:rPr>
              <a:t>=</a:t>
            </a:r>
            <a:r>
              <a:rPr lang="en-US" sz="2000" dirty="0">
                <a:latin typeface="+mn-lt"/>
              </a:rPr>
              <a:t> </a:t>
            </a:r>
            <a:r>
              <a:rPr lang="en-US" sz="2000" dirty="0" smtClean="0">
                <a:latin typeface="+mn-lt"/>
              </a:rPr>
              <a:t> for assign</a:t>
            </a:r>
            <a:endParaRPr lang="en-US" dirty="0">
              <a:latin typeface="+mn-lt"/>
            </a:endParaRPr>
          </a:p>
        </p:txBody>
      </p:sp>
      <p:sp>
        <p:nvSpPr>
          <p:cNvPr id="9" name="AutoShape 6"/>
          <p:cNvSpPr>
            <a:spLocks noChangeArrowheads="1"/>
          </p:cNvSpPr>
          <p:nvPr/>
        </p:nvSpPr>
        <p:spPr bwMode="auto">
          <a:xfrm>
            <a:off x="5638800" y="3638550"/>
            <a:ext cx="1981200" cy="1219200"/>
          </a:xfrm>
          <a:prstGeom prst="wedgeRoundRectCallout">
            <a:avLst>
              <a:gd name="adj1" fmla="val -29787"/>
              <a:gd name="adj2" fmla="val -71717"/>
              <a:gd name="adj3" fmla="val 16667"/>
            </a:avLst>
          </a:prstGeom>
          <a:solidFill>
            <a:srgbClr val="92D050">
              <a:alpha val="18000"/>
            </a:srgbClr>
          </a:solidFill>
          <a:ln w="9525">
            <a:solidFill>
              <a:schemeClr val="tx1"/>
            </a:solidFill>
            <a:miter lim="800000"/>
            <a:headEnd/>
            <a:tailEnd/>
          </a:ln>
        </p:spPr>
        <p:txBody>
          <a:bodyPr/>
          <a:lstStyle/>
          <a:p>
            <a:pPr algn="l"/>
            <a:r>
              <a:rPr lang="en-US" sz="2000" b="1" dirty="0" smtClean="0">
                <a:latin typeface="+mn-lt"/>
              </a:rPr>
              <a:t>r</a:t>
            </a:r>
            <a:r>
              <a:rPr lang="en-US" sz="2000" dirty="0" smtClean="0">
                <a:latin typeface="+mn-lt"/>
              </a:rPr>
              <a:t>   for read</a:t>
            </a:r>
          </a:p>
          <a:p>
            <a:pPr algn="l"/>
            <a:r>
              <a:rPr lang="en-US" sz="2000" b="1" dirty="0" smtClean="0">
                <a:latin typeface="+mn-lt"/>
              </a:rPr>
              <a:t>w</a:t>
            </a:r>
            <a:r>
              <a:rPr lang="en-US" sz="2000" dirty="0" smtClean="0">
                <a:latin typeface="+mn-lt"/>
              </a:rPr>
              <a:t>  for write</a:t>
            </a:r>
          </a:p>
          <a:p>
            <a:pPr algn="l"/>
            <a:r>
              <a:rPr lang="en-US" sz="2000" b="1" dirty="0" smtClean="0">
                <a:latin typeface="+mn-lt"/>
              </a:rPr>
              <a:t>x</a:t>
            </a:r>
            <a:r>
              <a:rPr lang="en-US" sz="2000" dirty="0" smtClean="0">
                <a:latin typeface="+mn-lt"/>
              </a:rPr>
              <a:t>   for execute</a:t>
            </a:r>
            <a:endParaRPr lang="en-US" sz="2000" dirty="0">
              <a:latin typeface="+mn-lt"/>
            </a:endParaRPr>
          </a:p>
        </p:txBody>
      </p:sp>
      <p:sp>
        <p:nvSpPr>
          <p:cNvPr id="2" name="Footer Placeholder 1"/>
          <p:cNvSpPr>
            <a:spLocks noGrp="1"/>
          </p:cNvSpPr>
          <p:nvPr>
            <p:ph type="ftr" sz="quarter" idx="11"/>
          </p:nvPr>
        </p:nvSpPr>
        <p:spPr/>
        <p:txBody>
          <a:bodyPr/>
          <a:lstStyle/>
          <a:p>
            <a:pPr algn="r">
              <a:defRPr/>
            </a:pPr>
            <a:r>
              <a:rPr lang="en-US" smtClean="0"/>
              <a:t>CSCI 330 – UNIX and Network Programming</a:t>
            </a:r>
            <a:endParaRPr lang="en-US"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all14Design">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Fall14Design</Template>
  <TotalTime>3737</TotalTime>
  <Words>1227</Words>
  <Application>Microsoft Office PowerPoint</Application>
  <PresentationFormat>On-screen Show (16:9)</PresentationFormat>
  <Paragraphs>327</Paragraphs>
  <Slides>25</Slides>
  <Notes>1</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Arial Rounded MT Bold</vt:lpstr>
      <vt:lpstr>Comic Sans MS</vt:lpstr>
      <vt:lpstr>Courier New</vt:lpstr>
      <vt:lpstr>Times New Roman</vt:lpstr>
      <vt:lpstr>Fall14Design</vt:lpstr>
      <vt:lpstr>CSCI 330 The UNIX System</vt:lpstr>
      <vt:lpstr>Permissions</vt:lpstr>
      <vt:lpstr>User Terminology</vt:lpstr>
      <vt:lpstr>File/Directory access</vt:lpstr>
      <vt:lpstr>Access Permission Modes</vt:lpstr>
      <vt:lpstr>Categories of Users</vt:lpstr>
      <vt:lpstr>Checking Permissions</vt:lpstr>
      <vt:lpstr>Change Permissions with chmod</vt:lpstr>
      <vt:lpstr>Changing Permissions: Symbolic Mode</vt:lpstr>
      <vt:lpstr>Examples: Symbolic Mode</vt:lpstr>
      <vt:lpstr>Changing Permissions: Octal Mode</vt:lpstr>
      <vt:lpstr>Changing Permissions: Octal Mode</vt:lpstr>
      <vt:lpstr>Changing Permissions: example</vt:lpstr>
      <vt:lpstr>Special Permissions</vt:lpstr>
      <vt:lpstr>Special Permissions: SUID</vt:lpstr>
      <vt:lpstr>Special Permissions: SGID</vt:lpstr>
      <vt:lpstr>SGID</vt:lpstr>
      <vt:lpstr>Special Permissions: Sticky Bit</vt:lpstr>
      <vt:lpstr>Special Permissions: display</vt:lpstr>
      <vt:lpstr>Setting Special Permissions</vt:lpstr>
      <vt:lpstr>Setting Special Permissions</vt:lpstr>
      <vt:lpstr>File mode creation mask</vt:lpstr>
      <vt:lpstr>User Mask value examples</vt:lpstr>
      <vt:lpstr>Change the permission default</vt:lpstr>
      <vt:lpstr>Summary</vt:lpstr>
    </vt:vector>
  </TitlesOfParts>
  <Company>NIU Department of Computer Science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Permissions</dc:title>
  <dc:subject>CSCI 330: The UNIX System</dc:subject>
  <dc:creator>Raimund Ege</dc:creator>
  <cp:lastModifiedBy>John Berezinski</cp:lastModifiedBy>
  <cp:revision>379</cp:revision>
  <dcterms:created xsi:type="dcterms:W3CDTF">2000-12-28T17:51:39Z</dcterms:created>
  <dcterms:modified xsi:type="dcterms:W3CDTF">2015-07-21T15:41:20Z</dcterms:modified>
</cp:coreProperties>
</file>