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0" r:id="rId1"/>
  </p:sldMasterIdLst>
  <p:notesMasterIdLst>
    <p:notesMasterId r:id="rId33"/>
  </p:notesMasterIdLst>
  <p:handoutMasterIdLst>
    <p:handoutMasterId r:id="rId34"/>
  </p:handoutMasterIdLst>
  <p:sldIdLst>
    <p:sldId id="377" r:id="rId2"/>
    <p:sldId id="504" r:id="rId3"/>
    <p:sldId id="511" r:id="rId4"/>
    <p:sldId id="512" r:id="rId5"/>
    <p:sldId id="510" r:id="rId6"/>
    <p:sldId id="514" r:id="rId7"/>
    <p:sldId id="477" r:id="rId8"/>
    <p:sldId id="479" r:id="rId9"/>
    <p:sldId id="515" r:id="rId10"/>
    <p:sldId id="495" r:id="rId11"/>
    <p:sldId id="498" r:id="rId12"/>
    <p:sldId id="483" r:id="rId13"/>
    <p:sldId id="484" r:id="rId14"/>
    <p:sldId id="458" r:id="rId15"/>
    <p:sldId id="496" r:id="rId16"/>
    <p:sldId id="459" r:id="rId17"/>
    <p:sldId id="460" r:id="rId18"/>
    <p:sldId id="461" r:id="rId19"/>
    <p:sldId id="462" r:id="rId20"/>
    <p:sldId id="463" r:id="rId21"/>
    <p:sldId id="464" r:id="rId22"/>
    <p:sldId id="465" r:id="rId23"/>
    <p:sldId id="466" r:id="rId24"/>
    <p:sldId id="467" r:id="rId25"/>
    <p:sldId id="517" r:id="rId26"/>
    <p:sldId id="505" r:id="rId27"/>
    <p:sldId id="506" r:id="rId28"/>
    <p:sldId id="507" r:id="rId29"/>
    <p:sldId id="508" r:id="rId30"/>
    <p:sldId id="509" r:id="rId31"/>
    <p:sldId id="421" r:id="rId32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DDDDD"/>
    <a:srgbClr val="99CCFF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84" autoAdjust="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8278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>
            <a:lvl1pPr algn="r" defTabSz="966646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l" defTabSz="966646">
              <a:defRPr sz="12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51363" y="9121775"/>
            <a:ext cx="27638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r" defTabSz="966646">
              <a:defRPr sz="1300" dirty="0" smtClean="0"/>
            </a:lvl1pPr>
          </a:lstStyle>
          <a:p>
            <a:pPr>
              <a:defRPr/>
            </a:pPr>
            <a:fld id="{ADA1C04D-230F-4AD0-9E4C-25D096C167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443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>
            <a:lvl1pPr algn="l" defTabSz="966646">
              <a:defRPr sz="1300"/>
            </a:lvl1pPr>
          </a:lstStyle>
          <a:p>
            <a:pPr>
              <a:defRPr/>
            </a:pPr>
            <a:r>
              <a:rPr lang="en-US"/>
              <a:t>CSCI 330 - The UNIX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>
            <a:lvl1pPr algn="r" defTabSz="96664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l" defTabSz="966646">
              <a:defRPr sz="13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r" defTabSz="966646">
              <a:defRPr sz="1300"/>
            </a:lvl1pPr>
          </a:lstStyle>
          <a:p>
            <a:pPr>
              <a:defRPr/>
            </a:pPr>
            <a:fld id="{3A6311F5-5602-4BD9-9D4D-AFE59FF3E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860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CSCI 330 - The UNIX System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NIU - Department of Computer Science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0849CF87-0590-40A1-BBD2-DE28E0F74400}" type="slidenum">
              <a:rPr lang="en-US" smtClean="0"/>
              <a:pPr defTabSz="965200"/>
              <a:t>1</a:t>
            </a:fld>
            <a:endParaRPr lang="en-US" smtClean="0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98D5AC6F-9DF9-4148-AE65-2712C3198159}" type="slidenum">
              <a:rPr lang="en-US" smtClean="0"/>
              <a:pPr defTabSz="964974"/>
              <a:t>2</a:t>
            </a:fld>
            <a:endParaRPr lang="en-US" dirty="0" smtClean="0"/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8ED6042F-E03F-4659-BBC4-C6725E7E18C3}" type="slidenum">
              <a:rPr lang="en-US" smtClean="0"/>
              <a:pPr defTabSz="964974"/>
              <a:t>30</a:t>
            </a:fld>
            <a:endParaRPr lang="en-US" dirty="0" smtClean="0"/>
          </a:p>
        </p:txBody>
      </p:sp>
      <p:sp>
        <p:nvSpPr>
          <p:cNvPr id="471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E6E9F-501C-4A7B-8FBD-14AF6726B4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274E6E9F-501C-4A7B-8FBD-14AF6726B4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r>
              <a:rPr lang="en-US" smtClean="0"/>
              <a:t/>
            </a:r>
            <a:br>
              <a:rPr lang="en-US" smtClean="0"/>
            </a:br>
            <a:r>
              <a:rPr lang="en-US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Unit IV</a:t>
            </a:r>
          </a:p>
          <a:p>
            <a:endParaRPr lang="en-US" dirty="0" smtClean="0"/>
          </a:p>
          <a:p>
            <a:r>
              <a:rPr lang="en-US" dirty="0" smtClean="0"/>
              <a:t>Shell, Part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grep</a:t>
            </a:r>
            <a:r>
              <a:rPr lang="en-US" dirty="0" smtClean="0"/>
              <a:t>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searches for text in file(s)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Syntax: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"search-text" file(s)</a:t>
            </a:r>
          </a:p>
          <a:p>
            <a:pPr lvl="1"/>
            <a:r>
              <a:rPr lang="en-US" dirty="0" smtClean="0"/>
              <a:t>search-text is a </a:t>
            </a:r>
            <a:r>
              <a:rPr lang="en-US" u="sng" dirty="0" smtClean="0"/>
              <a:t>basic</a:t>
            </a:r>
            <a:r>
              <a:rPr lang="en-US" dirty="0" smtClean="0"/>
              <a:t> regular expression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search-text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file(s)</a:t>
            </a:r>
          </a:p>
          <a:p>
            <a:pPr lvl="1"/>
            <a:r>
              <a:rPr lang="en-US" dirty="0" smtClean="0"/>
              <a:t>search-text </a:t>
            </a:r>
            <a:r>
              <a:rPr lang="en-US" dirty="0"/>
              <a:t>is </a:t>
            </a:r>
            <a:r>
              <a:rPr lang="en-US" dirty="0" smtClean="0"/>
              <a:t>an </a:t>
            </a:r>
            <a:r>
              <a:rPr lang="en-US" u="sng" dirty="0" smtClean="0"/>
              <a:t>extended</a:t>
            </a:r>
            <a:r>
              <a:rPr lang="en-US" dirty="0" smtClean="0"/>
              <a:t> regular </a:t>
            </a:r>
            <a:r>
              <a:rPr lang="en-US" dirty="0"/>
              <a:t>expression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C3A2-347C-44CD-ABC2-07442C15237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grep</a:t>
            </a:r>
            <a:r>
              <a:rPr lang="en-US" dirty="0" smtClean="0"/>
              <a:t>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u="sng" dirty="0" smtClean="0"/>
              <a:t>Examples: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/log/auth.log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/log/syslog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/log/boot.log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error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/log/*.log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Caveat: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watch out for shell wild cards if not using “”</a:t>
            </a:r>
            <a:endParaRPr lang="en-US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C3A2-347C-44CD-ABC2-07442C15237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Regular Expression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consists of  </a:t>
            </a:r>
            <a:r>
              <a:rPr lang="en-US" u="sng" dirty="0" smtClean="0"/>
              <a:t>atoms</a:t>
            </a:r>
            <a:r>
              <a:rPr lang="en-US" dirty="0" smtClean="0"/>
              <a:t> and </a:t>
            </a:r>
            <a:r>
              <a:rPr lang="en-US" u="sng" dirty="0" smtClean="0"/>
              <a:t>operators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 atom specifies </a:t>
            </a:r>
            <a:r>
              <a:rPr lang="en-US" u="sng" dirty="0" smtClean="0"/>
              <a:t>what</a:t>
            </a:r>
            <a:r>
              <a:rPr lang="en-US" dirty="0" smtClean="0"/>
              <a:t> text is to be matched and </a:t>
            </a:r>
          </a:p>
          <a:p>
            <a:pPr marL="0" indent="0">
              <a:buNone/>
            </a:pPr>
            <a:r>
              <a:rPr lang="en-US" dirty="0" smtClean="0"/>
              <a:t>                               </a:t>
            </a:r>
            <a:r>
              <a:rPr lang="en-US" u="sng" dirty="0" smtClean="0"/>
              <a:t>where</a:t>
            </a:r>
            <a:r>
              <a:rPr lang="en-US" dirty="0" smtClean="0"/>
              <a:t> it is to be found</a:t>
            </a:r>
          </a:p>
          <a:p>
            <a:endParaRPr lang="en-US" dirty="0" smtClean="0"/>
          </a:p>
          <a:p>
            <a:r>
              <a:rPr lang="en-US" dirty="0" smtClean="0"/>
              <a:t>an operator combines regular expression atoms</a:t>
            </a:r>
          </a:p>
          <a:p>
            <a:endParaRPr lang="en-US" dirty="0"/>
          </a:p>
        </p:txBody>
      </p:sp>
      <p:sp>
        <p:nvSpPr>
          <p:cNvPr id="819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4339-3698-4A29-BBE8-D85E40CFFAF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Atoms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00150"/>
            <a:ext cx="84582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any character </a:t>
            </a:r>
            <a:r>
              <a:rPr lang="en-US" dirty="0" smtClean="0"/>
              <a:t>(not a meta-character)  matches itself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smtClean="0"/>
              <a:t>		 	matches any single character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[...]</a:t>
            </a:r>
            <a:r>
              <a:rPr lang="en-US" dirty="0"/>
              <a:t>	</a:t>
            </a:r>
            <a:r>
              <a:rPr lang="en-US" dirty="0" smtClean="0"/>
              <a:t>	 	matches </a:t>
            </a:r>
            <a:r>
              <a:rPr lang="en-US" dirty="0"/>
              <a:t>any of the enclosed </a:t>
            </a:r>
            <a:r>
              <a:rPr lang="en-US" dirty="0" smtClean="0"/>
              <a:t>characters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^ $ \&lt; \&gt;</a:t>
            </a:r>
            <a:r>
              <a:rPr lang="en-US" dirty="0" smtClean="0"/>
              <a:t>	 	anchor: beginning or end of line or word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\1 \2 \3 ...</a:t>
            </a:r>
            <a:r>
              <a:rPr lang="en-US" dirty="0" smtClean="0"/>
              <a:t>	back reference</a:t>
            </a:r>
            <a:endParaRPr lang="en-US" dirty="0"/>
          </a:p>
        </p:txBody>
      </p:sp>
      <p:sp>
        <p:nvSpPr>
          <p:cNvPr id="921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3E82-7387-4D1E-8BD2-B802F45CEB2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 [...]</a:t>
            </a:r>
            <a:endParaRPr lang="en-US" dirty="0"/>
          </a:p>
        </p:txBody>
      </p:sp>
      <p:sp>
        <p:nvSpPr>
          <p:cNvPr id="133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822B-CC04-4039-BEE0-BC18B84A343D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166100" cy="27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short-hand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[:alpha:]</a:t>
            </a:r>
          </a:p>
          <a:p>
            <a:pPr lvl="1"/>
            <a:r>
              <a:rPr lang="en-US" dirty="0"/>
              <a:t>letters of the alphabet </a:t>
            </a:r>
          </a:p>
          <a:p>
            <a:pPr marL="0" indent="0">
              <a:buNone/>
            </a:pPr>
            <a:r>
              <a:rPr lang="en-US" dirty="0" smtClean="0"/>
              <a:t>[:</a:t>
            </a:r>
            <a:r>
              <a:rPr lang="en-US" dirty="0" err="1" smtClean="0"/>
              <a:t>alnum</a:t>
            </a:r>
            <a:r>
              <a:rPr lang="en-US" dirty="0" smtClean="0"/>
              <a:t>:]</a:t>
            </a:r>
          </a:p>
          <a:p>
            <a:pPr lvl="1"/>
            <a:r>
              <a:rPr lang="en-US" dirty="0" smtClean="0"/>
              <a:t>letters and digits</a:t>
            </a:r>
          </a:p>
          <a:p>
            <a:pPr marL="0" indent="0">
              <a:buNone/>
            </a:pPr>
            <a:r>
              <a:rPr lang="en-US" dirty="0" smtClean="0"/>
              <a:t>[:upper:] [:lower:]</a:t>
            </a:r>
          </a:p>
          <a:p>
            <a:pPr lvl="1"/>
            <a:r>
              <a:rPr lang="en-US" dirty="0" smtClean="0"/>
              <a:t>upper/lower case letters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[:digit:]</a:t>
            </a:r>
          </a:p>
          <a:p>
            <a:pPr lvl="1"/>
            <a:r>
              <a:rPr lang="en-US" dirty="0"/>
              <a:t>digits</a:t>
            </a:r>
          </a:p>
          <a:p>
            <a:pPr marL="0" indent="0">
              <a:buNone/>
            </a:pPr>
            <a:r>
              <a:rPr lang="en-US" dirty="0"/>
              <a:t>[:space:]</a:t>
            </a:r>
          </a:p>
          <a:p>
            <a:pPr lvl="1"/>
            <a:r>
              <a:rPr lang="en-US" dirty="0"/>
              <a:t>white space</a:t>
            </a:r>
          </a:p>
          <a:p>
            <a:pPr marL="0" indent="0">
              <a:buNone/>
            </a:pPr>
            <a:r>
              <a:rPr lang="en-US" dirty="0"/>
              <a:t>[:</a:t>
            </a:r>
            <a:r>
              <a:rPr lang="en-US" dirty="0" err="1"/>
              <a:t>punct</a:t>
            </a:r>
            <a:r>
              <a:rPr lang="en-US" dirty="0"/>
              <a:t>:]</a:t>
            </a:r>
          </a:p>
          <a:p>
            <a:pPr lvl="1"/>
            <a:r>
              <a:rPr lang="en-US" dirty="0"/>
              <a:t>punctuation marks</a:t>
            </a:r>
          </a:p>
          <a:p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688C-6C89-4C57-B914-F8300A527E5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Anchors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Anchors tell where the next character in the pattern must be located in the text data</a:t>
            </a:r>
          </a:p>
          <a:p>
            <a:endParaRPr lang="en-US" dirty="0"/>
          </a:p>
        </p:txBody>
      </p:sp>
      <p:sp>
        <p:nvSpPr>
          <p:cNvPr id="1536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A954-ED1C-41CE-BAE7-B7ED5AC26EB1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14550"/>
            <a:ext cx="7543799" cy="241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 References: \n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retrieve saved text in one of nine buffers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ex.: \1 \2 \3 ...\9</a:t>
            </a:r>
          </a:p>
          <a:p>
            <a:endParaRPr lang="en-US" dirty="0" smtClean="0"/>
          </a:p>
          <a:p>
            <a:r>
              <a:rPr lang="en-US" dirty="0" smtClean="0"/>
              <a:t>buffer defined via group operator ( )</a:t>
            </a:r>
          </a:p>
          <a:p>
            <a:endParaRPr lang="en-US" dirty="0"/>
          </a:p>
        </p:txBody>
      </p:sp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8ECD-2934-444E-A8EC-9CEAD19977D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  sequence</a:t>
            </a:r>
          </a:p>
          <a:p>
            <a:pPr marL="0" indent="0">
              <a:buNone/>
            </a:pPr>
            <a:r>
              <a:rPr lang="en-US" sz="2800" dirty="0" smtClean="0"/>
              <a:t>|	  alternate</a:t>
            </a:r>
          </a:p>
          <a:p>
            <a:pPr marL="0" indent="0">
              <a:buNone/>
            </a:pPr>
            <a:r>
              <a:rPr lang="en-US" sz="2800" dirty="0" smtClean="0"/>
              <a:t>{</a:t>
            </a:r>
            <a:r>
              <a:rPr lang="en-US" sz="2800" dirty="0" err="1" smtClean="0"/>
              <a:t>n,m</a:t>
            </a:r>
            <a:r>
              <a:rPr lang="en-US" sz="2800" dirty="0" smtClean="0"/>
              <a:t>}	  repetition</a:t>
            </a:r>
          </a:p>
          <a:p>
            <a:pPr marL="0" indent="0">
              <a:buNone/>
            </a:pPr>
            <a:r>
              <a:rPr lang="en-US" sz="2800" dirty="0" smtClean="0"/>
              <a:t>( )	  group &amp; save</a:t>
            </a:r>
          </a:p>
        </p:txBody>
      </p:sp>
      <p:sp>
        <p:nvSpPr>
          <p:cNvPr id="174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9B39-172E-4020-9324-E2295563532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Sequence Operator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sequence operator, if a series of atoms are shown in a regular expression, there is no operator between them</a:t>
            </a:r>
            <a:endParaRPr lang="en-US" dirty="0"/>
          </a:p>
        </p:txBody>
      </p:sp>
      <p:sp>
        <p:nvSpPr>
          <p:cNvPr id="1843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95D6-7E15-4CA0-9D41-E3418D0B5D12}" type="slidenum">
              <a:rPr lang="en-US" smtClean="0"/>
              <a:pPr/>
              <a:t>19</a:t>
            </a:fld>
            <a:endParaRPr lang="en-US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2286001"/>
            <a:ext cx="7742237" cy="1918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bash shell basics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Wildcards</a:t>
            </a:r>
          </a:p>
          <a:p>
            <a:r>
              <a:rPr lang="en-US" dirty="0" smtClean="0"/>
              <a:t>Regular expressions</a:t>
            </a:r>
          </a:p>
          <a:p>
            <a:r>
              <a:rPr lang="en-US" dirty="0" smtClean="0"/>
              <a:t>Quoting &amp; escaping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823-2850-4662-A07B-A39150463DC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17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Alternation Operator: | or \|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searches for one </a:t>
            </a:r>
            <a:r>
              <a:rPr lang="en-US" b="1" dirty="0" smtClean="0">
                <a:solidFill>
                  <a:srgbClr val="FF3300"/>
                </a:solidFill>
              </a:rPr>
              <a:t>or</a:t>
            </a:r>
            <a:r>
              <a:rPr lang="en-US" dirty="0" smtClean="0"/>
              <a:t> more alternatives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Note:</a:t>
            </a:r>
            <a:r>
              <a:rPr lang="en-US" dirty="0" smtClean="0"/>
              <a:t>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en-US" dirty="0" smtClean="0"/>
              <a:t>uses | </a:t>
            </a:r>
            <a:r>
              <a:rPr lang="en-US" dirty="0" smtClean="0"/>
              <a:t>with </a:t>
            </a:r>
            <a:r>
              <a:rPr lang="en-US" dirty="0" smtClean="0"/>
              <a:t>backslash</a:t>
            </a:r>
            <a:endParaRPr lang="en-US" dirty="0"/>
          </a:p>
        </p:txBody>
      </p:sp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4D5A-8D84-4E0E-9148-EBF5F5CCC4A8}" type="slidenum">
              <a:rPr lang="en-US" smtClean="0"/>
              <a:pPr/>
              <a:t>20</a:t>
            </a:fld>
            <a:endParaRPr lang="en-US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1" y="2171700"/>
            <a:ext cx="6834187" cy="79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Repetition Operator: \{…\}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repetition operator specifies that the atom or expression immediately before the repetition may be repeated</a:t>
            </a:r>
            <a:endParaRPr lang="en-US" dirty="0"/>
          </a:p>
        </p:txBody>
      </p:sp>
      <p:sp>
        <p:nvSpPr>
          <p:cNvPr id="2048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EEA9-FCB5-493B-A829-B4AEF01FA8B8}" type="slidenum">
              <a:rPr lang="en-US" smtClean="0"/>
              <a:pPr/>
              <a:t>21</a:t>
            </a:fld>
            <a:endParaRPr lang="en-US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0"/>
            <a:ext cx="7550150" cy="134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Basic Repetition Forms</a:t>
            </a:r>
            <a:endParaRPr lang="en-US" dirty="0"/>
          </a:p>
        </p:txBody>
      </p:sp>
      <p:sp>
        <p:nvSpPr>
          <p:cNvPr id="2150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809A-7EC4-43F6-A34B-D2AE7704D596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00150"/>
            <a:ext cx="7513637" cy="3475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Short Form Repetition Operators</a:t>
            </a:r>
            <a:endParaRPr lang="en-US" dirty="0"/>
          </a:p>
        </p:txBody>
      </p:sp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9BC-DFEE-4ECF-877F-191C46EE9722}" type="slidenum">
              <a:rPr lang="en-US" smtClean="0"/>
              <a:pPr/>
              <a:t>23</a:t>
            </a:fld>
            <a:endParaRPr lang="en-US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00150"/>
            <a:ext cx="6899276" cy="366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Group Operator: ( ) or </a:t>
            </a:r>
            <a:r>
              <a:rPr lang="en-US" sz="3200" dirty="0" smtClean="0"/>
              <a:t> \(  \)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 sequence of atoms is enclosed in parentheses, the next operator applies to the whole group, not only the previous characters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groups define numbered buffers, can be recalled via back reference: \1, \2, \3, ...</a:t>
            </a:r>
          </a:p>
        </p:txBody>
      </p:sp>
      <p:sp>
        <p:nvSpPr>
          <p:cNvPr id="2355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563C-A15B-4761-84EA-30E0F26C61F2}" type="slidenum">
              <a:rPr lang="en-US" smtClean="0"/>
              <a:pPr/>
              <a:t>24</a:t>
            </a:fld>
            <a:endParaRPr lang="en-US" smtClean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366" y="2495550"/>
            <a:ext cx="7583487" cy="10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Regular Expressions</a:t>
            </a:r>
            <a:endParaRPr lang="en-US" dirty="0" smtClean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26C6-5A9D-4F42-91A3-0CF11B805495}" type="slidenum">
              <a:rPr lang="en-US" smtClean="0"/>
              <a:pPr/>
              <a:t>25</a:t>
            </a:fld>
            <a:endParaRPr lang="en-US" smtClean="0"/>
          </a:p>
        </p:txBody>
      </p:sp>
      <p:graphicFrame>
        <p:nvGraphicFramePr>
          <p:cNvPr id="318520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714769"/>
              </p:ext>
            </p:extLst>
          </p:nvPr>
        </p:nvGraphicFramePr>
        <p:xfrm>
          <a:off x="533400" y="1276350"/>
          <a:ext cx="7391400" cy="3581400"/>
        </p:xfrm>
        <a:graphic>
          <a:graphicData uri="http://schemas.openxmlformats.org/drawingml/2006/table">
            <a:tbl>
              <a:tblPr/>
              <a:tblGrid>
                <a:gridCol w="2133600"/>
                <a:gridCol w="5257800"/>
              </a:tblGrid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Any one character, except new line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[a-z]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Any one of the enclosed characters (e.g. a-z)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Zero or more of preceding character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? also: \?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Zero or one of the preceding characters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 also: \+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One or more of the preceding characters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^ or $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Beginning or end of line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\&lt; or \&gt;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Beginning or end of word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 ) also: \( \)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Groups matched characters to be used later (max = 9)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also: \|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Alternate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x\{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m,n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\}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Repetition of character x between m and m times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Quoting &amp; Escaping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to distinguish between the literal value of a symbol and the symbols used as </a:t>
            </a:r>
            <a:r>
              <a:rPr lang="en-US" dirty="0" smtClean="0"/>
              <a:t>meta-characters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done via the following symbols:</a:t>
            </a:r>
          </a:p>
          <a:p>
            <a:pPr lvl="1"/>
            <a:r>
              <a:rPr lang="en-US" dirty="0" smtClean="0"/>
              <a:t>Backslash (\)</a:t>
            </a:r>
          </a:p>
          <a:p>
            <a:pPr lvl="1"/>
            <a:r>
              <a:rPr lang="en-US" dirty="0" smtClean="0"/>
              <a:t>Single quote (‘)</a:t>
            </a:r>
          </a:p>
          <a:p>
            <a:pPr lvl="1"/>
            <a:r>
              <a:rPr lang="en-US" dirty="0" smtClean="0"/>
              <a:t>Double quote (“)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2B4B-2329-4ECA-9FAF-C6F3D5E14D0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7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Backslash (\)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the escape character</a:t>
            </a:r>
          </a:p>
          <a:p>
            <a:r>
              <a:rPr lang="en-US" dirty="0" smtClean="0"/>
              <a:t>preserve the character immediately following it</a:t>
            </a:r>
          </a:p>
          <a:p>
            <a:endParaRPr lang="en-US" dirty="0" smtClean="0"/>
          </a:p>
          <a:p>
            <a:r>
              <a:rPr lang="en-US" dirty="0" smtClean="0"/>
              <a:t>For example: </a:t>
            </a:r>
          </a:p>
          <a:p>
            <a:pPr>
              <a:buNone/>
            </a:pPr>
            <a:r>
              <a:rPr lang="en-US" dirty="0" smtClean="0"/>
              <a:t>	to create a file named “tools&gt;”, enter: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touch tools\&gt;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3434-A8AE-4B95-824A-4CDF658E292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3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Quote </a:t>
            </a:r>
            <a:r>
              <a:rPr lang="en-US" dirty="0"/>
              <a:t>(')</a:t>
            </a:r>
            <a:endParaRPr lang="en-US" dirty="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protects the literal meaning of </a:t>
            </a:r>
            <a:r>
              <a:rPr lang="en-US" dirty="0" smtClean="0"/>
              <a:t>meta-characters</a:t>
            </a:r>
            <a:endParaRPr lang="en-US" dirty="0" smtClean="0"/>
          </a:p>
          <a:p>
            <a:pPr lvl="1"/>
            <a:r>
              <a:rPr lang="en-US" dirty="0" smtClean="0"/>
              <a:t>protects all characters within the single quotes</a:t>
            </a:r>
          </a:p>
          <a:p>
            <a:r>
              <a:rPr lang="en-US" dirty="0" smtClean="0"/>
              <a:t>exception:  it cannot protect itself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'Joe said "Have fun *@!"'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Joe said "Have fun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*@!" 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'Joe said 'Have fun''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Joe said Have fun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EC49-04D7-4E4C-B479-65170BB328D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71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Quote </a:t>
            </a:r>
            <a:r>
              <a:rPr lang="en-US" dirty="0"/>
              <a:t>(")</a:t>
            </a:r>
            <a:endParaRPr lang="en-US" dirty="0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protects all symbols and characters within the double quotes, expect for: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$ (dollar sign)		 </a:t>
            </a:r>
            <a:r>
              <a:rPr lang="en-US" dirty="0"/>
              <a:t>!  (event number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`  (back quote)		 \  (backslash)</a:t>
            </a:r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% echo "I've gone fishing"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I've gone fishing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% echo "your home directory is $HOME"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your home directory is /home/student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35D-C400-46DE-9F45-6B2DA88046F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44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8229600" cy="35387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Special characters have special meaning: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$          variable reference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=          assignment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!           event number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;           command sequence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`           command substitution  		</a:t>
            </a:r>
          </a:p>
          <a:p>
            <a:pPr marL="274320" lvl="1" indent="0">
              <a:buNone/>
            </a:pPr>
            <a:r>
              <a:rPr lang="en-US" dirty="0">
                <a:cs typeface="Courier New" pitchFamily="49" charset="0"/>
              </a:rPr>
              <a:t>&gt;  &lt;  </a:t>
            </a:r>
            <a:r>
              <a:rPr lang="en-US" dirty="0" smtClean="0">
                <a:cs typeface="Courier New" pitchFamily="49" charset="0"/>
              </a:rPr>
              <a:t>|   i/o redirect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&amp;          </a:t>
            </a:r>
            <a:r>
              <a:rPr lang="en-US" dirty="0" smtClean="0"/>
              <a:t>background</a:t>
            </a:r>
            <a:endParaRPr lang="en-US" dirty="0"/>
          </a:p>
          <a:p>
            <a:pPr lvl="1"/>
            <a:endParaRPr lang="en-US" dirty="0"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0" y="1255014"/>
            <a:ext cx="3352800" cy="353872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*  ?  [ ]  { }  </a:t>
            </a:r>
          </a:p>
          <a:p>
            <a:pPr lvl="1"/>
            <a:r>
              <a:rPr lang="en-US" dirty="0" smtClean="0"/>
              <a:t>wildcards</a:t>
            </a:r>
          </a:p>
          <a:p>
            <a:pPr lvl="1"/>
            <a:r>
              <a:rPr lang="en-US" dirty="0" smtClean="0"/>
              <a:t>regular expressions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‘  “  \</a:t>
            </a:r>
          </a:p>
          <a:p>
            <a:pPr lvl="1"/>
            <a:r>
              <a:rPr lang="en-US" dirty="0" smtClean="0"/>
              <a:t>quoting &amp; escaping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029200" y="1809750"/>
            <a:ext cx="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Quoting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"Hello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Ray []^?+*{}&lt;&gt;"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Hello Ray []^?+*{}&lt;&gt;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"Hello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$USER"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Hello student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"It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is now `date`"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It is now Mon Feb 25 10:24:08 CST 2012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"you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owe me \$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500"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you owe me $500</a:t>
            </a: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692BB-06F7-4271-962C-3C06EF13A28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wildcards</a:t>
            </a:r>
          </a:p>
          <a:p>
            <a:r>
              <a:rPr lang="en-US" dirty="0" smtClean="0"/>
              <a:t>regular expressions</a:t>
            </a:r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</a:t>
            </a:r>
          </a:p>
          <a:p>
            <a:r>
              <a:rPr lang="en-US" dirty="0" smtClean="0"/>
              <a:t>quoting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CDF-6220-4282-8BE0-18702424BFBD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Wildcards:  * ? </a:t>
            </a:r>
            <a:r>
              <a:rPr lang="en-US" dirty="0"/>
              <a:t>[ ] { 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8229600" cy="3538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pattern of special characters used to match </a:t>
            </a:r>
            <a:r>
              <a:rPr lang="en-US" sz="2400" dirty="0" smtClean="0"/>
              <a:t>file names on the command line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dirty="0" smtClean="0"/>
              <a:t>   zero or more characters</a:t>
            </a:r>
          </a:p>
          <a:p>
            <a:pPr marL="0" indent="0">
              <a:buNone/>
            </a:pPr>
            <a:r>
              <a:rPr lang="en-US" sz="2400" dirty="0" smtClean="0"/>
              <a:t>Ex: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*.txt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-l assign1.*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a*.txt docs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123950"/>
            <a:ext cx="4038600" cy="3538728"/>
          </a:xfrm>
        </p:spPr>
        <p:txBody>
          <a:bodyPr>
            <a:normAutofit/>
          </a:bodyPr>
          <a:lstStyle/>
          <a:p>
            <a:pPr marL="0" lvl="0" indent="0">
              <a:buClr>
                <a:srgbClr val="93A299"/>
              </a:buClr>
              <a:buNone/>
            </a:pPr>
            <a:endParaRPr lang="en-US" sz="2400" dirty="0" smtClean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endParaRPr lang="en-US" sz="2400" dirty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r>
              <a:rPr lang="en-US" sz="2400" b="1" dirty="0" smtClean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400" dirty="0" smtClean="0">
                <a:solidFill>
                  <a:srgbClr val="292934"/>
                </a:solidFill>
              </a:rPr>
              <a:t>   exactly </a:t>
            </a:r>
            <a:r>
              <a:rPr lang="en-US" sz="2400" dirty="0">
                <a:solidFill>
                  <a:srgbClr val="292934"/>
                </a:solidFill>
              </a:rPr>
              <a:t>one character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assign?.cc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assign?.??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junk.???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495800" y="2038350"/>
            <a:ext cx="0" cy="2133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0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Wildcards:  [ ]  { 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[...] </a:t>
            </a:r>
            <a:r>
              <a:rPr lang="en-US" dirty="0" smtClean="0"/>
              <a:t>matches any of the enclosed characters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[a-z]	</a:t>
            </a:r>
            <a:r>
              <a:rPr lang="en-US" dirty="0" smtClean="0"/>
              <a:t>  matches any character in the range a to z</a:t>
            </a:r>
          </a:p>
          <a:p>
            <a:pPr lvl="1"/>
            <a:r>
              <a:rPr lang="en-US" dirty="0" smtClean="0"/>
              <a:t>if the first character after the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 </a:t>
            </a:r>
            <a:r>
              <a:rPr lang="en-US" dirty="0" smtClean="0"/>
              <a:t> is a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dirty="0" smtClean="0"/>
              <a:t> or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 smtClean="0"/>
              <a:t> </a:t>
            </a:r>
          </a:p>
          <a:p>
            <a:pPr marL="274320" lvl="1" indent="0">
              <a:buNone/>
            </a:pPr>
            <a:r>
              <a:rPr lang="en-US" dirty="0" smtClean="0"/>
              <a:t>   then any character that is not enclosed is matched</a:t>
            </a:r>
          </a:p>
          <a:p>
            <a:pPr lvl="1"/>
            <a:r>
              <a:rPr lang="en-US" dirty="0" smtClean="0"/>
              <a:t>within [], [:class:]  matches any character from a specific class: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sz="2000" dirty="0" err="1" smtClean="0"/>
              <a:t>alnum</a:t>
            </a:r>
            <a:r>
              <a:rPr lang="en-US" sz="2000" dirty="0" smtClean="0"/>
              <a:t>, alpha, blank, digit, lower, upper, </a:t>
            </a:r>
            <a:r>
              <a:rPr lang="en-US" sz="2000" dirty="0" err="1" smtClean="0"/>
              <a:t>punct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{ word1,word2,word3,...} </a:t>
            </a:r>
            <a:r>
              <a:rPr lang="en-US" dirty="0" smtClean="0"/>
              <a:t> matches any </a:t>
            </a:r>
            <a:r>
              <a:rPr lang="en-US" dirty="0"/>
              <a:t>entire </a:t>
            </a:r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Wildcards: </a:t>
            </a:r>
            <a:r>
              <a:rPr lang="en-US" dirty="0" smtClean="0"/>
              <a:t> [ ]  { }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–l assign[123].cc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[2-6]30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[A-Z]* dir2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*[!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cehg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% echo [[:upper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:]]*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{*.doc,*.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pdf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~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00150"/>
            <a:ext cx="83058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A pattern of special characters to match strings in a search</a:t>
            </a:r>
          </a:p>
          <a:p>
            <a:endParaRPr lang="en-US" dirty="0" smtClean="0"/>
          </a:p>
          <a:p>
            <a:r>
              <a:rPr lang="en-US" dirty="0" smtClean="0"/>
              <a:t>Typically made up from special characters called        meta-characters</a:t>
            </a:r>
            <a:r>
              <a:rPr lang="en-US" dirty="0"/>
              <a:t>: </a:t>
            </a:r>
            <a:r>
              <a:rPr lang="en-US" dirty="0" smtClean="0"/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*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? [ ] { } 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 smtClean="0"/>
          </a:p>
          <a:p>
            <a:r>
              <a:rPr lang="en-US" dirty="0" smtClean="0"/>
              <a:t>Regular expressions are used throughout UNIX:</a:t>
            </a:r>
          </a:p>
          <a:p>
            <a:pPr lvl="1"/>
            <a:r>
              <a:rPr lang="en-US" dirty="0" smtClean="0"/>
              <a:t>utilities: </a:t>
            </a:r>
            <a:r>
              <a:rPr lang="en-US" dirty="0" err="1" smtClean="0"/>
              <a:t>grep</a:t>
            </a:r>
            <a:r>
              <a:rPr lang="en-US" dirty="0" smtClean="0"/>
              <a:t>, </a:t>
            </a:r>
            <a:r>
              <a:rPr lang="en-US" dirty="0" err="1" smtClean="0"/>
              <a:t>awk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, ... </a:t>
            </a:r>
          </a:p>
          <a:p>
            <a:r>
              <a:rPr lang="en-US" dirty="0" smtClean="0"/>
              <a:t>2 types of regular expressions: basic vs. extended</a:t>
            </a:r>
            <a:endParaRPr lang="en-US" dirty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E303-7D9D-4477-89EE-86AD0D6B016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Metacharacters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26C6-5A9D-4F42-91A3-0CF11B805495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318520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68244"/>
              </p:ext>
            </p:extLst>
          </p:nvPr>
        </p:nvGraphicFramePr>
        <p:xfrm>
          <a:off x="533400" y="1276350"/>
          <a:ext cx="7391400" cy="3581400"/>
        </p:xfrm>
        <a:graphic>
          <a:graphicData uri="http://schemas.openxmlformats.org/drawingml/2006/table">
            <a:tbl>
              <a:tblPr/>
              <a:tblGrid>
                <a:gridCol w="2133600"/>
                <a:gridCol w="5257800"/>
              </a:tblGrid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Any one character, except new line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[a-z]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Any one of the enclosed characters (e.g. a-z)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Zero or more of preceding character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? also: \?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Zero or one of the preceding characters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 also: \+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One or more of the preceding characters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^ or $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Beginning or end of line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\&lt; or \&gt;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Beginning or end of word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 ) also: \( \)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Groups matched characters to be used later (max = 9)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also: \|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Alternate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x\{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m,n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\}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Repetition of character x between m and m times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vs. Extended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Extended regular </a:t>
            </a:r>
            <a:r>
              <a:rPr lang="en-US" dirty="0"/>
              <a:t>expressions </a:t>
            </a:r>
            <a:r>
              <a:rPr lang="en-US" dirty="0" smtClean="0"/>
              <a:t>use these meta-characters: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?  +  {   }  |  (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 smtClean="0"/>
          </a:p>
          <a:p>
            <a:r>
              <a:rPr lang="en-US" dirty="0"/>
              <a:t>Basic regular expressions use these </a:t>
            </a:r>
            <a:r>
              <a:rPr lang="en-US" dirty="0" smtClean="0"/>
              <a:t>meta-characters: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\?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\+  \{  \}  \|  \(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\)</a:t>
            </a:r>
            <a:r>
              <a:rPr lang="en-US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24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4109</TotalTime>
  <Words>1177</Words>
  <Application>Microsoft Office PowerPoint</Application>
  <PresentationFormat>On-screen Show (16:9)</PresentationFormat>
  <Paragraphs>308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Fall14Design</vt:lpstr>
      <vt:lpstr>CSCI 330 UNIX and Network Programming</vt:lpstr>
      <vt:lpstr>more bash shell basics</vt:lpstr>
      <vt:lpstr>Command Line Behavior</vt:lpstr>
      <vt:lpstr>Wildcards:  * ? [ ] { }</vt:lpstr>
      <vt:lpstr>Wildcards:  [ ]  { }</vt:lpstr>
      <vt:lpstr>Wildcards:  [ ]  { }  examples</vt:lpstr>
      <vt:lpstr>Regular Expression</vt:lpstr>
      <vt:lpstr>Metacharacters</vt:lpstr>
      <vt:lpstr>Basic vs. Extended </vt:lpstr>
      <vt:lpstr>The grep Utility</vt:lpstr>
      <vt:lpstr>The grep Utility</vt:lpstr>
      <vt:lpstr>Regular Expression</vt:lpstr>
      <vt:lpstr>Atoms</vt:lpstr>
      <vt:lpstr>Example:  [...]</vt:lpstr>
      <vt:lpstr>short-hand classes</vt:lpstr>
      <vt:lpstr>Anchors</vt:lpstr>
      <vt:lpstr>Back References: \n</vt:lpstr>
      <vt:lpstr>Operators</vt:lpstr>
      <vt:lpstr>Sequence Operator</vt:lpstr>
      <vt:lpstr>Alternation Operator: | or \|</vt:lpstr>
      <vt:lpstr>Repetition Operator: \{…\}</vt:lpstr>
      <vt:lpstr>Basic Repetition Forms</vt:lpstr>
      <vt:lpstr>Short Form Repetition Operators</vt:lpstr>
      <vt:lpstr>Group Operator: ( ) or  \(  \)</vt:lpstr>
      <vt:lpstr>Summary: Regular Expressions</vt:lpstr>
      <vt:lpstr>Quoting &amp; Escaping</vt:lpstr>
      <vt:lpstr>Backslash (\)</vt:lpstr>
      <vt:lpstr>Single Quote (')</vt:lpstr>
      <vt:lpstr>Double Quote (")</vt:lpstr>
      <vt:lpstr>Quoting</vt:lpstr>
      <vt:lpstr>Summary</vt:lpstr>
    </vt:vector>
  </TitlesOfParts>
  <Company>NIU Department of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Shell, Part 2</dc:title>
  <dc:subject>CSCI 330: The UNIX System</dc:subject>
  <dc:creator>Raimund Ege</dc:creator>
  <cp:lastModifiedBy>Raimund Ege</cp:lastModifiedBy>
  <cp:revision>389</cp:revision>
  <dcterms:created xsi:type="dcterms:W3CDTF">2000-12-28T17:51:39Z</dcterms:created>
  <dcterms:modified xsi:type="dcterms:W3CDTF">2013-09-13T14:45:08Z</dcterms:modified>
</cp:coreProperties>
</file>