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0" r:id="rId1"/>
  </p:sldMasterIdLst>
  <p:notesMasterIdLst>
    <p:notesMasterId r:id="rId14"/>
  </p:notesMasterIdLst>
  <p:handoutMasterIdLst>
    <p:handoutMasterId r:id="rId15"/>
  </p:handoutMasterIdLst>
  <p:sldIdLst>
    <p:sldId id="377" r:id="rId2"/>
    <p:sldId id="504" r:id="rId3"/>
    <p:sldId id="511" r:id="rId4"/>
    <p:sldId id="512" r:id="rId5"/>
    <p:sldId id="510" r:id="rId6"/>
    <p:sldId id="514" r:id="rId7"/>
    <p:sldId id="496" r:id="rId8"/>
    <p:sldId id="505" r:id="rId9"/>
    <p:sldId id="506" r:id="rId10"/>
    <p:sldId id="507" r:id="rId11"/>
    <p:sldId id="508" r:id="rId12"/>
    <p:sldId id="509" r:id="rId13"/>
  </p:sldIdLst>
  <p:sldSz cx="9144000" cy="5143500" type="screen16x9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56">
          <p15:clr>
            <a:srgbClr val="A4A3A4"/>
          </p15:clr>
        </p15:guide>
        <p15:guide id="2" pos="4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DDDDDD"/>
    <a:srgbClr val="99CCFF"/>
    <a:srgbClr val="00CC00"/>
    <a:srgbClr val="0066FF"/>
    <a:srgbClr val="FF9966"/>
    <a:srgbClr val="FF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9" autoAdjust="0"/>
    <p:restoredTop sz="94584" autoAdjust="0"/>
  </p:normalViewPr>
  <p:slideViewPr>
    <p:cSldViewPr>
      <p:cViewPr varScale="1">
        <p:scale>
          <a:sx n="119" d="100"/>
          <a:sy n="119" d="100"/>
        </p:scale>
        <p:origin x="96" y="102"/>
      </p:cViewPr>
      <p:guideLst>
        <p:guide orient="horz" pos="756"/>
        <p:guide pos="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08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8278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0" tIns="48311" rIns="96620" bIns="48311" numCol="1" anchor="t" anchorCtr="0" compatLnSpc="1">
            <a:prstTxWarp prst="textNoShape">
              <a:avLst/>
            </a:prstTxWarp>
          </a:bodyPr>
          <a:lstStyle>
            <a:lvl1pPr algn="r" defTabSz="966646">
              <a:defRPr sz="1300"/>
            </a:lvl1pPr>
          </a:lstStyle>
          <a:p>
            <a:pPr>
              <a:defRPr/>
            </a:pPr>
            <a:r>
              <a:rPr lang="en-US" dirty="0"/>
              <a:t>CSCI 330 </a:t>
            </a:r>
            <a:r>
              <a:rPr lang="en-US" dirty="0" smtClean="0"/>
              <a:t>– UNIX and Network Programming</a:t>
            </a:r>
            <a:endParaRPr lang="en-US" dirty="0"/>
          </a:p>
        </p:txBody>
      </p:sp>
      <p:sp>
        <p:nvSpPr>
          <p:cNvPr id="1177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0" tIns="48311" rIns="96620" bIns="48311" numCol="1" anchor="b" anchorCtr="0" compatLnSpc="1">
            <a:prstTxWarp prst="textNoShape">
              <a:avLst/>
            </a:prstTxWarp>
          </a:bodyPr>
          <a:lstStyle>
            <a:lvl1pPr algn="l" defTabSz="966646">
              <a:defRPr sz="1200"/>
            </a:lvl1pPr>
          </a:lstStyle>
          <a:p>
            <a:pPr>
              <a:defRPr/>
            </a:pPr>
            <a:r>
              <a:rPr lang="en-US"/>
              <a:t>NIU - Department of Computer Science</a:t>
            </a:r>
          </a:p>
        </p:txBody>
      </p:sp>
      <p:sp>
        <p:nvSpPr>
          <p:cNvPr id="1177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51363" y="9121775"/>
            <a:ext cx="27638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0" tIns="48311" rIns="96620" bIns="48311" numCol="1" anchor="b" anchorCtr="0" compatLnSpc="1">
            <a:prstTxWarp prst="textNoShape">
              <a:avLst/>
            </a:prstTxWarp>
          </a:bodyPr>
          <a:lstStyle>
            <a:lvl1pPr algn="r" defTabSz="966646">
              <a:defRPr sz="1300" dirty="0" smtClean="0"/>
            </a:lvl1pPr>
          </a:lstStyle>
          <a:p>
            <a:pPr>
              <a:defRPr/>
            </a:pPr>
            <a:fld id="{ADA1C04D-230F-4AD0-9E4C-25D096C1678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443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0" tIns="48311" rIns="96620" bIns="48311" numCol="1" anchor="t" anchorCtr="0" compatLnSpc="1">
            <a:prstTxWarp prst="textNoShape">
              <a:avLst/>
            </a:prstTxWarp>
          </a:bodyPr>
          <a:lstStyle>
            <a:lvl1pPr algn="l" defTabSz="966646">
              <a:defRPr sz="1300"/>
            </a:lvl1pPr>
          </a:lstStyle>
          <a:p>
            <a:pPr>
              <a:defRPr/>
            </a:pPr>
            <a:r>
              <a:rPr lang="en-US"/>
              <a:t>CSCI 330 - The UNIX System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0" tIns="48311" rIns="96620" bIns="48311" numCol="1" anchor="t" anchorCtr="0" compatLnSpc="1">
            <a:prstTxWarp prst="textNoShape">
              <a:avLst/>
            </a:prstTxWarp>
          </a:bodyPr>
          <a:lstStyle>
            <a:lvl1pPr algn="r" defTabSz="96664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8788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0" tIns="48311" rIns="96620" bIns="483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0" tIns="48311" rIns="96620" bIns="48311" numCol="1" anchor="b" anchorCtr="0" compatLnSpc="1">
            <a:prstTxWarp prst="textNoShape">
              <a:avLst/>
            </a:prstTxWarp>
          </a:bodyPr>
          <a:lstStyle>
            <a:lvl1pPr algn="l" defTabSz="966646">
              <a:defRPr sz="1300"/>
            </a:lvl1pPr>
          </a:lstStyle>
          <a:p>
            <a:pPr>
              <a:defRPr/>
            </a:pPr>
            <a:r>
              <a:rPr lang="en-US"/>
              <a:t>NIU - Department of Computer Science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0" tIns="48311" rIns="96620" bIns="48311" numCol="1" anchor="b" anchorCtr="0" compatLnSpc="1">
            <a:prstTxWarp prst="textNoShape">
              <a:avLst/>
            </a:prstTxWarp>
          </a:bodyPr>
          <a:lstStyle>
            <a:lvl1pPr algn="r" defTabSz="966646">
              <a:defRPr sz="1300"/>
            </a:lvl1pPr>
          </a:lstStyle>
          <a:p>
            <a:pPr>
              <a:defRPr/>
            </a:pPr>
            <a:fld id="{3A6311F5-5602-4BD9-9D4D-AFE59FF3E5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88860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65200"/>
            <a:r>
              <a:rPr lang="en-US" smtClean="0"/>
              <a:t>CSCI 330 - The UNIX System</a:t>
            </a:r>
          </a:p>
        </p:txBody>
      </p:sp>
      <p:sp>
        <p:nvSpPr>
          <p:cNvPr id="440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65200"/>
            <a:r>
              <a:rPr lang="en-US" smtClean="0"/>
              <a:t>NIU - Department of Computer Science</a:t>
            </a:r>
          </a:p>
        </p:txBody>
      </p:sp>
      <p:sp>
        <p:nvSpPr>
          <p:cNvPr id="440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5200"/>
            <a:fld id="{0849CF87-0590-40A1-BBD2-DE28E0F74400}" type="slidenum">
              <a:rPr lang="en-US" smtClean="0"/>
              <a:pPr defTabSz="965200"/>
              <a:t>1</a:t>
            </a:fld>
            <a:endParaRPr lang="en-US" smtClean="0"/>
          </a:p>
        </p:txBody>
      </p:sp>
      <p:sp>
        <p:nvSpPr>
          <p:cNvPr id="440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20725"/>
            <a:ext cx="6400800" cy="3600450"/>
          </a:xfrm>
          <a:ln/>
        </p:spPr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44494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The C Shell</a:t>
            </a:r>
          </a:p>
        </p:txBody>
      </p:sp>
      <p:sp>
        <p:nvSpPr>
          <p:cNvPr id="3277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Copyright Department of Computer Science, Northern Illinois University, 2005</a:t>
            </a:r>
          </a:p>
        </p:txBody>
      </p:sp>
      <p:sp>
        <p:nvSpPr>
          <p:cNvPr id="3277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4974"/>
            <a:fld id="{98D5AC6F-9DF9-4148-AE65-2712C3198159}" type="slidenum">
              <a:rPr lang="en-US" smtClean="0"/>
              <a:pPr defTabSz="964974"/>
              <a:t>2</a:t>
            </a:fld>
            <a:endParaRPr lang="en-US" dirty="0" smtClean="0"/>
          </a:p>
        </p:txBody>
      </p:sp>
      <p:sp>
        <p:nvSpPr>
          <p:cNvPr id="327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20725"/>
            <a:ext cx="6400800" cy="3600450"/>
          </a:xfrm>
          <a:ln/>
        </p:spPr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477082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The C Shell</a:t>
            </a:r>
          </a:p>
        </p:txBody>
      </p:sp>
      <p:sp>
        <p:nvSpPr>
          <p:cNvPr id="4710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Copyright Department of Computer Science, Northern Illinois University, 2005</a:t>
            </a:r>
          </a:p>
        </p:txBody>
      </p:sp>
      <p:sp>
        <p:nvSpPr>
          <p:cNvPr id="4710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4974"/>
            <a:fld id="{8ED6042F-E03F-4659-BBC4-C6725E7E18C3}" type="slidenum">
              <a:rPr lang="en-US" smtClean="0"/>
              <a:pPr defTabSz="964974"/>
              <a:t>12</a:t>
            </a:fld>
            <a:endParaRPr lang="en-US" dirty="0" smtClean="0"/>
          </a:p>
        </p:txBody>
      </p:sp>
      <p:sp>
        <p:nvSpPr>
          <p:cNvPr id="471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20725"/>
            <a:ext cx="6400800" cy="3600450"/>
          </a:xfrm>
          <a:ln/>
        </p:spPr>
      </p:sp>
      <p:sp>
        <p:nvSpPr>
          <p:cNvPr id="471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20438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320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040525"/>
            <a:ext cx="50292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85800" y="3035636"/>
            <a:ext cx="1241103" cy="1114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dirty="0" smtClean="0"/>
              <a:t>CSCI 330 - UNIX and Network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38253F-1C7D-4784-BE85-4E01921B7B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108585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dirty="0" smtClean="0"/>
              <a:t>CSCI 330 - UNIX and Network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4E6E9F-501C-4A7B-8FBD-14AF6726B4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08585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240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rgbClr val="F6F9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800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algn="r">
              <a:defRPr/>
            </a:pPr>
            <a:r>
              <a:rPr lang="en-US" dirty="0" smtClean="0"/>
              <a:t>CSCI 330 - UNIX and Network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13716"/>
            <a:ext cx="4572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274E6E9F-501C-4A7B-8FBD-14AF6726B4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CSCI 330</a:t>
            </a:r>
            <a:r>
              <a:rPr lang="en-US" smtClean="0"/>
              <a:t/>
            </a:r>
            <a:br>
              <a:rPr lang="en-US" smtClean="0"/>
            </a:br>
            <a:r>
              <a:rPr lang="en-US"/>
              <a:t>UNIX and Network Programming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Unit IV</a:t>
            </a:r>
          </a:p>
          <a:p>
            <a:endParaRPr lang="en-US" dirty="0" smtClean="0"/>
          </a:p>
          <a:p>
            <a:r>
              <a:rPr lang="en-US" dirty="0" smtClean="0"/>
              <a:t>Shell, Part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Quote </a:t>
            </a:r>
            <a:r>
              <a:rPr lang="en-US" dirty="0"/>
              <a:t>(')</a:t>
            </a:r>
            <a:endParaRPr lang="en-US" dirty="0" smtClean="0"/>
          </a:p>
        </p:txBody>
      </p:sp>
      <p:sp>
        <p:nvSpPr>
          <p:cNvPr id="3277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protects the literal meaning of meta-characters</a:t>
            </a:r>
          </a:p>
          <a:p>
            <a:pPr lvl="1"/>
            <a:r>
              <a:rPr lang="en-US" dirty="0" smtClean="0"/>
              <a:t>protects all characters within the single quotes</a:t>
            </a:r>
          </a:p>
          <a:p>
            <a:r>
              <a:rPr lang="en-US" dirty="0" smtClean="0"/>
              <a:t>exception:  it cannot protect itself</a:t>
            </a:r>
          </a:p>
          <a:p>
            <a:pPr>
              <a:buNone/>
            </a:pPr>
            <a:endParaRPr lang="en-US" u="sng" dirty="0" smtClean="0"/>
          </a:p>
          <a:p>
            <a:pPr>
              <a:buNone/>
            </a:pPr>
            <a:r>
              <a:rPr lang="en-US" u="sng" dirty="0" smtClean="0"/>
              <a:t>Examples: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echo 'Joe said "Have fun *@!"'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Joe said "Have fun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*@!" 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echo 'Joe said 'Have fun''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Joe said Have fun</a:t>
            </a:r>
          </a:p>
        </p:txBody>
      </p:sp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0EC49-04D7-4E4C-B479-65170BB328DF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1719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Double Quote </a:t>
            </a:r>
            <a:r>
              <a:rPr lang="en-US" dirty="0"/>
              <a:t>(")</a:t>
            </a:r>
            <a:endParaRPr lang="en-US" dirty="0" smtClean="0"/>
          </a:p>
        </p:txBody>
      </p:sp>
      <p:sp>
        <p:nvSpPr>
          <p:cNvPr id="3379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protects all symbols and characters within the double quotes, expect for:</a:t>
            </a:r>
          </a:p>
          <a:p>
            <a:pPr marL="274320" lvl="1" indent="0">
              <a:buNone/>
            </a:pPr>
            <a:r>
              <a:rPr lang="en-US" dirty="0"/>
              <a:t>	</a:t>
            </a:r>
            <a:r>
              <a:rPr lang="en-US" dirty="0" smtClean="0"/>
              <a:t>$ (dollar sign)		 </a:t>
            </a:r>
            <a:r>
              <a:rPr lang="en-US" dirty="0"/>
              <a:t>!  (event number</a:t>
            </a:r>
            <a:r>
              <a:rPr lang="en-US" dirty="0" smtClean="0"/>
              <a:t>)</a:t>
            </a:r>
          </a:p>
          <a:p>
            <a:pPr marL="274320" lvl="1" indent="0">
              <a:buNone/>
            </a:pPr>
            <a:r>
              <a:rPr lang="en-US" dirty="0"/>
              <a:t>	</a:t>
            </a:r>
            <a:r>
              <a:rPr lang="en-US" dirty="0" smtClean="0"/>
              <a:t>`  (back quote)		 \  (backslash)</a:t>
            </a:r>
          </a:p>
          <a:p>
            <a:pPr>
              <a:buNone/>
            </a:pPr>
            <a:r>
              <a:rPr lang="en-US" u="sng" dirty="0" smtClean="0"/>
              <a:t>Examples:</a:t>
            </a:r>
          </a:p>
          <a:p>
            <a:pPr lvl="1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% echo "I've gone fishing"</a:t>
            </a:r>
          </a:p>
          <a:p>
            <a:pPr lvl="1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I've gone fishing</a:t>
            </a:r>
          </a:p>
          <a:p>
            <a:pPr lvl="1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% echo "your home directory is $HOME"</a:t>
            </a:r>
          </a:p>
          <a:p>
            <a:pPr lvl="1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your home directory is /home/student</a:t>
            </a:r>
          </a:p>
        </p:txBody>
      </p:sp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0E35D-C400-46DE-9F45-6B2DA88046F5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3443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Quoting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 smtClean="0"/>
              <a:t>Examples: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echo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"Hello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Ray []^?+*{}&lt;&gt;"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Hello Ray []^?+*{}&lt;&gt;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echo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"Hello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$USER"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Hello student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echo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"It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is now `date`"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It is now Mon Feb 25 10:24:08 CST 2012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echo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"you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owe me \$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500"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you owe me $500</a:t>
            </a:r>
          </a:p>
        </p:txBody>
      </p:sp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692BB-06F7-4271-962C-3C06EF13A284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14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bash shell basics</a:t>
            </a:r>
          </a:p>
        </p:txBody>
      </p:sp>
      <p:sp>
        <p:nvSpPr>
          <p:cNvPr id="796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Wildcards</a:t>
            </a:r>
          </a:p>
          <a:p>
            <a:r>
              <a:rPr lang="en-US" dirty="0" smtClean="0"/>
              <a:t>Regular expressions</a:t>
            </a:r>
          </a:p>
          <a:p>
            <a:r>
              <a:rPr lang="en-US" dirty="0" smtClean="0"/>
              <a:t>Quoting &amp; escaping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10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31823-2850-4662-A07B-A39150463DC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17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 Line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8229600" cy="353872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Special characters have special meaning:</a:t>
            </a:r>
          </a:p>
          <a:p>
            <a:pPr marL="274320" lvl="1" indent="0">
              <a:buNone/>
            </a:pPr>
            <a:r>
              <a:rPr lang="en-US" dirty="0" smtClean="0">
                <a:cs typeface="Courier New" pitchFamily="49" charset="0"/>
              </a:rPr>
              <a:t>$          variable reference</a:t>
            </a:r>
          </a:p>
          <a:p>
            <a:pPr marL="274320" lvl="1" indent="0">
              <a:buNone/>
            </a:pPr>
            <a:r>
              <a:rPr lang="en-US" dirty="0" smtClean="0">
                <a:cs typeface="Courier New" pitchFamily="49" charset="0"/>
              </a:rPr>
              <a:t>=          assignment</a:t>
            </a:r>
          </a:p>
          <a:p>
            <a:pPr marL="274320" lvl="1" indent="0">
              <a:buNone/>
            </a:pPr>
            <a:r>
              <a:rPr lang="en-US" dirty="0" smtClean="0">
                <a:cs typeface="Courier New" pitchFamily="49" charset="0"/>
              </a:rPr>
              <a:t>!           event number</a:t>
            </a:r>
          </a:p>
          <a:p>
            <a:pPr marL="274320" lvl="1" indent="0">
              <a:buNone/>
            </a:pPr>
            <a:r>
              <a:rPr lang="en-US" dirty="0" smtClean="0">
                <a:cs typeface="Courier New" pitchFamily="49" charset="0"/>
              </a:rPr>
              <a:t>;           command sequence</a:t>
            </a:r>
          </a:p>
          <a:p>
            <a:pPr marL="274320" lvl="1" indent="0">
              <a:buNone/>
            </a:pPr>
            <a:r>
              <a:rPr lang="en-US" dirty="0" smtClean="0">
                <a:cs typeface="Courier New" pitchFamily="49" charset="0"/>
              </a:rPr>
              <a:t>`           command substitution  		</a:t>
            </a:r>
          </a:p>
          <a:p>
            <a:pPr marL="274320" lvl="1" indent="0">
              <a:buNone/>
            </a:pPr>
            <a:r>
              <a:rPr lang="en-US" dirty="0">
                <a:cs typeface="Courier New" pitchFamily="49" charset="0"/>
              </a:rPr>
              <a:t>&gt;  &lt;  </a:t>
            </a:r>
            <a:r>
              <a:rPr lang="en-US" dirty="0" smtClean="0">
                <a:cs typeface="Courier New" pitchFamily="49" charset="0"/>
              </a:rPr>
              <a:t>|   i/o redirect</a:t>
            </a:r>
          </a:p>
          <a:p>
            <a:pPr marL="274320" lvl="1" indent="0">
              <a:buNone/>
            </a:pPr>
            <a:r>
              <a:rPr lang="en-US" dirty="0" smtClean="0">
                <a:cs typeface="Courier New" pitchFamily="49" charset="0"/>
              </a:rPr>
              <a:t>&amp;          </a:t>
            </a:r>
            <a:r>
              <a:rPr lang="en-US" dirty="0" smtClean="0"/>
              <a:t>background</a:t>
            </a:r>
            <a:endParaRPr lang="en-US" dirty="0"/>
          </a:p>
          <a:p>
            <a:pPr lvl="1"/>
            <a:endParaRPr lang="en-US" dirty="0">
              <a:cs typeface="Courier New" pitchFamily="49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334000" y="1255014"/>
            <a:ext cx="3352800" cy="3538728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*  ?  [ ]  { }  </a:t>
            </a:r>
          </a:p>
          <a:p>
            <a:pPr lvl="1"/>
            <a:r>
              <a:rPr lang="en-US" dirty="0" smtClean="0"/>
              <a:t>wildcards</a:t>
            </a:r>
          </a:p>
          <a:p>
            <a:pPr lvl="1"/>
            <a:r>
              <a:rPr lang="en-US" dirty="0" smtClean="0"/>
              <a:t>regular expressions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‘  “  \</a:t>
            </a:r>
          </a:p>
          <a:p>
            <a:pPr lvl="1"/>
            <a:r>
              <a:rPr lang="en-US" dirty="0" smtClean="0"/>
              <a:t>quoting &amp; escaping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38253F-1C7D-4784-BE85-4E01921B7B9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5029200" y="1809750"/>
            <a:ext cx="0" cy="266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50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Wildcards:  * ? </a:t>
            </a:r>
            <a:r>
              <a:rPr lang="en-US" dirty="0"/>
              <a:t>[ ] { </a:t>
            </a: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8229600" cy="3538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A pattern of special characters used to match </a:t>
            </a:r>
            <a:r>
              <a:rPr lang="en-US" sz="2400" dirty="0" smtClean="0"/>
              <a:t>file names on the command line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400" dirty="0" smtClean="0"/>
              <a:t>   zero or more characters</a:t>
            </a:r>
          </a:p>
          <a:p>
            <a:pPr marL="0" indent="0">
              <a:buNone/>
            </a:pPr>
            <a:r>
              <a:rPr lang="en-US" sz="2400" dirty="0" smtClean="0"/>
              <a:t>Ex: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rm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*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%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*.txt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%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wc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-l assign1.*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%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cp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a*.txt docs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123950"/>
            <a:ext cx="4038600" cy="3538728"/>
          </a:xfrm>
        </p:spPr>
        <p:txBody>
          <a:bodyPr>
            <a:normAutofit/>
          </a:bodyPr>
          <a:lstStyle/>
          <a:p>
            <a:pPr marL="0" lvl="0" indent="0">
              <a:buClr>
                <a:srgbClr val="93A299"/>
              </a:buClr>
              <a:buNone/>
            </a:pPr>
            <a:endParaRPr lang="en-US" sz="2400" dirty="0" smtClean="0">
              <a:solidFill>
                <a:srgbClr val="292934"/>
              </a:solidFill>
            </a:endParaRPr>
          </a:p>
          <a:p>
            <a:pPr marL="0" lvl="0" indent="0">
              <a:buClr>
                <a:srgbClr val="93A299"/>
              </a:buClr>
              <a:buNone/>
            </a:pPr>
            <a:endParaRPr lang="en-US" sz="2400" dirty="0">
              <a:solidFill>
                <a:srgbClr val="292934"/>
              </a:solidFill>
            </a:endParaRPr>
          </a:p>
          <a:p>
            <a:pPr marL="0" lvl="0" indent="0">
              <a:buClr>
                <a:srgbClr val="93A299"/>
              </a:buClr>
              <a:buNone/>
            </a:pPr>
            <a:r>
              <a:rPr lang="en-US" sz="2400" b="1" dirty="0" smtClean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?</a:t>
            </a:r>
            <a:r>
              <a:rPr lang="en-US" sz="2400" dirty="0" smtClean="0">
                <a:solidFill>
                  <a:srgbClr val="292934"/>
                </a:solidFill>
              </a:rPr>
              <a:t>   exactly </a:t>
            </a:r>
            <a:r>
              <a:rPr lang="en-US" sz="2400" dirty="0">
                <a:solidFill>
                  <a:srgbClr val="292934"/>
                </a:solidFill>
              </a:rPr>
              <a:t>one character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assign?.cc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%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wc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assign?.??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%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rm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junk.???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38253F-1C7D-4784-BE85-4E01921B7B9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495800" y="2038350"/>
            <a:ext cx="0" cy="21336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09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Wildcards:  [ ]  { }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[...] </a:t>
            </a:r>
            <a:r>
              <a:rPr lang="en-US" dirty="0" smtClean="0"/>
              <a:t>matches any of the enclosed characters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[a-z]	</a:t>
            </a:r>
            <a:r>
              <a:rPr lang="en-US" dirty="0" smtClean="0"/>
              <a:t>  matches any character in the range a to z</a:t>
            </a:r>
          </a:p>
          <a:p>
            <a:pPr lvl="1"/>
            <a:r>
              <a:rPr lang="en-US" dirty="0" smtClean="0"/>
              <a:t>if the first character after the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 </a:t>
            </a:r>
            <a:r>
              <a:rPr lang="en-US" dirty="0" smtClean="0"/>
              <a:t> is a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! </a:t>
            </a:r>
            <a:r>
              <a:rPr lang="en-US" dirty="0" smtClean="0"/>
              <a:t> or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^</a:t>
            </a:r>
            <a:r>
              <a:rPr lang="en-US" dirty="0" smtClean="0"/>
              <a:t> </a:t>
            </a:r>
          </a:p>
          <a:p>
            <a:pPr marL="274320" lvl="1" indent="0">
              <a:buNone/>
            </a:pPr>
            <a:r>
              <a:rPr lang="en-US" dirty="0" smtClean="0"/>
              <a:t>   then any character that is not enclosed is matched</a:t>
            </a:r>
          </a:p>
          <a:p>
            <a:pPr lvl="1"/>
            <a:r>
              <a:rPr lang="en-US" dirty="0" smtClean="0"/>
              <a:t>within [], [:class:]  matches any character from a specific class:</a:t>
            </a:r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sz="2000" dirty="0" err="1" smtClean="0"/>
              <a:t>alnum</a:t>
            </a:r>
            <a:r>
              <a:rPr lang="en-US" sz="2000" dirty="0" smtClean="0"/>
              <a:t>, alpha, blank, digit, lower, upper, </a:t>
            </a:r>
            <a:r>
              <a:rPr lang="en-US" sz="2000" dirty="0" err="1" smtClean="0"/>
              <a:t>punct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{ word1,word2,word3,...} </a:t>
            </a:r>
            <a:r>
              <a:rPr lang="en-US" dirty="0" smtClean="0"/>
              <a:t> matches any </a:t>
            </a:r>
            <a:r>
              <a:rPr lang="en-US" dirty="0"/>
              <a:t>entire </a:t>
            </a:r>
            <a:r>
              <a:rPr lang="en-US" dirty="0" smtClean="0"/>
              <a:t>word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38253F-1C7D-4784-BE85-4E01921B7B9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13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Wildcards: </a:t>
            </a:r>
            <a:r>
              <a:rPr lang="en-US" dirty="0" smtClean="0"/>
              <a:t> [ ]  { }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wc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–l assign[123].cc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csci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[2-6]30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[A-Z]* dir2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*[!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cehg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% echo [[:upper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:]]*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{*.doc,*.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pdf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 ~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38253F-1C7D-4784-BE85-4E01921B7B9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24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short-hand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[:alpha:]</a:t>
            </a:r>
          </a:p>
          <a:p>
            <a:pPr lvl="1"/>
            <a:r>
              <a:rPr lang="en-US" dirty="0"/>
              <a:t>letters of the alphabet </a:t>
            </a:r>
          </a:p>
          <a:p>
            <a:pPr marL="0" indent="0">
              <a:buNone/>
            </a:pPr>
            <a:r>
              <a:rPr lang="en-US" dirty="0" smtClean="0"/>
              <a:t>[:</a:t>
            </a:r>
            <a:r>
              <a:rPr lang="en-US" dirty="0" err="1" smtClean="0"/>
              <a:t>alnum</a:t>
            </a:r>
            <a:r>
              <a:rPr lang="en-US" dirty="0" smtClean="0"/>
              <a:t>:]</a:t>
            </a:r>
          </a:p>
          <a:p>
            <a:pPr lvl="1"/>
            <a:r>
              <a:rPr lang="en-US" dirty="0" smtClean="0"/>
              <a:t>letters and digits</a:t>
            </a:r>
          </a:p>
          <a:p>
            <a:pPr marL="0" indent="0">
              <a:buNone/>
            </a:pPr>
            <a:r>
              <a:rPr lang="en-US" dirty="0" smtClean="0"/>
              <a:t>[:upper:] [:lower:]</a:t>
            </a:r>
          </a:p>
          <a:p>
            <a:pPr lvl="1"/>
            <a:r>
              <a:rPr lang="en-US" dirty="0" smtClean="0"/>
              <a:t>upper/lower case letters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[:digit:]</a:t>
            </a:r>
          </a:p>
          <a:p>
            <a:pPr lvl="1"/>
            <a:r>
              <a:rPr lang="en-US" dirty="0"/>
              <a:t>digits</a:t>
            </a:r>
          </a:p>
          <a:p>
            <a:pPr marL="0" indent="0">
              <a:buNone/>
            </a:pPr>
            <a:r>
              <a:rPr lang="en-US" dirty="0"/>
              <a:t>[:space:]</a:t>
            </a:r>
          </a:p>
          <a:p>
            <a:pPr lvl="1"/>
            <a:r>
              <a:rPr lang="en-US" dirty="0"/>
              <a:t>white space</a:t>
            </a:r>
          </a:p>
          <a:p>
            <a:pPr marL="0" indent="0">
              <a:buNone/>
            </a:pPr>
            <a:r>
              <a:rPr lang="en-US" dirty="0"/>
              <a:t>[:</a:t>
            </a:r>
            <a:r>
              <a:rPr lang="en-US" dirty="0" err="1"/>
              <a:t>punct</a:t>
            </a:r>
            <a:r>
              <a:rPr lang="en-US" dirty="0"/>
              <a:t>:]</a:t>
            </a:r>
          </a:p>
          <a:p>
            <a:pPr lvl="1"/>
            <a:r>
              <a:rPr lang="en-US" dirty="0"/>
              <a:t>punctuation marks</a:t>
            </a:r>
          </a:p>
          <a:p>
            <a:endParaRPr lang="en-US" dirty="0"/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3688C-6C89-4C57-B914-F8300A527E55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Quoting &amp; Escaping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allows to distinguish between the literal value of a symbol and the symbols used as meta-characters</a:t>
            </a:r>
          </a:p>
          <a:p>
            <a:endParaRPr lang="en-US" dirty="0" smtClean="0"/>
          </a:p>
          <a:p>
            <a:r>
              <a:rPr lang="en-US" dirty="0" smtClean="0"/>
              <a:t>done via the following symbols:</a:t>
            </a:r>
          </a:p>
          <a:p>
            <a:pPr lvl="1"/>
            <a:r>
              <a:rPr lang="en-US" dirty="0" smtClean="0"/>
              <a:t>Backslash (\)</a:t>
            </a:r>
          </a:p>
          <a:p>
            <a:pPr lvl="1"/>
            <a:r>
              <a:rPr lang="en-US" dirty="0" smtClean="0"/>
              <a:t>Single quote (‘)</a:t>
            </a:r>
          </a:p>
          <a:p>
            <a:pPr lvl="1"/>
            <a:r>
              <a:rPr lang="en-US" dirty="0" smtClean="0"/>
              <a:t>Double quote (“)</a:t>
            </a:r>
          </a:p>
        </p:txBody>
      </p:sp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52B4B-2329-4ECA-9FAF-C6F3D5E14D0E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87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Backslash (\)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called the escape character</a:t>
            </a:r>
          </a:p>
          <a:p>
            <a:r>
              <a:rPr lang="en-US" dirty="0" smtClean="0"/>
              <a:t>preserve the character immediately following it</a:t>
            </a:r>
          </a:p>
          <a:p>
            <a:endParaRPr lang="en-US" dirty="0" smtClean="0"/>
          </a:p>
          <a:p>
            <a:r>
              <a:rPr lang="en-US" dirty="0" smtClean="0"/>
              <a:t>For example: </a:t>
            </a:r>
          </a:p>
          <a:p>
            <a:pPr>
              <a:buNone/>
            </a:pPr>
            <a:r>
              <a:rPr lang="en-US" dirty="0" smtClean="0"/>
              <a:t>	to create a file named “tools&gt;”, enter: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touch tools\&gt;</a:t>
            </a:r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A3434-A8AE-4B95-824A-4CDF658E2924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6321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ll14Design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Fall14Design</Template>
  <TotalTime>4114</TotalTime>
  <Words>521</Words>
  <Application>Microsoft Office PowerPoint</Application>
  <PresentationFormat>On-screen Show (16:9)</PresentationFormat>
  <Paragraphs>138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Courier New</vt:lpstr>
      <vt:lpstr>Times New Roman</vt:lpstr>
      <vt:lpstr>Fall14Design</vt:lpstr>
      <vt:lpstr>CSCI 330 UNIX and Network Programming</vt:lpstr>
      <vt:lpstr>more bash shell basics</vt:lpstr>
      <vt:lpstr>Command Line Behavior</vt:lpstr>
      <vt:lpstr>Wildcards:  * ? [ ] { }</vt:lpstr>
      <vt:lpstr>Wildcards:  [ ]  { }</vt:lpstr>
      <vt:lpstr>Wildcards:  [ ]  { }  examples</vt:lpstr>
      <vt:lpstr>short-hand classes</vt:lpstr>
      <vt:lpstr>Quoting &amp; Escaping</vt:lpstr>
      <vt:lpstr>Backslash (\)</vt:lpstr>
      <vt:lpstr>Single Quote (')</vt:lpstr>
      <vt:lpstr>Double Quote (")</vt:lpstr>
      <vt:lpstr>Quoting</vt:lpstr>
    </vt:vector>
  </TitlesOfParts>
  <Company>NIU Department of Computer Science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Shell, Part 2</dc:title>
  <dc:subject>CSCI 330: The UNIX System</dc:subject>
  <dc:creator>Raimund Ege</dc:creator>
  <cp:lastModifiedBy>John Berezinski</cp:lastModifiedBy>
  <cp:revision>390</cp:revision>
  <dcterms:created xsi:type="dcterms:W3CDTF">2000-12-28T17:51:39Z</dcterms:created>
  <dcterms:modified xsi:type="dcterms:W3CDTF">2015-07-16T16:52:30Z</dcterms:modified>
</cp:coreProperties>
</file>