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32"/>
  </p:notesMasterIdLst>
  <p:handoutMasterIdLst>
    <p:handoutMasterId r:id="rId33"/>
  </p:handoutMasterIdLst>
  <p:sldIdLst>
    <p:sldId id="377" r:id="rId2"/>
    <p:sldId id="553" r:id="rId3"/>
    <p:sldId id="599" r:id="rId4"/>
    <p:sldId id="479" r:id="rId5"/>
    <p:sldId id="484" r:id="rId6"/>
    <p:sldId id="603" r:id="rId7"/>
    <p:sldId id="609" r:id="rId8"/>
    <p:sldId id="610" r:id="rId9"/>
    <p:sldId id="604" r:id="rId10"/>
    <p:sldId id="608" r:id="rId11"/>
    <p:sldId id="568" r:id="rId12"/>
    <p:sldId id="569" r:id="rId13"/>
    <p:sldId id="596" r:id="rId14"/>
    <p:sldId id="597" r:id="rId15"/>
    <p:sldId id="580" r:id="rId16"/>
    <p:sldId id="512" r:id="rId17"/>
    <p:sldId id="513" r:id="rId18"/>
    <p:sldId id="570" r:id="rId19"/>
    <p:sldId id="511" r:id="rId20"/>
    <p:sldId id="510" r:id="rId21"/>
    <p:sldId id="585" r:id="rId22"/>
    <p:sldId id="588" r:id="rId23"/>
    <p:sldId id="589" r:id="rId24"/>
    <p:sldId id="590" r:id="rId25"/>
    <p:sldId id="591" r:id="rId26"/>
    <p:sldId id="601" r:id="rId27"/>
    <p:sldId id="594" r:id="rId28"/>
    <p:sldId id="595" r:id="rId29"/>
    <p:sldId id="592" r:id="rId30"/>
    <p:sldId id="421" r:id="rId31"/>
  </p:sldIdLst>
  <p:sldSz cx="9144000" cy="5143500" type="screen16x9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6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DDDDDD"/>
    <a:srgbClr val="99CCFF"/>
    <a:srgbClr val="00CC00"/>
    <a:srgbClr val="0066FF"/>
    <a:srgbClr val="FF9966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584" autoAdjust="0"/>
  </p:normalViewPr>
  <p:slideViewPr>
    <p:cSldViewPr>
      <p:cViewPr varScale="1">
        <p:scale>
          <a:sx n="100" d="100"/>
          <a:sy n="100" d="100"/>
        </p:scale>
        <p:origin x="90" y="294"/>
      </p:cViewPr>
      <p:guideLst>
        <p:guide orient="horz" pos="75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404" y="180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828183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4" rIns="96606" bIns="48304" numCol="1" anchor="t" anchorCtr="0" compatLnSpc="1">
            <a:prstTxWarp prst="textNoShape">
              <a:avLst/>
            </a:prstTxWarp>
          </a:bodyPr>
          <a:lstStyle>
            <a:lvl1pPr algn="r" defTabSz="966504">
              <a:defRPr sz="1300"/>
            </a:lvl1pPr>
          </a:lstStyle>
          <a:p>
            <a:pPr>
              <a:defRPr/>
            </a:pPr>
            <a:r>
              <a:rPr lang="en-US" dirty="0"/>
              <a:t>CSCI 330 </a:t>
            </a:r>
            <a:r>
              <a:rPr lang="en-US" dirty="0" smtClean="0"/>
              <a:t>– UNIX and Network Programming</a:t>
            </a:r>
            <a:endParaRPr lang="en-US" dirty="0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2452"/>
            <a:ext cx="317058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4" rIns="96606" bIns="48304" numCol="1" anchor="b" anchorCtr="0" compatLnSpc="1">
            <a:prstTxWarp prst="textNoShape">
              <a:avLst/>
            </a:prstTxWarp>
          </a:bodyPr>
          <a:lstStyle>
            <a:lvl1pPr algn="l" defTabSz="966504">
              <a:defRPr sz="1200"/>
            </a:lvl1pPr>
          </a:lstStyle>
          <a:p>
            <a:pPr>
              <a:defRPr/>
            </a:pPr>
            <a:r>
              <a:rPr lang="en-US"/>
              <a:t>NIU - Department of Computer Science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52122" y="9122452"/>
            <a:ext cx="2763078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4" rIns="96606" bIns="48304" numCol="1" anchor="b" anchorCtr="0" compatLnSpc="1">
            <a:prstTxWarp prst="textNoShape">
              <a:avLst/>
            </a:prstTxWarp>
          </a:bodyPr>
          <a:lstStyle>
            <a:lvl1pPr algn="r" defTabSz="966504">
              <a:defRPr sz="1300"/>
            </a:lvl1pPr>
          </a:lstStyle>
          <a:p>
            <a:pPr>
              <a:defRPr/>
            </a:pPr>
            <a:fld id="{6A22059B-8A71-45F0-8D5C-BD13AB01FA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26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583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4" rIns="96606" bIns="48304" numCol="1" anchor="t" anchorCtr="0" compatLnSpc="1">
            <a:prstTxWarp prst="textNoShape">
              <a:avLst/>
            </a:prstTxWarp>
          </a:bodyPr>
          <a:lstStyle>
            <a:lvl1pPr algn="l" defTabSz="966504">
              <a:defRPr sz="1300"/>
            </a:lvl1pPr>
          </a:lstStyle>
          <a:p>
            <a:pPr>
              <a:defRPr/>
            </a:pPr>
            <a:r>
              <a:rPr lang="en-US"/>
              <a:t>CSCI 330 - The UNIX System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618" y="0"/>
            <a:ext cx="3170583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4" rIns="96606" bIns="48304" numCol="1" anchor="t" anchorCtr="0" compatLnSpc="1">
            <a:prstTxWarp prst="textNoShape">
              <a:avLst/>
            </a:prstTxWarp>
          </a:bodyPr>
          <a:lstStyle>
            <a:lvl1pPr algn="r" defTabSz="96650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8788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035" y="4561226"/>
            <a:ext cx="5367130" cy="4318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4" rIns="96606" bIns="483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2452"/>
            <a:ext cx="3170583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4" rIns="96606" bIns="48304" numCol="1" anchor="b" anchorCtr="0" compatLnSpc="1">
            <a:prstTxWarp prst="textNoShape">
              <a:avLst/>
            </a:prstTxWarp>
          </a:bodyPr>
          <a:lstStyle>
            <a:lvl1pPr algn="l" defTabSz="966504">
              <a:defRPr sz="1300"/>
            </a:lvl1pPr>
          </a:lstStyle>
          <a:p>
            <a:pPr>
              <a:defRPr/>
            </a:pPr>
            <a:r>
              <a:rPr lang="en-US"/>
              <a:t>NIU - Department of Computer Science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618" y="9122452"/>
            <a:ext cx="3170583" cy="478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4" rIns="96606" bIns="48304" numCol="1" anchor="b" anchorCtr="0" compatLnSpc="1">
            <a:prstTxWarp prst="textNoShape">
              <a:avLst/>
            </a:prstTxWarp>
          </a:bodyPr>
          <a:lstStyle>
            <a:lvl1pPr algn="r" defTabSz="966504">
              <a:defRPr sz="1300"/>
            </a:lvl1pPr>
          </a:lstStyle>
          <a:p>
            <a:pPr>
              <a:defRPr/>
            </a:pPr>
            <a:fld id="{19EA6196-DEEA-4AAE-A2C1-D8C19E29C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1396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CSCI 330 - The UNIX System</a:t>
            </a:r>
          </a:p>
        </p:txBody>
      </p:sp>
      <p:sp>
        <p:nvSpPr>
          <p:cNvPr id="317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NIU - Department of Computer Science</a:t>
            </a:r>
          </a:p>
        </p:txBody>
      </p:sp>
      <p:sp>
        <p:nvSpPr>
          <p:cNvPr id="317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5D7F0CD6-B83D-471D-96C2-8DA27AAD6E3C}" type="slidenum">
              <a:rPr lang="en-US" smtClean="0"/>
              <a:pPr defTabSz="964974"/>
              <a:t>1</a:t>
            </a:fld>
            <a:endParaRPr lang="en-US" dirty="0" smtClean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90748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11FC3CF1-B857-40D5-9555-1B39052D2BAC}" type="slidenum">
              <a:rPr lang="en-US" smtClean="0"/>
              <a:pPr defTabSz="964974"/>
              <a:t>13</a:t>
            </a:fld>
            <a:endParaRPr lang="en-US" dirty="0" smtClean="0"/>
          </a:p>
        </p:txBody>
      </p:sp>
      <p:sp>
        <p:nvSpPr>
          <p:cNvPr id="440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324224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4096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409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8CE20BD6-7A31-4858-9DAE-DCC426E79607}" type="slidenum">
              <a:rPr lang="en-US" smtClean="0"/>
              <a:pPr defTabSz="964974"/>
              <a:t>16</a:t>
            </a:fld>
            <a:endParaRPr lang="en-US" dirty="0" smtClean="0"/>
          </a:p>
        </p:txBody>
      </p:sp>
      <p:sp>
        <p:nvSpPr>
          <p:cNvPr id="409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90101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419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419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F13EB6C0-2854-416D-91DA-3E6A29B5DFC3}" type="slidenum">
              <a:rPr lang="en-US" smtClean="0"/>
              <a:pPr defTabSz="964974"/>
              <a:t>17</a:t>
            </a:fld>
            <a:endParaRPr lang="en-US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289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399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ADC18ED4-408E-458A-93EA-0D21C1E81BE8}" type="slidenum">
              <a:rPr lang="en-US" smtClean="0"/>
              <a:pPr defTabSz="964974"/>
              <a:t>19</a:t>
            </a:fld>
            <a:endParaRPr lang="en-US" dirty="0" smtClean="0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24677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3891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389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06D41169-E020-463D-BB66-A84E08A5E74F}" type="slidenum">
              <a:rPr lang="en-US" smtClean="0"/>
              <a:pPr defTabSz="964974"/>
              <a:t>20</a:t>
            </a:fld>
            <a:endParaRPr lang="en-US" dirty="0" smtClean="0"/>
          </a:p>
        </p:txBody>
      </p:sp>
      <p:sp>
        <p:nvSpPr>
          <p:cNvPr id="389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28008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481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481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C72BBB58-C864-48C8-A4A9-F27EA1418636}" type="slidenum">
              <a:rPr lang="en-US" smtClean="0"/>
              <a:pPr defTabSz="964974"/>
              <a:t>22</a:t>
            </a:fld>
            <a:endParaRPr lang="en-US" dirty="0" smtClean="0"/>
          </a:p>
        </p:txBody>
      </p:sp>
      <p:sp>
        <p:nvSpPr>
          <p:cNvPr id="481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502674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4915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491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86B9EDF9-95A2-4BAF-AEC8-332198CB9DEF}" type="slidenum">
              <a:rPr lang="en-US" smtClean="0"/>
              <a:pPr defTabSz="964974"/>
              <a:t>23</a:t>
            </a:fld>
            <a:endParaRPr lang="en-US" dirty="0" smtClean="0"/>
          </a:p>
        </p:txBody>
      </p:sp>
      <p:sp>
        <p:nvSpPr>
          <p:cNvPr id="491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997631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501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501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00133E91-4EBF-48F5-9371-765BAD70CDEF}" type="slidenum">
              <a:rPr lang="en-US" smtClean="0"/>
              <a:pPr defTabSz="964974"/>
              <a:t>24</a:t>
            </a:fld>
            <a:endParaRPr lang="en-US" dirty="0" smtClean="0"/>
          </a:p>
        </p:txBody>
      </p:sp>
      <p:sp>
        <p:nvSpPr>
          <p:cNvPr id="501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239137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512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512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99787587-5935-459F-A629-9D3192A1C094}" type="slidenum">
              <a:rPr lang="en-US" smtClean="0"/>
              <a:pPr defTabSz="964974"/>
              <a:t>25</a:t>
            </a:fld>
            <a:endParaRPr lang="en-US" dirty="0" smtClean="0"/>
          </a:p>
        </p:txBody>
      </p:sp>
      <p:sp>
        <p:nvSpPr>
          <p:cNvPr id="512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139118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5222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97EAC37F-C964-4633-A263-2E3F20D84338}" type="slidenum">
              <a:rPr lang="en-US" smtClean="0"/>
              <a:pPr defTabSz="964974"/>
              <a:t>29</a:t>
            </a:fld>
            <a:endParaRPr lang="en-US" dirty="0" smtClean="0"/>
          </a:p>
        </p:txBody>
      </p:sp>
      <p:sp>
        <p:nvSpPr>
          <p:cNvPr id="522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42092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3277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327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98D5AC6F-9DF9-4148-AE65-2712C3198159}" type="slidenum">
              <a:rPr lang="en-US" smtClean="0"/>
              <a:pPr defTabSz="964974"/>
              <a:t>4</a:t>
            </a:fld>
            <a:endParaRPr lang="en-US" dirty="0" smtClean="0"/>
          </a:p>
        </p:txBody>
      </p:sp>
      <p:sp>
        <p:nvSpPr>
          <p:cNvPr id="327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22846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3481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FE56AFBC-280C-4AE7-98EB-089C38B0BF5E}" type="slidenum">
              <a:rPr lang="en-US" smtClean="0"/>
              <a:pPr defTabSz="964974"/>
              <a:t>5</a:t>
            </a:fld>
            <a:endParaRPr lang="en-US" dirty="0" smtClean="0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7088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274C19A9-C267-4B88-92B8-04621F225932}" type="slidenum">
              <a:rPr lang="en-US" smtClean="0"/>
              <a:pPr defTabSz="964974"/>
              <a:t>6</a:t>
            </a:fld>
            <a:endParaRPr lang="en-US" dirty="0" smtClean="0"/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52633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274C19A9-C267-4B88-92B8-04621F225932}" type="slidenum">
              <a:rPr lang="en-US" smtClean="0"/>
              <a:pPr defTabSz="964974"/>
              <a:t>7</a:t>
            </a:fld>
            <a:endParaRPr lang="en-US" dirty="0" smtClean="0"/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67089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274C19A9-C267-4B88-92B8-04621F225932}" type="slidenum">
              <a:rPr lang="en-US" smtClean="0"/>
              <a:pPr defTabSz="964974"/>
              <a:t>8</a:t>
            </a:fld>
            <a:endParaRPr lang="en-US" dirty="0" smtClean="0"/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2937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9C860D93-8E97-4610-A35F-4814A708F986}" type="slidenum">
              <a:rPr lang="en-US" smtClean="0"/>
              <a:pPr defTabSz="964974"/>
              <a:t>9</a:t>
            </a:fld>
            <a:endParaRPr lang="en-US" dirty="0" smtClean="0"/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58808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3328"/>
            <a:r>
              <a:rPr lang="en-US" dirty="0" smtClean="0"/>
              <a:t>The C Shell</a:t>
            </a:r>
          </a:p>
        </p:txBody>
      </p:sp>
      <p:sp>
        <p:nvSpPr>
          <p:cNvPr id="6656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3328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665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3328"/>
            <a:fld id="{B90933E0-DFD0-46C5-A1A3-858B1EC58061}" type="slidenum">
              <a:rPr lang="en-US" smtClean="0"/>
              <a:pPr defTabSz="963328"/>
              <a:t>11</a:t>
            </a:fld>
            <a:endParaRPr lang="en-US" dirty="0" smtClean="0"/>
          </a:p>
        </p:txBody>
      </p:sp>
      <p:sp>
        <p:nvSpPr>
          <p:cNvPr id="665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26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3328"/>
            <a:r>
              <a:rPr lang="en-US" dirty="0" smtClean="0"/>
              <a:t>The C Shell</a:t>
            </a:r>
          </a:p>
        </p:txBody>
      </p:sp>
      <p:sp>
        <p:nvSpPr>
          <p:cNvPr id="6656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3328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665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3328"/>
            <a:fld id="{B90933E0-DFD0-46C5-A1A3-858B1EC58061}" type="slidenum">
              <a:rPr lang="en-US" smtClean="0"/>
              <a:pPr defTabSz="963328"/>
              <a:t>12</a:t>
            </a:fld>
            <a:endParaRPr lang="en-US" dirty="0" smtClean="0"/>
          </a:p>
        </p:txBody>
      </p:sp>
      <p:sp>
        <p:nvSpPr>
          <p:cNvPr id="665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720725"/>
            <a:ext cx="6400800" cy="3600450"/>
          </a:xfrm>
          <a:ln/>
        </p:spPr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87073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320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0525"/>
            <a:ext cx="50292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5800" y="3035636"/>
            <a:ext cx="1241103" cy="111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C481F8-AE43-4572-BACA-29F97F6E56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1693B6-A576-4557-B4DC-21ABD93355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40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F6F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800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13716"/>
            <a:ext cx="4572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AF1693B6-A576-4557-B4DC-21ABD933552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CSCI 330</a:t>
            </a:r>
            <a:br>
              <a:rPr lang="en-US" dirty="0" smtClean="0"/>
            </a:br>
            <a:r>
              <a:rPr lang="en-US" dirty="0"/>
              <a:t>UNIX and Network Programming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III</a:t>
            </a:r>
          </a:p>
          <a:p>
            <a:r>
              <a:rPr lang="en-US" dirty="0" smtClean="0"/>
              <a:t>Shell, Part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PATH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655314"/>
          </a:xfrm>
        </p:spPr>
        <p:txBody>
          <a:bodyPr>
            <a:normAutofit/>
          </a:bodyPr>
          <a:lstStyle/>
          <a:p>
            <a:r>
              <a:rPr lang="en-US" dirty="0" smtClean="0"/>
              <a:t>PATH lists a set of directories</a:t>
            </a:r>
          </a:p>
          <a:p>
            <a:r>
              <a:rPr lang="en-US" dirty="0" smtClean="0"/>
              <a:t>shell finds commands in these directories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on Linux: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% echo $PATH </a:t>
            </a:r>
          </a:p>
          <a:p>
            <a:pPr>
              <a:buNone/>
            </a:pP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/usr/sbin:/usr/bin:/sbin:/bin:/usr/games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% PATH=$PATH:~/bin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% echo $PATH</a:t>
            </a:r>
          </a:p>
          <a:p>
            <a:pPr>
              <a:buNone/>
            </a:pPr>
            <a:r>
              <a:rPr lang="de-DE" sz="1800" b="1" dirty="0" smtClean="0">
                <a:latin typeface="Courier New" pitchFamily="49" charset="0"/>
                <a:cs typeface="Courier New" pitchFamily="49" charset="0"/>
              </a:rPr>
              <a:t>/usr/sbin:/usr/bin:/sbin:/bin:/usr/games:/home/student/bin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C481F8-AE43-4572-BACA-29F97F6E562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bash shell prompt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set via “PS1” shell variable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Example: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PS1="$USER &gt; 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student &gt;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Secondary prompts:</a:t>
            </a:r>
          </a:p>
          <a:p>
            <a:pPr>
              <a:buNone/>
            </a:pPr>
            <a:r>
              <a:rPr lang="en-US" dirty="0" smtClean="0"/>
              <a:t>	PS2, PS3, PS4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BE2A-0E00-4723-B288-C154C4045D2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bash shell prompt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255014"/>
            <a:ext cx="6477000" cy="353872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special “PS1” shell variable settings:</a:t>
            </a:r>
          </a:p>
          <a:p>
            <a:pPr>
              <a:buNone/>
            </a:pPr>
            <a:r>
              <a:rPr lang="en-US" dirty="0" smtClean="0"/>
              <a:t>	\w	current work directory</a:t>
            </a:r>
          </a:p>
          <a:p>
            <a:pPr>
              <a:buNone/>
            </a:pPr>
            <a:r>
              <a:rPr lang="en-US" dirty="0" smtClean="0"/>
              <a:t>	\h	hostname</a:t>
            </a:r>
          </a:p>
          <a:p>
            <a:pPr>
              <a:buNone/>
            </a:pPr>
            <a:r>
              <a:rPr lang="en-US" dirty="0" smtClean="0"/>
              <a:t>	\u	username</a:t>
            </a:r>
          </a:p>
          <a:p>
            <a:pPr>
              <a:buNone/>
            </a:pPr>
            <a:r>
              <a:rPr lang="en-US" dirty="0" smtClean="0"/>
              <a:t>	\!	history event number</a:t>
            </a:r>
          </a:p>
          <a:p>
            <a:pPr>
              <a:buNone/>
            </a:pPr>
            <a:r>
              <a:rPr lang="en-US" dirty="0" smtClean="0"/>
              <a:t>	\d	date</a:t>
            </a:r>
          </a:p>
          <a:p>
            <a:pPr>
              <a:buNone/>
            </a:pPr>
            <a:r>
              <a:rPr lang="en-US" dirty="0" smtClean="0"/>
              <a:t>	\t	time</a:t>
            </a:r>
          </a:p>
          <a:p>
            <a:pPr>
              <a:buNone/>
            </a:pPr>
            <a:r>
              <a:rPr lang="en-US" dirty="0" smtClean="0"/>
              <a:t>	\a	ring the “bell”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u="sng" dirty="0" smtClean="0"/>
          </a:p>
          <a:p>
            <a:pPr>
              <a:buNone/>
            </a:pPr>
            <a:endParaRPr lang="en-US" u="sng" dirty="0"/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endParaRPr lang="en-US" u="sng" dirty="0"/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endParaRPr lang="en-US" u="sng" dirty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u="sng" dirty="0" smtClean="0"/>
              <a:t>Example</a:t>
            </a:r>
            <a:r>
              <a:rPr lang="en-US" u="sng" dirty="0"/>
              <a:t>: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% PS1="\u@\h-\!: "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ege@turing-22: </a:t>
            </a:r>
          </a:p>
          <a:p>
            <a:endParaRPr lang="en-US" dirty="0"/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BE2A-0E00-4723-B288-C154C4045D2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aliases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Allows you to assign a different name to a command</a:t>
            </a:r>
          </a:p>
          <a:p>
            <a:pPr lvl="1"/>
            <a:r>
              <a:rPr lang="en-US" sz="2200" dirty="0" smtClean="0"/>
              <a:t>use alias like any other command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to check current aliases: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alias</a:t>
            </a:r>
          </a:p>
          <a:p>
            <a:r>
              <a:rPr lang="en-US" dirty="0" smtClean="0"/>
              <a:t>to set alias: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alias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–al"</a:t>
            </a:r>
          </a:p>
          <a:p>
            <a:r>
              <a:rPr lang="en-US" dirty="0" smtClean="0"/>
              <a:t>to remove alias: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unalias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B06E0-0A23-445F-98A9-E856DD4394B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create and keep aliases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command line</a:t>
            </a:r>
          </a:p>
          <a:p>
            <a:pPr lvl="1"/>
            <a:r>
              <a:rPr lang="en-US" dirty="0" smtClean="0"/>
              <a:t>same scope as shell variables</a:t>
            </a:r>
          </a:p>
          <a:p>
            <a:r>
              <a:rPr lang="en-US" dirty="0" smtClean="0"/>
              <a:t>via a text file</a:t>
            </a:r>
          </a:p>
          <a:p>
            <a:pPr lvl="1"/>
            <a:r>
              <a:rPr lang="en-US" dirty="0" smtClean="0"/>
              <a:t>enter alias definitions into text file</a:t>
            </a:r>
          </a:p>
          <a:p>
            <a:pPr lvl="1"/>
            <a:r>
              <a:rPr lang="en-US" dirty="0" smtClean="0"/>
              <a:t>execute text file via “source” or “.” command</a:t>
            </a:r>
          </a:p>
          <a:p>
            <a:pPr lvl="2"/>
            <a:r>
              <a:rPr lang="en-US" dirty="0" smtClean="0"/>
              <a:t>reads and executes content of file in current shell</a:t>
            </a:r>
          </a:p>
          <a:p>
            <a:r>
              <a:rPr lang="en-US" dirty="0" smtClean="0"/>
              <a:t>make durable via the default </a:t>
            </a:r>
            <a:r>
              <a:rPr lang="en-US" dirty="0"/>
              <a:t>startup files:</a:t>
            </a:r>
          </a:p>
          <a:p>
            <a:pPr lvl="1"/>
            <a:r>
              <a:rPr lang="en-US" dirty="0"/>
              <a:t>~/.profile  or  ~/.</a:t>
            </a:r>
            <a:r>
              <a:rPr lang="en-US" dirty="0" err="1" smtClean="0"/>
              <a:t>bashrc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C481F8-AE43-4572-BACA-29F97F6E562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line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</a:p>
          <a:p>
            <a:r>
              <a:rPr lang="en-US" dirty="0" smtClean="0"/>
              <a:t>sequence</a:t>
            </a:r>
          </a:p>
          <a:p>
            <a:r>
              <a:rPr lang="en-US" dirty="0" smtClean="0"/>
              <a:t>substitution</a:t>
            </a:r>
          </a:p>
          <a:p>
            <a:r>
              <a:rPr lang="en-US" dirty="0" smtClean="0"/>
              <a:t>i/o redirection and pipe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C481F8-AE43-4572-BACA-29F97F6E562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Shell History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record of previously entered commands</a:t>
            </a:r>
          </a:p>
          <a:p>
            <a:pPr lvl="1"/>
            <a:r>
              <a:rPr lang="en-US" sz="2200" dirty="0" smtClean="0"/>
              <a:t>can be: re-called, edited, re-executed</a:t>
            </a:r>
          </a:p>
          <a:p>
            <a:pPr lvl="1"/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ommands are saved </a:t>
            </a:r>
          </a:p>
          <a:p>
            <a:pPr algn="r"/>
            <a:r>
              <a:rPr lang="en-US" dirty="0" smtClean="0"/>
              <a:t>per session                     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HISTSIZE=500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 smtClean="0"/>
          </a:p>
          <a:p>
            <a:pPr algn="r"/>
            <a:r>
              <a:rPr lang="en-US" dirty="0" smtClean="0"/>
              <a:t>per user                 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HISTFILESIZE=100</a:t>
            </a:r>
            <a:endParaRPr lang="en-US" dirty="0" smtClean="0"/>
          </a:p>
          <a:p>
            <a:endParaRPr lang="en-US" dirty="0" smtClean="0"/>
          </a:p>
          <a:p>
            <a:pPr algn="r"/>
            <a:r>
              <a:rPr lang="en-US" dirty="0" smtClean="0"/>
              <a:t>size of history can be set via shell variables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249E0-14F0-427E-9198-AE876AFC7F5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Shell History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command in history has a sequential event number</a:t>
            </a:r>
          </a:p>
          <a:p>
            <a:endParaRPr lang="en-US" dirty="0" smtClean="0"/>
          </a:p>
          <a:p>
            <a:r>
              <a:rPr lang="en-US" dirty="0" smtClean="0"/>
              <a:t>to view the history buffer:</a:t>
            </a:r>
          </a:p>
          <a:p>
            <a:pPr lvl="1">
              <a:buNone/>
            </a:pPr>
            <a:r>
              <a:rPr lang="en-US" sz="2400" u="sng" dirty="0" smtClean="0"/>
              <a:t>Syntax:</a:t>
            </a:r>
            <a:r>
              <a:rPr lang="en-US" sz="2400" dirty="0" smtClean="0"/>
              <a:t> history [-c] [count]</a:t>
            </a:r>
          </a:p>
          <a:p>
            <a:pPr lvl="2"/>
            <a:r>
              <a:rPr lang="en-US" sz="2000" dirty="0" smtClean="0"/>
              <a:t>If no options are supplied, list all</a:t>
            </a:r>
          </a:p>
          <a:p>
            <a:pPr lvl="1">
              <a:buNone/>
            </a:pPr>
            <a:r>
              <a:rPr lang="en-US" dirty="0" smtClean="0"/>
              <a:t>Useful options:</a:t>
            </a:r>
          </a:p>
          <a:p>
            <a:pPr lvl="2">
              <a:buNone/>
            </a:pPr>
            <a:r>
              <a:rPr lang="en-US" sz="2000" dirty="0" smtClean="0"/>
              <a:t>-c		clear history</a:t>
            </a:r>
            <a:endParaRPr lang="en-US" sz="2000" dirty="0"/>
          </a:p>
        </p:txBody>
      </p:sp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03CA-BD98-4E0F-ABE1-23B0E0F0840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line editing 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UP ARROW </a:t>
            </a:r>
          </a:p>
          <a:p>
            <a:pPr algn="r">
              <a:spcBef>
                <a:spcPts val="0"/>
              </a:spcBef>
              <a:buNone/>
            </a:pPr>
            <a:r>
              <a:rPr lang="en-US" dirty="0" smtClean="0"/>
              <a:t>	move back one command in history list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DOWN ARROW </a:t>
            </a:r>
          </a:p>
          <a:p>
            <a:pPr algn="r">
              <a:spcBef>
                <a:spcPts val="0"/>
              </a:spcBef>
              <a:buNone/>
            </a:pPr>
            <a:r>
              <a:rPr lang="en-US" dirty="0" smtClean="0"/>
              <a:t>	move forward one command 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LEFT and RIGHT ARROW </a:t>
            </a:r>
          </a:p>
          <a:p>
            <a:pPr algn="r">
              <a:spcBef>
                <a:spcPts val="0"/>
              </a:spcBef>
              <a:buNone/>
            </a:pPr>
            <a:r>
              <a:rPr lang="en-US" dirty="0" smtClean="0"/>
              <a:t>	move into command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BACKSPACE and DELETE </a:t>
            </a:r>
          </a:p>
          <a:p>
            <a:pPr algn="r">
              <a:spcBef>
                <a:spcPts val="0"/>
              </a:spcBef>
              <a:buNone/>
            </a:pPr>
            <a:r>
              <a:rPr lang="en-US" dirty="0" smtClean="0"/>
              <a:t>	remove information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TAB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US" dirty="0" smtClean="0"/>
              <a:t>complete current command or file name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8106F-734B-40BC-A868-9B6F478B34B1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Command Sequence</a:t>
            </a:r>
          </a:p>
        </p:txBody>
      </p:sp>
      <p:sp>
        <p:nvSpPr>
          <p:cNvPr id="567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series of commands all at once</a:t>
            </a:r>
          </a:p>
          <a:p>
            <a:r>
              <a:rPr lang="en-US" dirty="0" smtClean="0"/>
              <a:t>commands are separated by a semicolon    ;</a:t>
            </a:r>
          </a:p>
          <a:p>
            <a:endParaRPr lang="en-US" dirty="0" smtClean="0"/>
          </a:p>
          <a:p>
            <a:pPr>
              <a:buNone/>
            </a:pPr>
            <a:r>
              <a:rPr lang="en-US" u="sng" dirty="0" smtClean="0"/>
              <a:t>Example: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date;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pwd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655D-1373-4501-B621-AEBDC4FED1C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1269" name="Oval 8"/>
          <p:cNvSpPr>
            <a:spLocks noChangeArrowheads="1"/>
          </p:cNvSpPr>
          <p:nvPr/>
        </p:nvSpPr>
        <p:spPr bwMode="auto">
          <a:xfrm>
            <a:off x="6400800" y="1706451"/>
            <a:ext cx="609600" cy="4572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UNIX Command Interpreters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en-US" sz="3000" dirty="0" smtClean="0"/>
              <a:t>common term: </a:t>
            </a:r>
            <a:r>
              <a:rPr lang="en-US" sz="3000" u="sng" dirty="0" smtClean="0"/>
              <a:t>shell</a:t>
            </a:r>
          </a:p>
          <a:p>
            <a:pPr algn="r"/>
            <a:endParaRPr lang="en-US" dirty="0" smtClean="0"/>
          </a:p>
          <a:p>
            <a:r>
              <a:rPr lang="en-US" sz="2600" dirty="0" smtClean="0"/>
              <a:t>families:</a:t>
            </a:r>
          </a:p>
          <a:p>
            <a:pPr lvl="1"/>
            <a:r>
              <a:rPr lang="en-US" sz="2200" dirty="0" smtClean="0"/>
              <a:t>Bourne shell</a:t>
            </a:r>
          </a:p>
          <a:p>
            <a:pPr lvl="2"/>
            <a:r>
              <a:rPr lang="en-US" sz="1900" dirty="0" smtClean="0"/>
              <a:t>developed as part of original, commercial UNIX</a:t>
            </a:r>
          </a:p>
          <a:p>
            <a:pPr lvl="1"/>
            <a:r>
              <a:rPr lang="en-US" sz="2200" dirty="0" smtClean="0"/>
              <a:t>C shell</a:t>
            </a:r>
          </a:p>
          <a:p>
            <a:pPr lvl="2"/>
            <a:r>
              <a:rPr lang="en-US" sz="1900" dirty="0" smtClean="0"/>
              <a:t>developed as part of academic, free UNIX</a:t>
            </a:r>
          </a:p>
          <a:p>
            <a:pPr lvl="2"/>
            <a:endParaRPr lang="en-US" sz="1900" dirty="0" smtClean="0"/>
          </a:p>
          <a:p>
            <a:r>
              <a:rPr lang="en-US" sz="2600" dirty="0" smtClean="0"/>
              <a:t>standard:</a:t>
            </a:r>
          </a:p>
          <a:p>
            <a:pPr lvl="1"/>
            <a:r>
              <a:rPr lang="en-US" sz="2200" dirty="0" smtClean="0"/>
              <a:t>every UNIX system has a “Bourne shell compatible” shell</a:t>
            </a:r>
            <a:endParaRPr lang="en-US" sz="2200" dirty="0"/>
          </a:p>
        </p:txBody>
      </p:sp>
      <p:sp>
        <p:nvSpPr>
          <p:cNvPr id="307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EA07B-3F2C-4E53-BAE4-D11C19136B3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Substitution</a:t>
            </a:r>
          </a:p>
        </p:txBody>
      </p:sp>
      <p:sp>
        <p:nvSpPr>
          <p:cNvPr id="80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command surrounded by back quotes     ` </a:t>
            </a:r>
          </a:p>
          <a:p>
            <a:pPr>
              <a:buNone/>
            </a:pPr>
            <a:r>
              <a:rPr lang="en-US" dirty="0" smtClean="0"/>
              <a:t>	is replaced by its standard output</a:t>
            </a:r>
          </a:p>
          <a:p>
            <a:r>
              <a:rPr lang="en-US" dirty="0" smtClean="0"/>
              <a:t>newlines in the output are replaced by spaces</a:t>
            </a:r>
          </a:p>
          <a:p>
            <a:endParaRPr lang="en-US" dirty="0" smtClean="0"/>
          </a:p>
          <a:p>
            <a:pPr>
              <a:buNone/>
            </a:pPr>
            <a:r>
              <a:rPr lang="en-US" u="sng" dirty="0" smtClean="0"/>
              <a:t>Examples: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echo `date`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-l `which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passwd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`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=`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whoami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`; echo $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08D51-D4E9-441E-88C1-89083745FE6E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0245" name="Oval 8"/>
          <p:cNvSpPr>
            <a:spLocks noChangeArrowheads="1"/>
          </p:cNvSpPr>
          <p:nvPr/>
        </p:nvSpPr>
        <p:spPr bwMode="auto">
          <a:xfrm>
            <a:off x="5943600" y="1143000"/>
            <a:ext cx="685800" cy="4572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Command Substitution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second form of command substitution:</a:t>
            </a:r>
          </a:p>
          <a:p>
            <a:pPr lvl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$(command)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Examples:</a:t>
            </a:r>
          </a:p>
          <a:p>
            <a:pPr lvl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% echo User $(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whoami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is on $(hostname)</a:t>
            </a:r>
          </a:p>
          <a:p>
            <a:pPr lvl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User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ege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is on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turing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% echo Today is $(date)</a:t>
            </a:r>
          </a:p>
          <a:p>
            <a:pPr lvl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Today is Fri Jul 17 08:06:28 CDT 2012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2F4D4-60EF-43DA-BEA8-314B4F2272E6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Output Redirection (&gt;)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Syntax:</a:t>
            </a:r>
            <a:r>
              <a:rPr lang="en-US" dirty="0" smtClean="0"/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command &gt; file</a:t>
            </a:r>
          </a:p>
          <a:p>
            <a:pPr>
              <a:buNone/>
            </a:pPr>
            <a:r>
              <a:rPr lang="en-US" dirty="0" smtClean="0"/>
              <a:t>	sends command output to file, instead of terminal</a:t>
            </a:r>
          </a:p>
          <a:p>
            <a:endParaRPr lang="en-US" dirty="0" smtClean="0"/>
          </a:p>
          <a:p>
            <a:pPr>
              <a:buNone/>
            </a:pPr>
            <a:r>
              <a:rPr lang="en-US" u="sng" dirty="0" smtClean="0"/>
              <a:t>Examples:</a:t>
            </a:r>
          </a:p>
          <a:p>
            <a:pPr lvl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&gt; listing</a:t>
            </a:r>
          </a:p>
          <a:p>
            <a:pPr lvl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% cat listing &gt;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filecopy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Note: if “file” exists, it is overwritten </a:t>
            </a:r>
          </a:p>
          <a:p>
            <a:pPr lvl="1"/>
            <a:endParaRPr lang="en-US" dirty="0"/>
          </a:p>
        </p:txBody>
      </p:sp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6E26-2E5C-42F6-A211-2FFD41D409DD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Input Redirection (&lt;)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Syntax:</a:t>
            </a:r>
            <a:r>
              <a:rPr lang="en-US" dirty="0" smtClean="0"/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command &lt; file</a:t>
            </a:r>
          </a:p>
          <a:p>
            <a:pPr>
              <a:buNone/>
            </a:pPr>
            <a:r>
              <a:rPr lang="en-US" dirty="0" smtClean="0"/>
              <a:t>	command reads (takes input) from file,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instead of keyboard</a:t>
            </a:r>
          </a:p>
          <a:p>
            <a:endParaRPr lang="en-US" dirty="0" smtClean="0"/>
          </a:p>
          <a:p>
            <a:pPr>
              <a:buNone/>
            </a:pPr>
            <a:r>
              <a:rPr lang="en-US" u="sng" dirty="0" smtClean="0"/>
              <a:t>Example:</a:t>
            </a:r>
          </a:p>
          <a:p>
            <a:pPr lvl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[a-z] [A-Z] &lt; listing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BAFB3-07B7-45B9-8E2A-A5654B2B6952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Examples: Output / Input</a:t>
            </a:r>
          </a:p>
        </p:txBody>
      </p:sp>
      <p:sp>
        <p:nvSpPr>
          <p:cNvPr id="80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Redirecting input and output: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[A-Z] [a-z] 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r.in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&gt;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r.out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Output of command becomes input to next: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&gt; temp.txt;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temp.txt</a:t>
            </a:r>
          </a:p>
          <a:p>
            <a:endParaRPr lang="en-US" dirty="0" smtClean="0"/>
          </a:p>
          <a:p>
            <a:r>
              <a:rPr lang="en-US" dirty="0" smtClean="0"/>
              <a:t>Eliminate the middleman: pipe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|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wc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F1EF-04FA-452C-A8EB-DC7F64F79A02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Appending Output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command &gt;&gt; file</a:t>
            </a:r>
          </a:p>
          <a:p>
            <a:pPr>
              <a:buNone/>
            </a:pPr>
            <a:r>
              <a:rPr lang="en-US" dirty="0" smtClean="0"/>
              <a:t>	adds output of command at the end of file</a:t>
            </a:r>
          </a:p>
          <a:p>
            <a:pPr lvl="1"/>
            <a:r>
              <a:rPr lang="en-US" dirty="0" smtClean="0"/>
              <a:t>If file does not exist, shell creates it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Examples: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date &gt; usage-status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-l &gt;&gt; usage-status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du -s &gt;&gt; usage-status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0A02-6A2F-403A-BCD1-DE87EE9C9C7A}" type="slidenum">
              <a:rPr lang="en-US" smtClean="0"/>
              <a:pPr/>
              <a:t>25</a:t>
            </a:fld>
            <a:endParaRPr lang="en-US" smtClean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648200" y="3028948"/>
            <a:ext cx="3582087" cy="1296936"/>
            <a:chOff x="3024" y="2784"/>
            <a:chExt cx="2065" cy="402"/>
          </a:xfrm>
        </p:grpSpPr>
        <p:sp>
          <p:nvSpPr>
            <p:cNvPr id="22535" name="AutoShape 4"/>
            <p:cNvSpPr>
              <a:spLocks/>
            </p:cNvSpPr>
            <p:nvPr/>
          </p:nvSpPr>
          <p:spPr bwMode="auto">
            <a:xfrm>
              <a:off x="3024" y="2861"/>
              <a:ext cx="144" cy="325"/>
            </a:xfrm>
            <a:prstGeom prst="rightBrace">
              <a:avLst>
                <a:gd name="adj1" fmla="val 16667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25607" name="Text Box 6"/>
            <p:cNvSpPr txBox="1">
              <a:spLocks noChangeArrowheads="1"/>
            </p:cNvSpPr>
            <p:nvPr/>
          </p:nvSpPr>
          <p:spPr bwMode="auto">
            <a:xfrm>
              <a:off x="3240" y="2784"/>
              <a:ext cx="1849" cy="38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>
                <a:defRPr/>
              </a:pPr>
              <a:endParaRPr lang="en-US" sz="1400" dirty="0" smtClean="0">
                <a:latin typeface="Arial Rounded MT Bold" pitchFamily="34" charset="0"/>
              </a:endParaRPr>
            </a:p>
            <a:p>
              <a:pPr algn="l">
                <a:defRPr/>
              </a:pPr>
              <a:r>
                <a:rPr lang="en-US" sz="2000" dirty="0" smtClean="0">
                  <a:latin typeface="+mn-lt"/>
                </a:rPr>
                <a:t>Build </a:t>
              </a:r>
              <a:r>
                <a:rPr lang="en-US" sz="2000" dirty="0">
                  <a:latin typeface="+mn-lt"/>
                </a:rPr>
                <a:t>the file ‘usage-status’ from the output of </a:t>
              </a:r>
              <a:r>
                <a:rPr lang="en-US" sz="2000" dirty="0" smtClean="0">
                  <a:latin typeface="+mn-lt"/>
                </a:rPr>
                <a:t>‘</a:t>
              </a:r>
              <a:r>
                <a:rPr lang="en-US" sz="2000" dirty="0">
                  <a:latin typeface="+mn-lt"/>
                </a:rPr>
                <a:t>date’, ‘</a:t>
              </a:r>
              <a:r>
                <a:rPr lang="en-US" sz="2000" dirty="0" err="1">
                  <a:latin typeface="+mn-lt"/>
                </a:rPr>
                <a:t>ls</a:t>
              </a:r>
              <a:r>
                <a:rPr lang="en-US" sz="2000" dirty="0">
                  <a:latin typeface="+mn-lt"/>
                </a:rPr>
                <a:t>’, and ‘du’ 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read input for current source, uses “&lt;&lt;“ symbol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u="sng" dirty="0" smtClean="0"/>
              <a:t>Syntax: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command &lt;&lt; LABEL</a:t>
            </a:r>
          </a:p>
          <a:p>
            <a:pPr lvl="1"/>
            <a:r>
              <a:rPr lang="en-US" dirty="0" smtClean="0"/>
              <a:t>reads following lines until line starting with “LABEL”</a:t>
            </a:r>
          </a:p>
          <a:p>
            <a:endParaRPr lang="en-US" dirty="0" smtClean="0"/>
          </a:p>
          <a:p>
            <a:pPr>
              <a:buNone/>
            </a:pPr>
            <a:r>
              <a:rPr lang="en-US" u="sng" dirty="0" smtClean="0"/>
              <a:t>Example: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wc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-l &lt;&lt; DONE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line one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line two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DONE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C481F8-AE43-4572-BACA-29F97F6E562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Descriptor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085850"/>
            <a:ext cx="7010400" cy="3600450"/>
          </a:xfrm>
        </p:spPr>
        <p:txBody>
          <a:bodyPr>
            <a:normAutofit/>
          </a:bodyPr>
          <a:lstStyle/>
          <a:p>
            <a:r>
              <a:rPr lang="en-US" dirty="0" smtClean="0"/>
              <a:t>positive integer for every open file</a:t>
            </a:r>
          </a:p>
          <a:p>
            <a:r>
              <a:rPr lang="en-US" dirty="0" smtClean="0"/>
              <a:t>process tracks its open files with this number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/>
              <a:t>0 – standard input</a:t>
            </a:r>
          </a:p>
          <a:p>
            <a:pPr lvl="1">
              <a:buNone/>
            </a:pPr>
            <a:r>
              <a:rPr lang="en-US" dirty="0" smtClean="0"/>
              <a:t>1 – standard output</a:t>
            </a:r>
          </a:p>
          <a:p>
            <a:pPr lvl="1">
              <a:buNone/>
            </a:pPr>
            <a:r>
              <a:rPr lang="en-US" dirty="0" smtClean="0"/>
              <a:t>2 – standard error output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bash can use file descriptor to refer to a file</a:t>
            </a:r>
          </a:p>
          <a:p>
            <a:endParaRPr lang="en-US" dirty="0" smtClean="0"/>
          </a:p>
        </p:txBody>
      </p:sp>
      <p:sp>
        <p:nvSpPr>
          <p:cNvPr id="276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B3CE-5941-43AB-A2BB-CF9ACC9C392E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Redirection syntax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Output: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/>
              <a:t>   </a:t>
            </a:r>
            <a:r>
              <a:rPr lang="en-US" u="sng" dirty="0" smtClean="0"/>
              <a:t>or</a:t>
            </a:r>
            <a:r>
              <a:rPr lang="en-US" dirty="0" smtClean="0"/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1&gt; filename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   2&gt; filename</a:t>
            </a:r>
          </a:p>
          <a:p>
            <a:r>
              <a:rPr lang="en-US" dirty="0" smtClean="0"/>
              <a:t>Input: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smtClean="0"/>
              <a:t>   </a:t>
            </a:r>
            <a:r>
              <a:rPr lang="en-US" u="sng" dirty="0" smtClean="0"/>
              <a:t>or</a:t>
            </a:r>
            <a:r>
              <a:rPr lang="en-US" dirty="0" smtClean="0"/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0&lt;</a:t>
            </a:r>
          </a:p>
          <a:p>
            <a:r>
              <a:rPr lang="en-US" dirty="0" smtClean="0"/>
              <a:t>Combining outputs: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2&gt;&amp;1		</a:t>
            </a:r>
            <a:r>
              <a:rPr lang="en-US" u="sng" dirty="0" smtClean="0">
                <a:cs typeface="Courier New" pitchFamily="49" charset="0"/>
              </a:rPr>
              <a:t>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&amp;&gt;	</a:t>
            </a:r>
            <a:r>
              <a:rPr lang="en-US" u="sng" dirty="0" smtClean="0">
                <a:cs typeface="Courier New" pitchFamily="49" charset="0"/>
              </a:rPr>
              <a:t>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	&gt;&amp;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Example:</a:t>
            </a:r>
          </a:p>
          <a:p>
            <a:pPr>
              <a:buNone/>
            </a:pPr>
            <a:r>
              <a:rPr lang="en-US" dirty="0" smtClean="0"/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cat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hugo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&gt; /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/one 2&gt;&amp;1</a:t>
            </a:r>
          </a:p>
          <a:p>
            <a:pPr>
              <a:buNone/>
            </a:pPr>
            <a:r>
              <a:rPr lang="en-US" u="sng" dirty="0" smtClean="0">
                <a:cs typeface="Courier New" pitchFamily="49" charset="0"/>
              </a:rPr>
              <a:t>or</a:t>
            </a:r>
            <a:r>
              <a:rPr lang="en-US" dirty="0" smtClean="0">
                <a:cs typeface="Courier New" pitchFamily="49" charset="0"/>
              </a:rPr>
              <a:t>: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% cat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hugo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&amp;&gt; /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/one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922F7-94C3-4B7C-A0A7-BA375E78A227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Summary: Redirections and Pipe</a:t>
            </a:r>
          </a:p>
        </p:txBody>
      </p:sp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10C44-E6AA-46CB-85C6-F68E9D8F000C}" type="slidenum">
              <a:rPr lang="en-US" smtClean="0"/>
              <a:pPr/>
              <a:t>29</a:t>
            </a:fld>
            <a:endParaRPr lang="en-US" smtClean="0"/>
          </a:p>
        </p:txBody>
      </p:sp>
      <p:graphicFrame>
        <p:nvGraphicFramePr>
          <p:cNvPr id="343088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961848"/>
              </p:ext>
            </p:extLst>
          </p:nvPr>
        </p:nvGraphicFramePr>
        <p:xfrm>
          <a:off x="533400" y="1257300"/>
          <a:ext cx="7696200" cy="2881122"/>
        </p:xfrm>
        <a:graphic>
          <a:graphicData uri="http://schemas.openxmlformats.org/drawingml/2006/table">
            <a:tbl>
              <a:tblPr/>
              <a:tblGrid>
                <a:gridCol w="2895600"/>
                <a:gridCol w="48006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Command Syntax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Meaning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command &lt; file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redirect input from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file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  to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command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command &gt; file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redirect output from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command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  to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file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command &gt;&gt; file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redirect output of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command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  and appends it to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file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command &gt; file 2&gt;&amp;1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command &amp;&gt; file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add error output to standard output, redirect both into </a:t>
                      </a:r>
                      <a:r>
                        <a:rPr kumimoji="0" lang="en-US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Rounded MT Bold" pitchFamily="34" charset="0"/>
                          <a:ea typeface="+mn-ea"/>
                          <a:cs typeface="+mn-cs"/>
                        </a:rPr>
                        <a:t>file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command1  |  command2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take/pipe output of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command1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  as input to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command2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command &lt;&lt; LABEL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take input from current source until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LABEL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 line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Bourne shell 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sh</a:t>
            </a:r>
            <a:r>
              <a:rPr lang="en-US" dirty="0" smtClean="0"/>
              <a:t>: original Bourne shell</a:t>
            </a:r>
          </a:p>
          <a:p>
            <a:pPr lvl="1"/>
            <a:r>
              <a:rPr lang="en-US" dirty="0" smtClean="0"/>
              <a:t>written 1978 by Steve Bourne</a:t>
            </a:r>
          </a:p>
          <a:p>
            <a:pPr lvl="1"/>
            <a:r>
              <a:rPr lang="en-US" dirty="0" smtClean="0"/>
              <a:t>part of commercial UNIX</a:t>
            </a:r>
          </a:p>
          <a:p>
            <a:r>
              <a:rPr lang="en-US" dirty="0" smtClean="0"/>
              <a:t>ash: </a:t>
            </a:r>
            <a:r>
              <a:rPr lang="en-US" dirty="0" err="1" smtClean="0"/>
              <a:t>Almquist</a:t>
            </a:r>
            <a:r>
              <a:rPr lang="en-US" dirty="0" smtClean="0"/>
              <a:t> shell</a:t>
            </a:r>
          </a:p>
          <a:p>
            <a:pPr lvl="1"/>
            <a:r>
              <a:rPr lang="en-US" dirty="0" smtClean="0"/>
              <a:t>BSD-licensed replacement of </a:t>
            </a:r>
            <a:r>
              <a:rPr lang="en-US" dirty="0" err="1" smtClean="0"/>
              <a:t>sh</a:t>
            </a:r>
            <a:endParaRPr lang="en-US" dirty="0" smtClean="0"/>
          </a:p>
          <a:p>
            <a:r>
              <a:rPr lang="en-US" dirty="0" smtClean="0"/>
              <a:t>bash: Bourne-again shell</a:t>
            </a:r>
          </a:p>
          <a:p>
            <a:pPr lvl="1"/>
            <a:r>
              <a:rPr lang="en-US" dirty="0" smtClean="0"/>
              <a:t>GNU replacement of </a:t>
            </a:r>
            <a:r>
              <a:rPr lang="en-US" dirty="0" err="1" smtClean="0"/>
              <a:t>sh</a:t>
            </a:r>
            <a:endParaRPr lang="en-US" dirty="0" smtClean="0"/>
          </a:p>
          <a:p>
            <a:r>
              <a:rPr lang="en-US" dirty="0" smtClean="0"/>
              <a:t>dash: </a:t>
            </a:r>
            <a:r>
              <a:rPr lang="en-US" dirty="0" err="1" smtClean="0"/>
              <a:t>Debian</a:t>
            </a:r>
            <a:r>
              <a:rPr lang="en-US" dirty="0" smtClean="0"/>
              <a:t> </a:t>
            </a:r>
            <a:r>
              <a:rPr lang="en-US" dirty="0" err="1" smtClean="0"/>
              <a:t>Almquist</a:t>
            </a:r>
            <a:r>
              <a:rPr lang="en-US" dirty="0" smtClean="0"/>
              <a:t> shell</a:t>
            </a:r>
          </a:p>
          <a:p>
            <a:pPr lvl="1"/>
            <a:r>
              <a:rPr lang="en-US" dirty="0" smtClean="0"/>
              <a:t>small scripting shell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C481F8-AE43-4572-BACA-29F97F6E562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 of the UNIX shell:</a:t>
            </a:r>
          </a:p>
          <a:p>
            <a:pPr lvl="1"/>
            <a:r>
              <a:rPr lang="en-US" dirty="0" smtClean="0"/>
              <a:t>customization</a:t>
            </a:r>
          </a:p>
          <a:p>
            <a:pPr lvl="2"/>
            <a:r>
              <a:rPr lang="en-US" dirty="0" smtClean="0"/>
              <a:t>prompt, alias</a:t>
            </a:r>
            <a:endParaRPr lang="en-US" dirty="0"/>
          </a:p>
          <a:p>
            <a:pPr lvl="1"/>
            <a:r>
              <a:rPr lang="en-US" dirty="0" smtClean="0"/>
              <a:t>command </a:t>
            </a:r>
            <a:r>
              <a:rPr lang="en-US" dirty="0"/>
              <a:t>line behavior</a:t>
            </a:r>
          </a:p>
          <a:p>
            <a:pPr lvl="2"/>
            <a:r>
              <a:rPr lang="en-US" dirty="0"/>
              <a:t>history</a:t>
            </a:r>
          </a:p>
          <a:p>
            <a:pPr lvl="2"/>
            <a:r>
              <a:rPr lang="en-US" dirty="0" smtClean="0"/>
              <a:t>sequence, substitution</a:t>
            </a:r>
            <a:endParaRPr lang="en-US" dirty="0"/>
          </a:p>
          <a:p>
            <a:pPr lvl="2"/>
            <a:r>
              <a:rPr lang="en-US" dirty="0"/>
              <a:t>redirections and </a:t>
            </a:r>
            <a:r>
              <a:rPr lang="en-US" dirty="0" smtClean="0"/>
              <a:t>pipe</a:t>
            </a:r>
            <a:endParaRPr lang="en-US" dirty="0"/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6DBC-137F-4607-8DC9-E436281F1953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bash shell basics</a:t>
            </a:r>
          </a:p>
        </p:txBody>
      </p:sp>
      <p:sp>
        <p:nvSpPr>
          <p:cNvPr id="796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Customization</a:t>
            </a:r>
          </a:p>
          <a:p>
            <a:pPr lvl="1"/>
            <a:r>
              <a:rPr lang="en-US" dirty="0"/>
              <a:t>startup and initialization</a:t>
            </a:r>
          </a:p>
          <a:p>
            <a:pPr lvl="1"/>
            <a:r>
              <a:rPr lang="en-US" dirty="0" smtClean="0"/>
              <a:t>variables, prompt and aliases</a:t>
            </a:r>
          </a:p>
          <a:p>
            <a:r>
              <a:rPr lang="en-US" dirty="0" smtClean="0"/>
              <a:t>Command line behavior</a:t>
            </a:r>
          </a:p>
          <a:p>
            <a:pPr lvl="1"/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sequence &amp; substitution</a:t>
            </a:r>
          </a:p>
          <a:p>
            <a:pPr lvl="1"/>
            <a:r>
              <a:rPr lang="en-US" dirty="0" smtClean="0"/>
              <a:t>redirections and pipe</a:t>
            </a:r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1823-2850-4662-A07B-A39150463DC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Customization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via command line options</a:t>
            </a:r>
          </a:p>
          <a:p>
            <a:pPr lvl="1"/>
            <a:r>
              <a:rPr lang="en-US" dirty="0" smtClean="0"/>
              <a:t>rarely done</a:t>
            </a:r>
          </a:p>
          <a:p>
            <a:r>
              <a:rPr lang="en-US" dirty="0" smtClean="0"/>
              <a:t>instead: process initialization file</a:t>
            </a:r>
          </a:p>
          <a:p>
            <a:pPr marL="27432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~/.profile</a:t>
            </a:r>
            <a:r>
              <a:rPr lang="en-US" dirty="0" smtClean="0"/>
              <a:t>		if login session shell</a:t>
            </a:r>
          </a:p>
          <a:p>
            <a:pPr marL="27432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~/.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bashrc</a:t>
            </a:r>
            <a:r>
              <a:rPr lang="en-US" dirty="0" smtClean="0"/>
              <a:t>		if invoked from command line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via variables</a:t>
            </a:r>
          </a:p>
          <a:p>
            <a:pPr lvl="1"/>
            <a:r>
              <a:rPr lang="en-US" dirty="0" smtClean="0"/>
              <a:t>terminal settings: speed, size, color</a:t>
            </a:r>
          </a:p>
          <a:p>
            <a:pPr lvl="1"/>
            <a:r>
              <a:rPr lang="en-US" dirty="0" smtClean="0"/>
              <a:t>path to find executables</a:t>
            </a:r>
          </a:p>
          <a:p>
            <a:pPr lvl="1"/>
            <a:r>
              <a:rPr lang="en-US" dirty="0" smtClean="0"/>
              <a:t>custom prompt</a:t>
            </a:r>
          </a:p>
          <a:p>
            <a:pPr lvl="1"/>
            <a:r>
              <a:rPr lang="en-US" dirty="0" smtClean="0"/>
              <a:t>command aliases</a:t>
            </a:r>
          </a:p>
        </p:txBody>
      </p:sp>
      <p:sp>
        <p:nvSpPr>
          <p:cNvPr id="614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88D3B-58DE-48DD-BF28-D6115D1EED1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Variables</a:t>
            </a:r>
          </a:p>
        </p:txBody>
      </p:sp>
      <p:sp>
        <p:nvSpPr>
          <p:cNvPr id="5867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shell remembers values in variables</a:t>
            </a:r>
          </a:p>
          <a:p>
            <a:r>
              <a:rPr lang="en-US" dirty="0" smtClean="0"/>
              <a:t>variable has name and type: string, number, array</a:t>
            </a:r>
          </a:p>
          <a:p>
            <a:r>
              <a:rPr lang="en-US" dirty="0" smtClean="0"/>
              <a:t>to set string variable:</a:t>
            </a:r>
          </a:p>
          <a:p>
            <a:pPr algn="r">
              <a:buNone/>
            </a:pPr>
            <a:r>
              <a:rPr lang="en-US" u="sng" dirty="0" smtClean="0"/>
              <a:t>Syntax</a:t>
            </a:r>
            <a:r>
              <a:rPr lang="en-US" u="sng" dirty="0"/>
              <a:t>:</a:t>
            </a:r>
            <a:r>
              <a:rPr lang="en-US" dirty="0"/>
              <a:t> </a:t>
            </a:r>
          </a:p>
          <a:p>
            <a:pPr algn="r">
              <a:buNone/>
            </a:pPr>
            <a:r>
              <a:rPr lang="en-US" dirty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=value</a:t>
            </a:r>
            <a:endParaRPr lang="en-US" dirty="0" smtClean="0"/>
          </a:p>
          <a:p>
            <a:r>
              <a:rPr lang="en-US" dirty="0" smtClean="0"/>
              <a:t>to display variable’s value</a:t>
            </a:r>
          </a:p>
          <a:p>
            <a:pPr lvl="1" algn="r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% echo $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varname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6EA4-53AC-40A1-927F-407354DD9BE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Variables</a:t>
            </a:r>
          </a:p>
        </p:txBody>
      </p:sp>
      <p:sp>
        <p:nvSpPr>
          <p:cNvPr id="5867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Examples:</a:t>
            </a:r>
            <a:r>
              <a:rPr lang="en-US" dirty="0" smtClean="0"/>
              <a:t> 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speed=fast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echo Today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speed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Today we go fast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speed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="very fast"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echo Now we go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speed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Now we go very fast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6EA4-53AC-40A1-927F-407354DD9BE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Scope</a:t>
            </a:r>
          </a:p>
        </p:txBody>
      </p:sp>
      <p:sp>
        <p:nvSpPr>
          <p:cNvPr id="5867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valid for duration of shell invocation</a:t>
            </a:r>
          </a:p>
          <a:p>
            <a:endParaRPr lang="en-US" dirty="0" smtClean="0"/>
          </a:p>
          <a:p>
            <a:r>
              <a:rPr lang="en-US" dirty="0" smtClean="0"/>
              <a:t>variable can be exported into environment: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inherited by commands and subshells </a:t>
            </a:r>
          </a:p>
          <a:p>
            <a:pPr marL="274320" lvl="1" indent="0">
              <a:buNone/>
            </a:pPr>
            <a:endParaRPr lang="en-US" sz="2200" u="sng" dirty="0" smtClean="0"/>
          </a:p>
          <a:p>
            <a:pPr marL="274320" lvl="1" indent="0">
              <a:buNone/>
            </a:pPr>
            <a:endParaRPr lang="en-US" sz="2200" u="sng" dirty="0" smtClean="0"/>
          </a:p>
          <a:p>
            <a:pPr marL="0" indent="0">
              <a:buNone/>
            </a:pPr>
            <a:r>
              <a:rPr lang="en-US" sz="2800" dirty="0" smtClean="0"/>
              <a:t>  </a:t>
            </a:r>
            <a:r>
              <a:rPr lang="en-US" sz="2800" u="sng" dirty="0" smtClean="0"/>
              <a:t>Example:</a:t>
            </a:r>
            <a:r>
              <a:rPr lang="en-US" sz="2800" dirty="0" smtClean="0"/>
              <a:t> 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% export fast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6EA4-53AC-40A1-927F-407354DD9BE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22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predefined variables</a:t>
            </a:r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9FEF2-CD12-4EC3-9ADC-7FA4071946AB}" type="slidenum">
              <a:rPr lang="en-US" smtClean="0"/>
              <a:pPr/>
              <a:t>9</a:t>
            </a:fld>
            <a:endParaRPr lang="en-US" smtClean="0"/>
          </a:p>
        </p:txBody>
      </p:sp>
      <p:graphicFrame>
        <p:nvGraphicFramePr>
          <p:cNvPr id="360485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394617"/>
              </p:ext>
            </p:extLst>
          </p:nvPr>
        </p:nvGraphicFramePr>
        <p:xfrm>
          <a:off x="533400" y="1143000"/>
          <a:ext cx="7391400" cy="3292884"/>
        </p:xfrm>
        <a:graphic>
          <a:graphicData uri="http://schemas.openxmlformats.org/drawingml/2006/table">
            <a:tbl>
              <a:tblPr/>
              <a:tblGrid>
                <a:gridCol w="1865313"/>
                <a:gridCol w="5526087"/>
              </a:tblGrid>
              <a:tr h="321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Name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Meaning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HOME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full pathname of your home directory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PATH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list of directories to search for commands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USER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Your user name, also UID for user id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SHELL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full pathname of your </a:t>
                      </a:r>
                      <a:r>
                        <a:rPr kumimoji="0" lang="en-US" sz="15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login shell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PWD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Current work directory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HOSTNAME</a:t>
                      </a:r>
                    </a:p>
                  </a:txBody>
                  <a:tcPr marL="96356" marR="96356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current hostname of the system</a:t>
                      </a:r>
                    </a:p>
                  </a:txBody>
                  <a:tcPr marL="96356" marR="9635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HISTSIZE</a:t>
                      </a:r>
                    </a:p>
                  </a:txBody>
                  <a:tcPr marL="96356" marR="96356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Number of commands to remember</a:t>
                      </a:r>
                    </a:p>
                  </a:txBody>
                  <a:tcPr marL="96356" marR="9635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PS1</a:t>
                      </a:r>
                    </a:p>
                  </a:txBody>
                  <a:tcPr marL="96356" marR="96356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primary prompt (also PS2, …)</a:t>
                      </a:r>
                    </a:p>
                  </a:txBody>
                  <a:tcPr marL="96356" marR="96356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?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Return status of most recently executed command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$</a:t>
                      </a: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Process id of current process</a:t>
                      </a: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ll14Desig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Fall14Design</Template>
  <TotalTime>4395</TotalTime>
  <Words>1318</Words>
  <Application>Microsoft Office PowerPoint</Application>
  <PresentationFormat>On-screen Show (16:9)</PresentationFormat>
  <Paragraphs>413</Paragraphs>
  <Slides>30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Arial Rounded MT Bold</vt:lpstr>
      <vt:lpstr>Courier New</vt:lpstr>
      <vt:lpstr>Times New Roman</vt:lpstr>
      <vt:lpstr>Fall14Design</vt:lpstr>
      <vt:lpstr>CSCI 330 UNIX and Network Programming</vt:lpstr>
      <vt:lpstr>UNIX Command Interpreters</vt:lpstr>
      <vt:lpstr>Bourne shell family</vt:lpstr>
      <vt:lpstr>bash shell basics</vt:lpstr>
      <vt:lpstr>Customization</vt:lpstr>
      <vt:lpstr>Variables</vt:lpstr>
      <vt:lpstr>Variables</vt:lpstr>
      <vt:lpstr>Variable Scope</vt:lpstr>
      <vt:lpstr>some predefined variables</vt:lpstr>
      <vt:lpstr>Example: PATH variable</vt:lpstr>
      <vt:lpstr>bash shell prompt</vt:lpstr>
      <vt:lpstr>bash shell prompt</vt:lpstr>
      <vt:lpstr>shell aliases</vt:lpstr>
      <vt:lpstr>to create and keep aliases</vt:lpstr>
      <vt:lpstr>Command line behavior</vt:lpstr>
      <vt:lpstr>Shell History</vt:lpstr>
      <vt:lpstr>Shell History</vt:lpstr>
      <vt:lpstr>Command line editing </vt:lpstr>
      <vt:lpstr>Command Sequence</vt:lpstr>
      <vt:lpstr>Command Substitution</vt:lpstr>
      <vt:lpstr>Command Substitution</vt:lpstr>
      <vt:lpstr>Output Redirection (&gt;)</vt:lpstr>
      <vt:lpstr>Input Redirection (&lt;)</vt:lpstr>
      <vt:lpstr>Examples: Output / Input</vt:lpstr>
      <vt:lpstr>Appending Output</vt:lpstr>
      <vt:lpstr>Here Document</vt:lpstr>
      <vt:lpstr>File Descriptor</vt:lpstr>
      <vt:lpstr>Redirection syntax</vt:lpstr>
      <vt:lpstr>Summary: Redirections and Pipe</vt:lpstr>
      <vt:lpstr>Summary</vt:lpstr>
    </vt:vector>
  </TitlesOfParts>
  <Company>NIU Department of Computer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Shell Part 1</dc:title>
  <dc:subject>CSCI 330: The UNIX System</dc:subject>
  <dc:creator>Raimund Ege</dc:creator>
  <cp:lastModifiedBy>John Berezinski</cp:lastModifiedBy>
  <cp:revision>494</cp:revision>
  <dcterms:created xsi:type="dcterms:W3CDTF">2000-12-28T17:51:39Z</dcterms:created>
  <dcterms:modified xsi:type="dcterms:W3CDTF">2015-07-16T16:34:32Z</dcterms:modified>
</cp:coreProperties>
</file>