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4" r:id="rId1"/>
  </p:sldMasterIdLst>
  <p:notesMasterIdLst>
    <p:notesMasterId r:id="rId33"/>
  </p:notesMasterIdLst>
  <p:handoutMasterIdLst>
    <p:handoutMasterId r:id="rId34"/>
  </p:handoutMasterIdLst>
  <p:sldIdLst>
    <p:sldId id="377" r:id="rId2"/>
    <p:sldId id="518" r:id="rId3"/>
    <p:sldId id="519" r:id="rId4"/>
    <p:sldId id="520" r:id="rId5"/>
    <p:sldId id="521" r:id="rId6"/>
    <p:sldId id="523" r:id="rId7"/>
    <p:sldId id="468" r:id="rId8"/>
    <p:sldId id="424" r:id="rId9"/>
    <p:sldId id="426" r:id="rId10"/>
    <p:sldId id="505" r:id="rId11"/>
    <p:sldId id="428" r:id="rId12"/>
    <p:sldId id="514" r:id="rId13"/>
    <p:sldId id="432" r:id="rId14"/>
    <p:sldId id="443" r:id="rId15"/>
    <p:sldId id="449" r:id="rId16"/>
    <p:sldId id="451" r:id="rId17"/>
    <p:sldId id="458" r:id="rId18"/>
    <p:sldId id="460" r:id="rId19"/>
    <p:sldId id="517" r:id="rId20"/>
    <p:sldId id="463" r:id="rId21"/>
    <p:sldId id="474" r:id="rId22"/>
    <p:sldId id="473" r:id="rId23"/>
    <p:sldId id="471" r:id="rId24"/>
    <p:sldId id="506" r:id="rId25"/>
    <p:sldId id="484" r:id="rId26"/>
    <p:sldId id="496" r:id="rId27"/>
    <p:sldId id="498" r:id="rId28"/>
    <p:sldId id="499" r:id="rId29"/>
    <p:sldId id="467" r:id="rId30"/>
    <p:sldId id="487" r:id="rId31"/>
    <p:sldId id="421" r:id="rId32"/>
  </p:sldIdLst>
  <p:sldSz cx="9144000" cy="5143500" type="screen16x9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DDDDDD"/>
    <a:srgbClr val="99CCFF"/>
    <a:srgbClr val="00CC00"/>
    <a:srgbClr val="0066FF"/>
    <a:srgbClr val="FF9966"/>
    <a:srgbClr val="FF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22" autoAdjust="0"/>
  </p:normalViewPr>
  <p:slideViewPr>
    <p:cSldViewPr>
      <p:cViewPr varScale="1">
        <p:scale>
          <a:sx n="147" d="100"/>
          <a:sy n="147" d="100"/>
        </p:scale>
        <p:origin x="-594" y="-102"/>
      </p:cViewPr>
      <p:guideLst>
        <p:guide orient="horz" pos="756"/>
        <p:guide pos="43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08" y="87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23.xml"/><Relationship Id="rId2" Type="http://schemas.openxmlformats.org/officeDocument/2006/relationships/slide" Target="slides/slide22.xml"/><Relationship Id="rId1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827520" cy="478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5" tIns="48318" rIns="96635" bIns="48318" numCol="1" anchor="t" anchorCtr="0" compatLnSpc="1">
            <a:prstTxWarp prst="textNoShape">
              <a:avLst/>
            </a:prstTxWarp>
          </a:bodyPr>
          <a:lstStyle>
            <a:lvl1pPr algn="r" defTabSz="967442">
              <a:defRPr sz="1300"/>
            </a:lvl1pPr>
          </a:lstStyle>
          <a:p>
            <a:r>
              <a:rPr lang="en-US" dirty="0"/>
              <a:t>CSCI 330 - </a:t>
            </a:r>
            <a:r>
              <a:rPr lang="en-US" dirty="0" smtClean="0"/>
              <a:t>UNIX and Network Programming</a:t>
            </a:r>
            <a:endParaRPr lang="en-US" dirty="0"/>
          </a:p>
        </p:txBody>
      </p:sp>
      <p:sp>
        <p:nvSpPr>
          <p:cNvPr id="1177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2452"/>
            <a:ext cx="316992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5" tIns="48318" rIns="96635" bIns="48318" numCol="1" anchor="b" anchorCtr="0" compatLnSpc="1">
            <a:prstTxWarp prst="textNoShape">
              <a:avLst/>
            </a:prstTxWarp>
          </a:bodyPr>
          <a:lstStyle>
            <a:lvl1pPr algn="l" defTabSz="967442">
              <a:defRPr sz="1200"/>
            </a:lvl1pPr>
          </a:lstStyle>
          <a:p>
            <a:r>
              <a:rPr lang="en-US"/>
              <a:t>NIU - Department of Computer Science</a:t>
            </a:r>
          </a:p>
        </p:txBody>
      </p:sp>
      <p:sp>
        <p:nvSpPr>
          <p:cNvPr id="1177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51680" y="9122452"/>
            <a:ext cx="2763520" cy="478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5" tIns="48318" rIns="96635" bIns="48318" numCol="1" anchor="b" anchorCtr="0" compatLnSpc="1">
            <a:prstTxWarp prst="textNoShape">
              <a:avLst/>
            </a:prstTxWarp>
          </a:bodyPr>
          <a:lstStyle>
            <a:lvl1pPr algn="r" defTabSz="967442">
              <a:defRPr sz="1300"/>
            </a:lvl1pPr>
          </a:lstStyle>
          <a:p>
            <a:fld id="{88B82EAF-E2D1-4CF5-83CB-06F28E5047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9097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505200" cy="478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5" tIns="48318" rIns="96635" bIns="48318" numCol="1" anchor="t" anchorCtr="0" compatLnSpc="1">
            <a:prstTxWarp prst="textNoShape">
              <a:avLst/>
            </a:prstTxWarp>
          </a:bodyPr>
          <a:lstStyle>
            <a:lvl1pPr algn="l" defTabSz="967442">
              <a:defRPr sz="1300"/>
            </a:lvl1pPr>
          </a:lstStyle>
          <a:p>
            <a:r>
              <a:rPr lang="en-US" dirty="0" smtClean="0"/>
              <a:t>CSCI 330 - UNIX and Network Programming</a:t>
            </a: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0" y="0"/>
            <a:ext cx="3169920" cy="478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5" tIns="48318" rIns="96635" bIns="48318" numCol="1" anchor="t" anchorCtr="0" compatLnSpc="1">
            <a:prstTxWarp prst="textNoShape">
              <a:avLst/>
            </a:prstTxWarp>
          </a:bodyPr>
          <a:lstStyle>
            <a:lvl1pPr algn="r" defTabSz="967442">
              <a:defRPr sz="1300"/>
            </a:lvl1pPr>
          </a:lstStyle>
          <a:p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8788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2452"/>
            <a:ext cx="3169920" cy="478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5" tIns="48318" rIns="96635" bIns="48318" numCol="1" anchor="b" anchorCtr="0" compatLnSpc="1">
            <a:prstTxWarp prst="textNoShape">
              <a:avLst/>
            </a:prstTxWarp>
          </a:bodyPr>
          <a:lstStyle>
            <a:lvl1pPr algn="l" defTabSz="967442">
              <a:defRPr sz="1300"/>
            </a:lvl1pPr>
          </a:lstStyle>
          <a:p>
            <a:r>
              <a:rPr lang="en-US"/>
              <a:t>NIU - Department of Computer Science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0" y="9122452"/>
            <a:ext cx="3169920" cy="478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5" tIns="48318" rIns="96635" bIns="48318" numCol="1" anchor="b" anchorCtr="0" compatLnSpc="1">
            <a:prstTxWarp prst="textNoShape">
              <a:avLst/>
            </a:prstTxWarp>
          </a:bodyPr>
          <a:lstStyle>
            <a:lvl1pPr algn="r" defTabSz="967442">
              <a:defRPr sz="1300"/>
            </a:lvl1pPr>
          </a:lstStyle>
          <a:p>
            <a:fld id="{DDD3F77F-B9F2-4E44-ABC8-095903724E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235044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CSCI 330 - The UNIX System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NIU - Department of Computer Science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8D29C2-50C3-46F2-A549-BD4D6308A2AD}" type="slidenum">
              <a:rPr lang="en-US"/>
              <a:pPr/>
              <a:t>1</a:t>
            </a:fld>
            <a:endParaRPr lang="en-US"/>
          </a:p>
        </p:txBody>
      </p:sp>
      <p:sp>
        <p:nvSpPr>
          <p:cNvPr id="342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20725"/>
            <a:ext cx="6400800" cy="3600450"/>
          </a:xfrm>
          <a:ln/>
        </p:spPr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360" y="4561226"/>
            <a:ext cx="5364480" cy="431857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CSCI 330 - The UNIX System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NIU - Department of Computer Science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180D4B-62C5-4ADE-9276-44A1335D5935}" type="slidenum">
              <a:rPr lang="en-US"/>
              <a:pPr/>
              <a:t>6</a:t>
            </a:fld>
            <a:endParaRPr lang="en-US"/>
          </a:p>
        </p:txBody>
      </p:sp>
      <p:sp>
        <p:nvSpPr>
          <p:cNvPr id="390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7475" y="720725"/>
            <a:ext cx="4546600" cy="2559050"/>
          </a:xfrm>
          <a:ln/>
        </p:spPr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" y="3521752"/>
            <a:ext cx="6664960" cy="535804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3200" cap="all" baseline="0"/>
            </a:lvl1pPr>
          </a:lstStyle>
          <a:p>
            <a:r>
              <a:rPr lang="en-US" dirty="0" smtClean="0"/>
              <a:t>CSCI 330</a:t>
            </a:r>
            <a:br>
              <a:rPr lang="en-US" dirty="0" smtClean="0"/>
            </a:br>
            <a:r>
              <a:rPr lang="en-US" dirty="0" smtClean="0"/>
              <a:t>UNIX and Network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040525"/>
            <a:ext cx="50292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85800" y="3035636"/>
            <a:ext cx="1241103" cy="1114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 smtClean="0"/>
              <a:t>CSCI 330 - UNIX and Network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B617-9A5B-4118-A8ED-CEB42FA9AE5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108585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 smtClean="0"/>
              <a:t>CSCI 330 - UNIX and Network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8F7A-77A1-40D2-A10F-7D002578930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08585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240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rgbClr val="F6F9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800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algn="r"/>
            <a:r>
              <a:rPr lang="en-US" dirty="0" smtClean="0"/>
              <a:t>CSCI 330 - UNIX and Network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13716"/>
            <a:ext cx="4572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fld id="{A0D28F7A-77A1-40D2-A10F-7D002578930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cap="none" dirty="0" smtClean="0"/>
              <a:t>CSCI 330</a:t>
            </a:r>
            <a:br>
              <a:rPr lang="en-US" sz="3600" cap="none" dirty="0" smtClean="0"/>
            </a:br>
            <a:r>
              <a:rPr lang="en-US" sz="3600" cap="none" dirty="0" smtClean="0"/>
              <a:t>UNIX </a:t>
            </a:r>
            <a:r>
              <a:rPr lang="en-US" sz="3600" cap="none" dirty="0"/>
              <a:t>and Network Programming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 II</a:t>
            </a:r>
          </a:p>
          <a:p>
            <a:r>
              <a:rPr lang="en-US" dirty="0" smtClean="0"/>
              <a:t>Basic UNIX </a:t>
            </a:r>
            <a:r>
              <a:rPr lang="en-US" dirty="0" smtClean="0"/>
              <a:t>Usage</a:t>
            </a:r>
            <a:r>
              <a:rPr lang="en-US" dirty="0" smtClean="0"/>
              <a:t>: File System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Path to file3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B617-9A5B-4118-A8ED-CEB42FA9AE5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44954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50" y="1146724"/>
            <a:ext cx="7848599" cy="3307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49541" name="Oval 5"/>
          <p:cNvSpPr>
            <a:spLocks noChangeArrowheads="1"/>
          </p:cNvSpPr>
          <p:nvPr/>
        </p:nvSpPr>
        <p:spPr bwMode="auto">
          <a:xfrm>
            <a:off x="2667000" y="3922812"/>
            <a:ext cx="914400" cy="649188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449542" name="Text Box 6"/>
          <p:cNvSpPr txBox="1">
            <a:spLocks noChangeArrowheads="1"/>
          </p:cNvSpPr>
          <p:nvPr/>
        </p:nvSpPr>
        <p:spPr bwMode="auto">
          <a:xfrm>
            <a:off x="3595991" y="4454645"/>
            <a:ext cx="5486400" cy="342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/>
            <a:r>
              <a:rPr lang="en-US" dirty="0">
                <a:solidFill>
                  <a:srgbClr val="FF0000"/>
                </a:solidFill>
                <a:latin typeface="+mj-lt"/>
              </a:rPr>
              <a:t>Absolute 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Path:     /</a:t>
            </a:r>
            <a:r>
              <a:rPr lang="en-US" dirty="0" err="1">
                <a:solidFill>
                  <a:srgbClr val="FF0000"/>
                </a:solidFill>
                <a:latin typeface="+mj-lt"/>
              </a:rPr>
              <a:t>usr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/staff/</a:t>
            </a:r>
            <a:r>
              <a:rPr lang="en-US" dirty="0" err="1">
                <a:solidFill>
                  <a:srgbClr val="FF0000"/>
                </a:solidFill>
                <a:latin typeface="+mj-lt"/>
              </a:rPr>
              <a:t>joan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/file3</a:t>
            </a:r>
          </a:p>
        </p:txBody>
      </p:sp>
      <p:sp>
        <p:nvSpPr>
          <p:cNvPr id="9" name="Rectangle 8"/>
          <p:cNvSpPr/>
          <p:nvPr/>
        </p:nvSpPr>
        <p:spPr>
          <a:xfrm>
            <a:off x="4343399" y="2686050"/>
            <a:ext cx="4114800" cy="1885950"/>
          </a:xfrm>
          <a:prstGeom prst="rect">
            <a:avLst/>
          </a:prstGeom>
          <a:solidFill>
            <a:schemeClr val="bg1">
              <a:alpha val="9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9542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Directory commands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pwd</a:t>
            </a:r>
            <a:r>
              <a:rPr lang="en-US" dirty="0" smtClean="0"/>
              <a:t>		to </a:t>
            </a:r>
            <a:r>
              <a:rPr lang="en-US" dirty="0"/>
              <a:t>show path of current working </a:t>
            </a:r>
            <a:r>
              <a:rPr lang="en-US" dirty="0" smtClean="0"/>
              <a:t>directory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cd</a:t>
            </a:r>
            <a:r>
              <a:rPr lang="en-US" dirty="0" smtClean="0"/>
              <a:t>		to change the current working directory</a:t>
            </a:r>
          </a:p>
          <a:p>
            <a:endParaRPr lang="en-US" dirty="0" smtClean="0"/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mkdir</a:t>
            </a:r>
            <a:r>
              <a:rPr lang="en-US" dirty="0"/>
              <a:t>	</a:t>
            </a:r>
            <a:r>
              <a:rPr lang="en-US" dirty="0" smtClean="0"/>
              <a:t>to create </a:t>
            </a:r>
            <a:r>
              <a:rPr lang="en-US" dirty="0"/>
              <a:t>a </a:t>
            </a:r>
            <a:r>
              <a:rPr lang="en-US" dirty="0" smtClean="0"/>
              <a:t>new directory</a:t>
            </a:r>
          </a:p>
          <a:p>
            <a:endParaRPr lang="en-US" dirty="0" smtClean="0"/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rmdir</a:t>
            </a:r>
            <a:r>
              <a:rPr lang="en-US" dirty="0" smtClean="0"/>
              <a:t>	to delete an empty directory</a:t>
            </a:r>
          </a:p>
          <a:p>
            <a:pPr lvl="1"/>
            <a:r>
              <a:rPr lang="en-US" dirty="0"/>
              <a:t>use “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-r</a:t>
            </a:r>
            <a:r>
              <a:rPr lang="en-US" dirty="0" smtClean="0"/>
              <a:t>” to </a:t>
            </a:r>
            <a:r>
              <a:rPr lang="en-US" dirty="0"/>
              <a:t>remove non-empty directory 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B617-9A5B-4118-A8ED-CEB42FA9AE5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directory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most frequently used file system command:</a:t>
            </a:r>
          </a:p>
          <a:p>
            <a:pPr>
              <a:buNone/>
            </a:pPr>
            <a:endParaRPr lang="en-US" u="sng" dirty="0" smtClean="0"/>
          </a:p>
          <a:p>
            <a:pPr>
              <a:buNone/>
            </a:pPr>
            <a:r>
              <a:rPr lang="en-US" u="sng" dirty="0" smtClean="0"/>
              <a:t>Syntax:</a:t>
            </a:r>
          </a:p>
          <a:p>
            <a:pPr lvl="1">
              <a:buNone/>
            </a:pPr>
            <a:r>
              <a:rPr lang="en-US" dirty="0" smtClean="0"/>
              <a:t>		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[options] [path]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common </a:t>
            </a:r>
            <a:r>
              <a:rPr lang="en-US" dirty="0"/>
              <a:t>options</a:t>
            </a:r>
            <a:r>
              <a:rPr lang="en-US" dirty="0" smtClean="0"/>
              <a:t>:</a:t>
            </a:r>
            <a:endParaRPr lang="en-US" dirty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/>
              <a:t>	show all files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dirty="0"/>
              <a:t>	</a:t>
            </a:r>
            <a:r>
              <a:rPr lang="en-US" dirty="0" smtClean="0"/>
              <a:t>show </a:t>
            </a:r>
            <a:r>
              <a:rPr lang="en-US" dirty="0"/>
              <a:t>long version of listing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dirty="0"/>
              <a:t>	show files sorted by time stamp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dirty="0"/>
              <a:t>	show files sorted by file size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dirty="0"/>
              <a:t>	show files in reverse sorted order</a:t>
            </a:r>
          </a:p>
          <a:p>
            <a:pPr lvl="1"/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B617-9A5B-4118-A8ED-CEB42FA9AE5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 List Option</a:t>
            </a:r>
          </a:p>
        </p:txBody>
      </p:sp>
      <p:sp>
        <p:nvSpPr>
          <p:cNvPr id="4546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-al</a:t>
            </a:r>
          </a:p>
          <a:p>
            <a:pPr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total 126</a:t>
            </a:r>
          </a:p>
          <a:p>
            <a:pPr>
              <a:buNone/>
            </a:pP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drwxr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xr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-x 13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ege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csci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1024 Apr 26 15:49 .</a:t>
            </a:r>
          </a:p>
          <a:p>
            <a:pPr>
              <a:buNone/>
            </a:pP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drwxr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xr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-x 15 root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root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512 Apr 24 15:18 ..</a:t>
            </a:r>
          </a:p>
          <a:p>
            <a:pPr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rwxr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--r--  1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ege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csci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885 Dec  2 13:07 .login</a:t>
            </a:r>
          </a:p>
          <a:p>
            <a:pPr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rwx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------  1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ege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csci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436 Apr 12 11:59 .profile</a:t>
            </a:r>
          </a:p>
          <a:p>
            <a:pPr>
              <a:buNone/>
            </a:pP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drwx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------  7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ege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csci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512 May 17 14:11 330</a:t>
            </a:r>
          </a:p>
          <a:p>
            <a:pPr>
              <a:buNone/>
            </a:pP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drwx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------  3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ege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csci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512 Mar 19 13:31 467</a:t>
            </a:r>
          </a:p>
          <a:p>
            <a:pPr>
              <a:buNone/>
            </a:pP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drwx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------  2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ege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csci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512 Mar 31 10:16 Data</a:t>
            </a:r>
          </a:p>
          <a:p>
            <a:pPr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rw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-r--r--  1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ege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csci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80 Feb 27 12:23 quiz.txt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B617-9A5B-4118-A8ED-CEB42FA9AE5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54660" name="AutoShape 4"/>
          <p:cNvSpPr>
            <a:spLocks noChangeArrowheads="1"/>
          </p:cNvSpPr>
          <p:nvPr/>
        </p:nvSpPr>
        <p:spPr bwMode="auto">
          <a:xfrm>
            <a:off x="2438400" y="1143000"/>
            <a:ext cx="4038600" cy="361950"/>
          </a:xfrm>
          <a:prstGeom prst="wedgeRoundRectCallout">
            <a:avLst>
              <a:gd name="adj1" fmla="val -68695"/>
              <a:gd name="adj2" fmla="val 9584"/>
              <a:gd name="adj3" fmla="val 16667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1400" dirty="0">
                <a:solidFill>
                  <a:schemeClr val="accent2"/>
                </a:solidFill>
              </a:rPr>
              <a:t>List contents of the current directory in long format</a:t>
            </a:r>
          </a:p>
        </p:txBody>
      </p:sp>
      <p:grpSp>
        <p:nvGrpSpPr>
          <p:cNvPr id="454661" name="Group 5"/>
          <p:cNvGrpSpPr>
            <a:grpSpLocks/>
          </p:cNvGrpSpPr>
          <p:nvPr/>
        </p:nvGrpSpPr>
        <p:grpSpPr bwMode="auto">
          <a:xfrm>
            <a:off x="5324475" y="1600200"/>
            <a:ext cx="2828925" cy="628650"/>
            <a:chOff x="4176" y="1632"/>
            <a:chExt cx="1782" cy="528"/>
          </a:xfrm>
        </p:grpSpPr>
        <p:sp>
          <p:nvSpPr>
            <p:cNvPr id="454662" name="AutoShape 6"/>
            <p:cNvSpPr>
              <a:spLocks noChangeArrowheads="1"/>
            </p:cNvSpPr>
            <p:nvPr/>
          </p:nvSpPr>
          <p:spPr bwMode="auto">
            <a:xfrm>
              <a:off x="4806" y="1632"/>
              <a:ext cx="1152" cy="528"/>
            </a:xfrm>
            <a:prstGeom prst="wedgeRoundRectCallout">
              <a:avLst>
                <a:gd name="adj1" fmla="val -87354"/>
                <a:gd name="adj2" fmla="val 17272"/>
                <a:gd name="adj3" fmla="val 16667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l"/>
              <a:r>
                <a:rPr lang="en-US" sz="1400" dirty="0" smtClean="0">
                  <a:solidFill>
                    <a:schemeClr val="accent2"/>
                  </a:solidFill>
                </a:rPr>
                <a:t>. is current directory</a:t>
              </a:r>
              <a:endParaRPr lang="en-US" sz="1400" dirty="0">
                <a:solidFill>
                  <a:schemeClr val="accent2"/>
                </a:solidFill>
              </a:endParaRPr>
            </a:p>
            <a:p>
              <a:pPr algn="l"/>
              <a:r>
                <a:rPr lang="en-US" sz="1400" b="1" dirty="0">
                  <a:solidFill>
                    <a:schemeClr val="accent2"/>
                  </a:solidFill>
                </a:rPr>
                <a:t>..</a:t>
              </a:r>
              <a:r>
                <a:rPr lang="en-US" sz="1400" dirty="0">
                  <a:solidFill>
                    <a:schemeClr val="accent2"/>
                  </a:solidFill>
                </a:rPr>
                <a:t> </a:t>
              </a:r>
              <a:r>
                <a:rPr lang="en-US" sz="1400" dirty="0" smtClean="0">
                  <a:solidFill>
                    <a:schemeClr val="accent2"/>
                  </a:solidFill>
                </a:rPr>
                <a:t>is parent directory</a:t>
              </a:r>
              <a:endParaRPr lang="en-US" sz="1400" dirty="0">
                <a:solidFill>
                  <a:schemeClr val="accent2"/>
                </a:solidFill>
              </a:endParaRPr>
            </a:p>
          </p:txBody>
        </p:sp>
        <p:sp>
          <p:nvSpPr>
            <p:cNvPr id="454663" name="AutoShape 7"/>
            <p:cNvSpPr>
              <a:spLocks/>
            </p:cNvSpPr>
            <p:nvPr/>
          </p:nvSpPr>
          <p:spPr bwMode="auto">
            <a:xfrm>
              <a:off x="4176" y="1824"/>
              <a:ext cx="96" cy="336"/>
            </a:xfrm>
            <a:prstGeom prst="rightBrace">
              <a:avLst>
                <a:gd name="adj1" fmla="val 25000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54664" name="Group 8"/>
          <p:cNvGrpSpPr>
            <a:grpSpLocks/>
          </p:cNvGrpSpPr>
          <p:nvPr/>
        </p:nvGrpSpPr>
        <p:grpSpPr bwMode="auto">
          <a:xfrm>
            <a:off x="5939683" y="2267390"/>
            <a:ext cx="2213718" cy="609247"/>
            <a:chOff x="4190" y="2108"/>
            <a:chExt cx="1378" cy="628"/>
          </a:xfrm>
        </p:grpSpPr>
        <p:sp>
          <p:nvSpPr>
            <p:cNvPr id="454665" name="AutoShape 9"/>
            <p:cNvSpPr>
              <a:spLocks/>
            </p:cNvSpPr>
            <p:nvPr/>
          </p:nvSpPr>
          <p:spPr bwMode="auto">
            <a:xfrm>
              <a:off x="4190" y="2108"/>
              <a:ext cx="49" cy="471"/>
            </a:xfrm>
            <a:prstGeom prst="rightBrace">
              <a:avLst>
                <a:gd name="adj1" fmla="val 62500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4666" name="AutoShape 10"/>
            <p:cNvSpPr>
              <a:spLocks noChangeArrowheads="1"/>
            </p:cNvSpPr>
            <p:nvPr/>
          </p:nvSpPr>
          <p:spPr bwMode="auto">
            <a:xfrm>
              <a:off x="4566" y="2108"/>
              <a:ext cx="1002" cy="628"/>
            </a:xfrm>
            <a:prstGeom prst="wedgeRoundRectCallout">
              <a:avLst>
                <a:gd name="adj1" fmla="val -74805"/>
                <a:gd name="adj2" fmla="val -15542"/>
                <a:gd name="adj3" fmla="val 16667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l"/>
              <a:r>
                <a:rPr lang="en-US" sz="1400" dirty="0" smtClean="0">
                  <a:solidFill>
                    <a:schemeClr val="accent2"/>
                  </a:solidFill>
                </a:rPr>
                <a:t>dot (.)  </a:t>
              </a:r>
              <a:r>
                <a:rPr lang="en-US" sz="1400" dirty="0">
                  <a:solidFill>
                    <a:schemeClr val="accent2"/>
                  </a:solidFill>
                </a:rPr>
                <a:t>names </a:t>
              </a:r>
              <a:r>
                <a:rPr lang="en-US" sz="1400" dirty="0" smtClean="0">
                  <a:solidFill>
                    <a:schemeClr val="accent2"/>
                  </a:solidFill>
                </a:rPr>
                <a:t>are </a:t>
              </a:r>
              <a:r>
                <a:rPr lang="en-US" sz="1400" dirty="0">
                  <a:solidFill>
                    <a:schemeClr val="accent2"/>
                  </a:solidFill>
                </a:rPr>
                <a:t>hidden files</a:t>
              </a:r>
            </a:p>
          </p:txBody>
        </p:sp>
      </p:grpSp>
      <p:grpSp>
        <p:nvGrpSpPr>
          <p:cNvPr id="454667" name="Group 11"/>
          <p:cNvGrpSpPr>
            <a:grpSpLocks/>
          </p:cNvGrpSpPr>
          <p:nvPr/>
        </p:nvGrpSpPr>
        <p:grpSpPr bwMode="auto">
          <a:xfrm>
            <a:off x="5572125" y="2762250"/>
            <a:ext cx="2114550" cy="723635"/>
            <a:chOff x="3804" y="2525"/>
            <a:chExt cx="1332" cy="547"/>
          </a:xfrm>
        </p:grpSpPr>
        <p:sp>
          <p:nvSpPr>
            <p:cNvPr id="454668" name="AutoShape 12"/>
            <p:cNvSpPr>
              <a:spLocks/>
            </p:cNvSpPr>
            <p:nvPr/>
          </p:nvSpPr>
          <p:spPr bwMode="auto">
            <a:xfrm>
              <a:off x="3804" y="2525"/>
              <a:ext cx="96" cy="547"/>
            </a:xfrm>
            <a:prstGeom prst="rightBrace">
              <a:avLst>
                <a:gd name="adj1" fmla="val 41667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4669" name="AutoShape 13"/>
            <p:cNvSpPr>
              <a:spLocks noChangeArrowheads="1"/>
            </p:cNvSpPr>
            <p:nvPr/>
          </p:nvSpPr>
          <p:spPr bwMode="auto">
            <a:xfrm>
              <a:off x="4512" y="2813"/>
              <a:ext cx="624" cy="259"/>
            </a:xfrm>
            <a:prstGeom prst="wedgeRoundRectCallout">
              <a:avLst>
                <a:gd name="adj1" fmla="val -132581"/>
                <a:gd name="adj2" fmla="val -48024"/>
                <a:gd name="adj3" fmla="val 16667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l"/>
              <a:r>
                <a:rPr lang="en-US" sz="1400" dirty="0" smtClean="0">
                  <a:solidFill>
                    <a:schemeClr val="accent2"/>
                  </a:solidFill>
                </a:rPr>
                <a:t>directories</a:t>
              </a:r>
              <a:endParaRPr lang="en-US" sz="1400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454670" name="AutoShape 14"/>
          <p:cNvSpPr>
            <a:spLocks noChangeArrowheads="1"/>
          </p:cNvSpPr>
          <p:nvPr/>
        </p:nvSpPr>
        <p:spPr bwMode="auto">
          <a:xfrm>
            <a:off x="6696075" y="3617126"/>
            <a:ext cx="1219200" cy="342900"/>
          </a:xfrm>
          <a:prstGeom prst="wedgeRoundRectCallout">
            <a:avLst>
              <a:gd name="adj1" fmla="val -104115"/>
              <a:gd name="adj2" fmla="val -37786"/>
              <a:gd name="adj3" fmla="val 16667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/>
            <a:r>
              <a:rPr lang="en-US" sz="1400" dirty="0" smtClean="0">
                <a:solidFill>
                  <a:schemeClr val="accent2"/>
                </a:solidFill>
              </a:rPr>
              <a:t>plain file</a:t>
            </a:r>
            <a:endParaRPr lang="en-US" sz="1400" dirty="0">
              <a:solidFill>
                <a:schemeClr val="accent2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1036" y="3867150"/>
            <a:ext cx="2351089" cy="69539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67150"/>
            <a:ext cx="2601074" cy="6953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4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4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4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4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4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54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4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54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4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4660" grpId="0" animBg="1" autoUpdateAnimBg="0"/>
      <p:bldP spid="454670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File System Commands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Copying files or directories</a:t>
            </a:r>
          </a:p>
          <a:p>
            <a:pPr>
              <a:buNone/>
            </a:pPr>
            <a:r>
              <a:rPr lang="en-US" dirty="0" smtClean="0"/>
              <a:t>	 </a:t>
            </a:r>
            <a:r>
              <a:rPr lang="en-US" u="sng" dirty="0" smtClean="0"/>
              <a:t>Syntax</a:t>
            </a:r>
            <a:r>
              <a:rPr lang="en-US" u="sng" dirty="0"/>
              <a:t>:</a:t>
            </a: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source(s) target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ts val="400"/>
              </a:spcBef>
            </a:pPr>
            <a:r>
              <a:rPr lang="en-US" dirty="0" smtClean="0"/>
              <a:t>source(s) </a:t>
            </a:r>
            <a:r>
              <a:rPr lang="en-US" dirty="0"/>
              <a:t>is one or more items to copy</a:t>
            </a:r>
          </a:p>
          <a:p>
            <a:pPr lvl="1">
              <a:spcBef>
                <a:spcPts val="400"/>
              </a:spcBef>
            </a:pPr>
            <a:r>
              <a:rPr lang="en-US" dirty="0"/>
              <a:t>target is either name of copied item, or directory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commonly </a:t>
            </a:r>
            <a:r>
              <a:rPr lang="en-US" dirty="0"/>
              <a:t>used options:</a:t>
            </a:r>
          </a:p>
          <a:p>
            <a:pPr lvl="1">
              <a:buNone/>
            </a:pPr>
            <a:r>
              <a:rPr lang="en-US" sz="1400" dirty="0" smtClean="0"/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/>
              <a:t>   	if “target” exists, </a:t>
            </a:r>
            <a:r>
              <a:rPr lang="en-US" sz="1400" dirty="0" smtClean="0"/>
              <a:t>then prompts for confirmation </a:t>
            </a:r>
            <a:r>
              <a:rPr lang="en-US" sz="1400" dirty="0"/>
              <a:t>before overwriting</a:t>
            </a:r>
          </a:p>
          <a:p>
            <a:pPr lvl="1">
              <a:buNone/>
            </a:pPr>
            <a:r>
              <a:rPr lang="en-US" sz="1400" dirty="0" smtClean="0"/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400" dirty="0"/>
              <a:t>  	recursively copy entire directories</a:t>
            </a:r>
          </a:p>
          <a:p>
            <a:pPr lvl="1">
              <a:buNone/>
            </a:pPr>
            <a:r>
              <a:rPr lang="en-US" sz="1400" dirty="0" smtClean="0"/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400" dirty="0"/>
              <a:t>	preserve access times and permission </a:t>
            </a:r>
            <a:r>
              <a:rPr lang="en-US" sz="1400" dirty="0" smtClean="0"/>
              <a:t>modes</a:t>
            </a:r>
          </a:p>
          <a:p>
            <a:r>
              <a:rPr lang="en-US" dirty="0" smtClean="0"/>
              <a:t>Moving </a:t>
            </a:r>
            <a:r>
              <a:rPr lang="en-US" dirty="0"/>
              <a:t>files or directories</a:t>
            </a:r>
          </a:p>
          <a:p>
            <a:pPr lvl="1">
              <a:buNone/>
            </a:pPr>
            <a:r>
              <a:rPr lang="en-US" sz="2400" u="sng" dirty="0" smtClean="0"/>
              <a:t>Syntax</a:t>
            </a:r>
            <a:r>
              <a:rPr lang="en-US" sz="2400" u="sng" dirty="0"/>
              <a:t>:</a:t>
            </a:r>
            <a:r>
              <a:rPr lang="en-US" sz="2400" dirty="0"/>
              <a:t> </a:t>
            </a:r>
            <a:r>
              <a:rPr lang="en-US" sz="2400" dirty="0" smtClean="0"/>
              <a:t> 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mv source(s) target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B617-9A5B-4118-A8ED-CEB42FA9AE5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Renaming files or directories</a:t>
            </a:r>
            <a:endParaRPr lang="en-US" dirty="0"/>
          </a:p>
        </p:txBody>
      </p:sp>
      <p:sp>
        <p:nvSpPr>
          <p:cNvPr id="4720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“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mv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pPr>
              <a:buNone/>
            </a:pPr>
            <a:r>
              <a:rPr lang="en-US" u="sng" dirty="0" smtClean="0"/>
              <a:t>Example:</a:t>
            </a:r>
            <a:r>
              <a:rPr lang="en-US" dirty="0" smtClean="0"/>
              <a:t> rename file “</a:t>
            </a:r>
            <a:r>
              <a:rPr lang="en-US" dirty="0" err="1" smtClean="0"/>
              <a:t>unix</a:t>
            </a:r>
            <a:r>
              <a:rPr lang="en-US" dirty="0" smtClean="0"/>
              <a:t>” to “csci330”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mv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unix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csci330</a:t>
            </a: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u="sng" dirty="0" smtClean="0"/>
              <a:t>Caveat: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what happens if “csci330” exists and is a directory ?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B617-9A5B-4118-A8ED-CEB42FA9AE5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 files or directories</a:t>
            </a:r>
            <a:endParaRPr lang="en-US" dirty="0"/>
          </a:p>
        </p:txBody>
      </p:sp>
      <p:sp>
        <p:nvSpPr>
          <p:cNvPr id="4741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u="sng" dirty="0" smtClean="0"/>
              <a:t>Syntax:</a:t>
            </a:r>
            <a:r>
              <a:rPr lang="en-US" dirty="0" smtClean="0"/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path-list</a:t>
            </a:r>
          </a:p>
          <a:p>
            <a:endParaRPr lang="en-US" dirty="0" smtClean="0"/>
          </a:p>
          <a:p>
            <a:r>
              <a:rPr lang="en-US" dirty="0" smtClean="0"/>
              <a:t>Commonly used options: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-f</a:t>
            </a:r>
            <a:r>
              <a:rPr lang="en-US" dirty="0" smtClean="0"/>
              <a:t>  force remove regardless of permissions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/>
              <a:t>  prompt for confirmation before removing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-r</a:t>
            </a:r>
            <a:r>
              <a:rPr lang="en-US" dirty="0" smtClean="0"/>
              <a:t>  removes everything under the indicated directory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r>
              <a:rPr lang="en-US" u="sng" dirty="0" smtClean="0"/>
              <a:t>Example:</a:t>
            </a:r>
            <a:r>
              <a:rPr lang="en-US" dirty="0" smtClean="0"/>
              <a:t>  remove file “old-assign”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rm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unix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/assign/old-assign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B617-9A5B-4118-A8ED-CEB42FA9AE5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Linking Files</a:t>
            </a:r>
            <a:endParaRPr lang="en-US" dirty="0"/>
          </a:p>
        </p:txBody>
      </p:sp>
      <p:sp>
        <p:nvSpPr>
          <p:cNvPr id="4823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Allows one file to be known by different names</a:t>
            </a:r>
          </a:p>
          <a:p>
            <a:r>
              <a:rPr lang="en-US" dirty="0" smtClean="0"/>
              <a:t>Link is a reference to a file stored elsewhere</a:t>
            </a:r>
          </a:p>
          <a:p>
            <a:endParaRPr lang="en-US" dirty="0" smtClean="0"/>
          </a:p>
          <a:p>
            <a:r>
              <a:rPr lang="en-US" dirty="0" smtClean="0"/>
              <a:t>2 types:</a:t>
            </a:r>
          </a:p>
          <a:p>
            <a:pPr lvl="1"/>
            <a:r>
              <a:rPr lang="en-US" dirty="0" smtClean="0"/>
              <a:t>Hard link (default)</a:t>
            </a:r>
          </a:p>
          <a:p>
            <a:pPr lvl="1"/>
            <a:r>
              <a:rPr lang="en-US" dirty="0" smtClean="0"/>
              <a:t>Symbolic link (a.k.a. “soft link”)</a:t>
            </a:r>
          </a:p>
          <a:p>
            <a:pPr marL="0" indent="0">
              <a:buNone/>
            </a:pPr>
            <a:endParaRPr lang="en-US" u="sng" dirty="0" smtClean="0"/>
          </a:p>
          <a:p>
            <a:pPr marL="0" indent="0">
              <a:buNone/>
            </a:pPr>
            <a:r>
              <a:rPr lang="en-US" u="sng" dirty="0" smtClean="0"/>
              <a:t>Syntax:</a:t>
            </a:r>
            <a:r>
              <a:rPr lang="en-US" dirty="0" smtClean="0"/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[-s]  target  local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B617-9A5B-4118-A8ED-CEB42FA9AE5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Link illustration</a:t>
            </a:r>
            <a:endParaRPr lang="en-US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3581400" y="1200150"/>
            <a:ext cx="5334000" cy="365531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create entry “bb” in “dir3” as link to file “</a:t>
            </a:r>
            <a:r>
              <a:rPr lang="en-US" dirty="0" err="1" smtClean="0"/>
              <a:t>aa</a:t>
            </a:r>
            <a:r>
              <a:rPr lang="en-US" dirty="0" smtClean="0"/>
              <a:t>” in “dir1”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% cd /home/student/dir2/dir3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/home/student/dir1/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aa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bb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B617-9A5B-4118-A8ED-CEB42FA9AE5C}" type="slidenum">
              <a:rPr lang="en-US" smtClean="0"/>
              <a:pPr/>
              <a:t>18</a:t>
            </a:fld>
            <a:endParaRPr lang="en-US"/>
          </a:p>
        </p:txBody>
      </p:sp>
      <p:grpSp>
        <p:nvGrpSpPr>
          <p:cNvPr id="28" name="Group 26"/>
          <p:cNvGrpSpPr>
            <a:grpSpLocks/>
          </p:cNvGrpSpPr>
          <p:nvPr/>
        </p:nvGrpSpPr>
        <p:grpSpPr bwMode="auto">
          <a:xfrm>
            <a:off x="685800" y="1200150"/>
            <a:ext cx="2590800" cy="2971800"/>
            <a:chOff x="1968" y="1008"/>
            <a:chExt cx="1632" cy="2496"/>
          </a:xfrm>
        </p:grpSpPr>
        <p:grpSp>
          <p:nvGrpSpPr>
            <p:cNvPr id="29" name="Group 27"/>
            <p:cNvGrpSpPr>
              <a:grpSpLocks/>
            </p:cNvGrpSpPr>
            <p:nvPr/>
          </p:nvGrpSpPr>
          <p:grpSpPr bwMode="auto">
            <a:xfrm>
              <a:off x="1959" y="1008"/>
              <a:ext cx="1625" cy="2063"/>
              <a:chOff x="1959" y="1008"/>
              <a:chExt cx="1625" cy="2063"/>
            </a:xfrm>
          </p:grpSpPr>
          <p:grpSp>
            <p:nvGrpSpPr>
              <p:cNvPr id="34" name="Group 28"/>
              <p:cNvGrpSpPr>
                <a:grpSpLocks/>
              </p:cNvGrpSpPr>
              <p:nvPr/>
            </p:nvGrpSpPr>
            <p:grpSpPr bwMode="auto">
              <a:xfrm>
                <a:off x="1959" y="1008"/>
                <a:ext cx="1625" cy="2063"/>
                <a:chOff x="1968" y="1008"/>
                <a:chExt cx="1560" cy="3168"/>
              </a:xfrm>
            </p:grpSpPr>
            <p:sp>
              <p:nvSpPr>
                <p:cNvPr id="36" name="Line 29"/>
                <p:cNvSpPr>
                  <a:spLocks noChangeShapeType="1"/>
                </p:cNvSpPr>
                <p:nvPr/>
              </p:nvSpPr>
              <p:spPr bwMode="auto">
                <a:xfrm flipH="1">
                  <a:off x="2688" y="1008"/>
                  <a:ext cx="96" cy="192"/>
                </a:xfrm>
                <a:prstGeom prst="line">
                  <a:avLst/>
                </a:prstGeom>
                <a:noFill/>
                <a:ln w="349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37" name="Oval 30"/>
                <p:cNvSpPr>
                  <a:spLocks noChangeArrowheads="1"/>
                </p:cNvSpPr>
                <p:nvPr/>
              </p:nvSpPr>
              <p:spPr bwMode="auto">
                <a:xfrm>
                  <a:off x="2472" y="1440"/>
                  <a:ext cx="576" cy="576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en-US" sz="1800" b="1"/>
                    <a:t>home</a:t>
                  </a:r>
                </a:p>
              </p:txBody>
            </p:sp>
            <p:sp>
              <p:nvSpPr>
                <p:cNvPr id="38" name="Oval 31"/>
                <p:cNvSpPr>
                  <a:spLocks noChangeArrowheads="1"/>
                </p:cNvSpPr>
                <p:nvPr/>
              </p:nvSpPr>
              <p:spPr bwMode="auto">
                <a:xfrm>
                  <a:off x="2472" y="2160"/>
                  <a:ext cx="576" cy="576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en-US" sz="1800" b="1" dirty="0" smtClean="0"/>
                    <a:t>student</a:t>
                  </a:r>
                  <a:endParaRPr lang="en-US" sz="1800" b="1" dirty="0"/>
                </a:p>
              </p:txBody>
            </p:sp>
            <p:sp>
              <p:nvSpPr>
                <p:cNvPr id="39" name="Oval 32"/>
                <p:cNvSpPr>
                  <a:spLocks noChangeArrowheads="1"/>
                </p:cNvSpPr>
                <p:nvPr/>
              </p:nvSpPr>
              <p:spPr bwMode="auto">
                <a:xfrm>
                  <a:off x="2952" y="3600"/>
                  <a:ext cx="576" cy="576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en-US" sz="1800" b="1"/>
                    <a:t>dir3</a:t>
                  </a:r>
                </a:p>
              </p:txBody>
            </p:sp>
            <p:sp>
              <p:nvSpPr>
                <p:cNvPr id="40" name="Oval 33"/>
                <p:cNvSpPr>
                  <a:spLocks noChangeArrowheads="1"/>
                </p:cNvSpPr>
                <p:nvPr/>
              </p:nvSpPr>
              <p:spPr bwMode="auto">
                <a:xfrm>
                  <a:off x="2016" y="2880"/>
                  <a:ext cx="576" cy="576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en-US" sz="1800" b="1" dirty="0"/>
                    <a:t>dir1</a:t>
                  </a:r>
                </a:p>
              </p:txBody>
            </p:sp>
            <p:sp>
              <p:nvSpPr>
                <p:cNvPr id="41" name="Oval 34"/>
                <p:cNvSpPr>
                  <a:spLocks noChangeArrowheads="1"/>
                </p:cNvSpPr>
                <p:nvPr/>
              </p:nvSpPr>
              <p:spPr bwMode="auto">
                <a:xfrm>
                  <a:off x="2952" y="2880"/>
                  <a:ext cx="576" cy="576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en-US" sz="1800" b="1"/>
                    <a:t>dir2</a:t>
                  </a:r>
                </a:p>
              </p:txBody>
            </p:sp>
            <p:sp>
              <p:nvSpPr>
                <p:cNvPr id="42" name="Rectangle 35"/>
                <p:cNvSpPr>
                  <a:spLocks noChangeArrowheads="1"/>
                </p:cNvSpPr>
                <p:nvPr/>
              </p:nvSpPr>
              <p:spPr bwMode="auto">
                <a:xfrm>
                  <a:off x="1968" y="3600"/>
                  <a:ext cx="576" cy="336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en-US" b="1" dirty="0" err="1"/>
                    <a:t>aa</a:t>
                  </a:r>
                  <a:endParaRPr lang="en-US" b="1" dirty="0"/>
                </a:p>
              </p:txBody>
            </p:sp>
            <p:sp>
              <p:nvSpPr>
                <p:cNvPr id="43" name="Line 36"/>
                <p:cNvSpPr>
                  <a:spLocks noChangeShapeType="1"/>
                </p:cNvSpPr>
                <p:nvPr/>
              </p:nvSpPr>
              <p:spPr bwMode="auto">
                <a:xfrm>
                  <a:off x="2736" y="1104"/>
                  <a:ext cx="0" cy="33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4" name="Line 37"/>
                <p:cNvSpPr>
                  <a:spLocks noChangeShapeType="1"/>
                </p:cNvSpPr>
                <p:nvPr/>
              </p:nvSpPr>
              <p:spPr bwMode="auto">
                <a:xfrm>
                  <a:off x="2784" y="201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5" name="Line 38"/>
                <p:cNvSpPr>
                  <a:spLocks noChangeShapeType="1"/>
                </p:cNvSpPr>
                <p:nvPr/>
              </p:nvSpPr>
              <p:spPr bwMode="auto">
                <a:xfrm flipH="1">
                  <a:off x="2352" y="2736"/>
                  <a:ext cx="336" cy="14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6" name="Line 39"/>
                <p:cNvSpPr>
                  <a:spLocks noChangeShapeType="1"/>
                </p:cNvSpPr>
                <p:nvPr/>
              </p:nvSpPr>
              <p:spPr bwMode="auto">
                <a:xfrm>
                  <a:off x="2784" y="2736"/>
                  <a:ext cx="288" cy="14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7" name="Line 40"/>
                <p:cNvSpPr>
                  <a:spLocks noChangeShapeType="1"/>
                </p:cNvSpPr>
                <p:nvPr/>
              </p:nvSpPr>
              <p:spPr bwMode="auto">
                <a:xfrm>
                  <a:off x="2256" y="345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35" name="Line 41"/>
              <p:cNvSpPr>
                <a:spLocks noChangeShapeType="1"/>
              </p:cNvSpPr>
              <p:nvPr/>
            </p:nvSpPr>
            <p:spPr bwMode="auto">
              <a:xfrm>
                <a:off x="3312" y="259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30" name="Rectangle 42"/>
            <p:cNvSpPr>
              <a:spLocks noChangeArrowheads="1"/>
            </p:cNvSpPr>
            <p:nvPr/>
          </p:nvSpPr>
          <p:spPr bwMode="auto">
            <a:xfrm>
              <a:off x="3024" y="3216"/>
              <a:ext cx="576" cy="288"/>
            </a:xfrm>
            <a:prstGeom prst="rect">
              <a:avLst/>
            </a:prstGeom>
            <a:noFill/>
            <a:ln w="31750">
              <a:solidFill>
                <a:srgbClr val="FF0000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 b="1"/>
                <a:t>bb</a:t>
              </a:r>
            </a:p>
          </p:txBody>
        </p:sp>
        <p:sp>
          <p:nvSpPr>
            <p:cNvPr id="31" name="Line 43"/>
            <p:cNvSpPr>
              <a:spLocks noChangeShapeType="1"/>
            </p:cNvSpPr>
            <p:nvPr/>
          </p:nvSpPr>
          <p:spPr bwMode="auto">
            <a:xfrm>
              <a:off x="3312" y="3072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" name="Line 44"/>
            <p:cNvSpPr>
              <a:spLocks noChangeShapeType="1"/>
            </p:cNvSpPr>
            <p:nvPr/>
          </p:nvSpPr>
          <p:spPr bwMode="auto">
            <a:xfrm>
              <a:off x="2256" y="3408"/>
              <a:ext cx="72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" name="Line 45"/>
            <p:cNvSpPr>
              <a:spLocks noChangeShapeType="1"/>
            </p:cNvSpPr>
            <p:nvPr/>
          </p:nvSpPr>
          <p:spPr bwMode="auto">
            <a:xfrm flipV="1">
              <a:off x="2256" y="2928"/>
              <a:ext cx="0" cy="4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 type="arrow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191000" y="5155561"/>
            <a:ext cx="492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-s</a:t>
            </a:r>
            <a:endParaRPr lang="en-US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43 -0.2896 L -3.05556E-6 4.69281E-7 " pathEditMode="relative" rAng="0" ptsTypes="AA">
                                      <p:cBhvr>
                                        <p:cTn id="6" dur="20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0" y="144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System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file consists of:</a:t>
            </a:r>
          </a:p>
          <a:p>
            <a:pPr lvl="1"/>
            <a:r>
              <a:rPr lang="en-US" dirty="0" smtClean="0"/>
              <a:t>data blocks: identified by block numbers</a:t>
            </a:r>
          </a:p>
          <a:p>
            <a:pPr lvl="1"/>
            <a:r>
              <a:rPr lang="en-US" dirty="0" smtClean="0"/>
              <a:t>file meta information: </a:t>
            </a:r>
            <a:r>
              <a:rPr lang="en-US" dirty="0" err="1" smtClean="0"/>
              <a:t>inode</a:t>
            </a:r>
            <a:endParaRPr lang="en-US" dirty="0" smtClean="0"/>
          </a:p>
          <a:p>
            <a:pPr lvl="2"/>
            <a:r>
              <a:rPr lang="en-US" dirty="0" smtClean="0"/>
              <a:t>contains which blocks make up file, owner, permissions, etc.</a:t>
            </a:r>
          </a:p>
          <a:p>
            <a:pPr lvl="2"/>
            <a:r>
              <a:rPr lang="en-US" dirty="0" smtClean="0"/>
              <a:t>stored in </a:t>
            </a:r>
            <a:r>
              <a:rPr lang="en-US" dirty="0" err="1" smtClean="0"/>
              <a:t>inode</a:t>
            </a:r>
            <a:r>
              <a:rPr lang="en-US" dirty="0" smtClean="0"/>
              <a:t> table</a:t>
            </a:r>
          </a:p>
          <a:p>
            <a:pPr lvl="2"/>
            <a:r>
              <a:rPr lang="en-US" dirty="0" smtClean="0"/>
              <a:t>index into table is </a:t>
            </a:r>
            <a:r>
              <a:rPr lang="en-US" u="sng" dirty="0" err="1" smtClean="0"/>
              <a:t>inode</a:t>
            </a:r>
            <a:r>
              <a:rPr lang="en-US" u="sng" dirty="0" smtClean="0"/>
              <a:t> number</a:t>
            </a:r>
          </a:p>
          <a:p>
            <a:r>
              <a:rPr lang="en-US" dirty="0" smtClean="0"/>
              <a:t>directory is table of:</a:t>
            </a:r>
          </a:p>
          <a:p>
            <a:pPr lvl="1"/>
            <a:r>
              <a:rPr lang="en-US" dirty="0" smtClean="0"/>
              <a:t>file name -&gt; </a:t>
            </a:r>
            <a:r>
              <a:rPr lang="en-US" dirty="0" err="1" smtClean="0"/>
              <a:t>inode</a:t>
            </a:r>
            <a:r>
              <a:rPr lang="en-US" dirty="0" smtClean="0"/>
              <a:t> number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B617-9A5B-4118-A8ED-CEB42FA9AE5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74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</a:t>
            </a:r>
            <a:r>
              <a:rPr lang="en-US" dirty="0" smtClean="0"/>
              <a:t>Shell: traditional </a:t>
            </a:r>
            <a:r>
              <a:rPr lang="en-US" dirty="0"/>
              <a:t>user interface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“in the terminal at the </a:t>
            </a:r>
            <a:r>
              <a:rPr lang="en-US" dirty="0"/>
              <a:t>command line</a:t>
            </a:r>
            <a:r>
              <a:rPr lang="en-US" dirty="0" smtClean="0"/>
              <a:t>”</a:t>
            </a:r>
            <a:endParaRPr lang="en-US" dirty="0" smtClean="0"/>
          </a:p>
          <a:p>
            <a:pPr lvl="1"/>
            <a:r>
              <a:rPr lang="en-US" dirty="0" smtClean="0"/>
              <a:t>via “Terminal Emulator”</a:t>
            </a:r>
          </a:p>
          <a:p>
            <a:pPr lvl="1"/>
            <a:r>
              <a:rPr lang="en-US" dirty="0" smtClean="0"/>
              <a:t>via “putty”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>
              <a:buNone/>
            </a:pPr>
            <a:r>
              <a:rPr lang="en-US" u="sng" dirty="0" smtClean="0"/>
              <a:t>Features:</a:t>
            </a:r>
          </a:p>
          <a:p>
            <a:pPr lvl="1"/>
            <a:r>
              <a:rPr lang="en-US" dirty="0" smtClean="0"/>
              <a:t>interprets and executes commands</a:t>
            </a:r>
          </a:p>
          <a:p>
            <a:pPr lvl="1"/>
            <a:r>
              <a:rPr lang="en-US" dirty="0" smtClean="0"/>
              <a:t>remembers command history and allows editing</a:t>
            </a:r>
          </a:p>
          <a:p>
            <a:pPr lvl="1"/>
            <a:r>
              <a:rPr lang="en-US" dirty="0" smtClean="0"/>
              <a:t>allows command submission as background jobs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B617-9A5B-4118-A8ED-CEB42FA9AE5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8651" y="1685205"/>
            <a:ext cx="3544349" cy="2334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850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49" name="Rectangle 2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 Link example: </a:t>
            </a:r>
            <a:r>
              <a:rPr lang="en-US" dirty="0" err="1" smtClean="0"/>
              <a:t>ln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B617-9A5B-4118-A8ED-CEB42FA9AE5C}" type="slidenum">
              <a:rPr lang="en-US" smtClean="0"/>
              <a:pPr/>
              <a:t>20</a:t>
            </a:fld>
            <a:endParaRPr lang="en-US"/>
          </a:p>
        </p:txBody>
      </p:sp>
      <p:grpSp>
        <p:nvGrpSpPr>
          <p:cNvPr id="487426" name="Group 2"/>
          <p:cNvGrpSpPr>
            <a:grpSpLocks/>
          </p:cNvGrpSpPr>
          <p:nvPr/>
        </p:nvGrpSpPr>
        <p:grpSpPr bwMode="auto">
          <a:xfrm>
            <a:off x="6389688" y="1200150"/>
            <a:ext cx="2070100" cy="3169444"/>
            <a:chOff x="4025" y="1200"/>
            <a:chExt cx="1304" cy="2662"/>
          </a:xfrm>
        </p:grpSpPr>
        <p:sp>
          <p:nvSpPr>
            <p:cNvPr id="487427" name="WordArt 3"/>
            <p:cNvSpPr>
              <a:spLocks noChangeArrowheads="1" noChangeShapeType="1" noTextEdit="1"/>
            </p:cNvSpPr>
            <p:nvPr/>
          </p:nvSpPr>
          <p:spPr bwMode="auto">
            <a:xfrm rot="19689920">
              <a:off x="4180" y="3255"/>
              <a:ext cx="562" cy="17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i="1" kern="10" dirty="0" smtClean="0"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solidFill>
                    <a:srgbClr val="FFCC99"/>
                  </a:solidFill>
                  <a:effectLst>
                    <a:outerShdw dist="35921" dir="2700000" algn="ctr" rotWithShape="0">
                      <a:srgbClr val="808080"/>
                    </a:outerShdw>
                  </a:effectLst>
                  <a:latin typeface="Arial Black"/>
                </a:rPr>
                <a:t>file data</a:t>
              </a:r>
              <a:endParaRPr lang="en-US" sz="3600" i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C99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endParaRPr>
            </a:p>
          </p:txBody>
        </p:sp>
        <p:grpSp>
          <p:nvGrpSpPr>
            <p:cNvPr id="487428" name="Group 4"/>
            <p:cNvGrpSpPr>
              <a:grpSpLocks/>
            </p:cNvGrpSpPr>
            <p:nvPr/>
          </p:nvGrpSpPr>
          <p:grpSpPr bwMode="auto">
            <a:xfrm>
              <a:off x="4025" y="1200"/>
              <a:ext cx="1304" cy="2662"/>
              <a:chOff x="2819" y="986"/>
              <a:chExt cx="2221" cy="2662"/>
            </a:xfrm>
          </p:grpSpPr>
          <p:sp>
            <p:nvSpPr>
              <p:cNvPr id="487429" name="Line 5"/>
              <p:cNvSpPr>
                <a:spLocks noChangeShapeType="1"/>
              </p:cNvSpPr>
              <p:nvPr/>
            </p:nvSpPr>
            <p:spPr bwMode="auto">
              <a:xfrm>
                <a:off x="3024" y="1200"/>
                <a:ext cx="0" cy="100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7430" name="Line 6"/>
              <p:cNvSpPr>
                <a:spLocks noChangeShapeType="1"/>
              </p:cNvSpPr>
              <p:nvPr/>
            </p:nvSpPr>
            <p:spPr bwMode="auto">
              <a:xfrm>
                <a:off x="4080" y="1200"/>
                <a:ext cx="0" cy="100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7431" name="Line 7"/>
              <p:cNvSpPr>
                <a:spLocks noChangeShapeType="1"/>
              </p:cNvSpPr>
              <p:nvPr/>
            </p:nvSpPr>
            <p:spPr bwMode="auto">
              <a:xfrm>
                <a:off x="3024" y="2592"/>
                <a:ext cx="0" cy="105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7432" name="Line 8"/>
              <p:cNvSpPr>
                <a:spLocks noChangeShapeType="1"/>
              </p:cNvSpPr>
              <p:nvPr/>
            </p:nvSpPr>
            <p:spPr bwMode="auto">
              <a:xfrm>
                <a:off x="4080" y="2592"/>
                <a:ext cx="0" cy="105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7433" name="Line 9"/>
              <p:cNvSpPr>
                <a:spLocks noChangeShapeType="1"/>
              </p:cNvSpPr>
              <p:nvPr/>
            </p:nvSpPr>
            <p:spPr bwMode="auto">
              <a:xfrm>
                <a:off x="3024" y="1344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7434" name="Line 10"/>
              <p:cNvSpPr>
                <a:spLocks noChangeShapeType="1"/>
              </p:cNvSpPr>
              <p:nvPr/>
            </p:nvSpPr>
            <p:spPr bwMode="auto">
              <a:xfrm>
                <a:off x="3024" y="1584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7435" name="Line 11"/>
              <p:cNvSpPr>
                <a:spLocks noChangeShapeType="1"/>
              </p:cNvSpPr>
              <p:nvPr/>
            </p:nvSpPr>
            <p:spPr bwMode="auto">
              <a:xfrm>
                <a:off x="3024" y="1824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7436" name="Line 12"/>
              <p:cNvSpPr>
                <a:spLocks noChangeShapeType="1"/>
              </p:cNvSpPr>
              <p:nvPr/>
            </p:nvSpPr>
            <p:spPr bwMode="auto">
              <a:xfrm>
                <a:off x="3024" y="2064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7437" name="AutoShape 13"/>
              <p:cNvSpPr>
                <a:spLocks noChangeArrowheads="1"/>
              </p:cNvSpPr>
              <p:nvPr/>
            </p:nvSpPr>
            <p:spPr bwMode="auto">
              <a:xfrm>
                <a:off x="2819" y="2280"/>
                <a:ext cx="1488" cy="48"/>
              </a:xfrm>
              <a:prstGeom prst="wave">
                <a:avLst>
                  <a:gd name="adj1" fmla="val 13023"/>
                  <a:gd name="adj2" fmla="val 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7438" name="AutoShape 14"/>
              <p:cNvSpPr>
                <a:spLocks noChangeArrowheads="1"/>
              </p:cNvSpPr>
              <p:nvPr/>
            </p:nvSpPr>
            <p:spPr bwMode="auto">
              <a:xfrm>
                <a:off x="4320" y="1680"/>
                <a:ext cx="720" cy="1632"/>
              </a:xfrm>
              <a:prstGeom prst="curvedLeftArrow">
                <a:avLst>
                  <a:gd name="adj1" fmla="val 45333"/>
                  <a:gd name="adj2" fmla="val 90667"/>
                  <a:gd name="adj3" fmla="val 33333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7439" name="Text Box 15"/>
              <p:cNvSpPr txBox="1">
                <a:spLocks noChangeArrowheads="1"/>
              </p:cNvSpPr>
              <p:nvPr/>
            </p:nvSpPr>
            <p:spPr bwMode="auto">
              <a:xfrm>
                <a:off x="3131" y="1305"/>
                <a:ext cx="748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2406</a:t>
                </a:r>
              </a:p>
            </p:txBody>
          </p:sp>
          <p:sp>
            <p:nvSpPr>
              <p:cNvPr id="487440" name="Text Box 16"/>
              <p:cNvSpPr txBox="1">
                <a:spLocks noChangeArrowheads="1"/>
              </p:cNvSpPr>
              <p:nvPr/>
            </p:nvSpPr>
            <p:spPr bwMode="auto">
              <a:xfrm>
                <a:off x="3131" y="1545"/>
                <a:ext cx="748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b="1">
                    <a:solidFill>
                      <a:srgbClr val="FF0000"/>
                    </a:solidFill>
                  </a:rPr>
                  <a:t>2407</a:t>
                </a:r>
              </a:p>
            </p:txBody>
          </p:sp>
          <p:sp>
            <p:nvSpPr>
              <p:cNvPr id="487441" name="Text Box 17"/>
              <p:cNvSpPr txBox="1">
                <a:spLocks noChangeArrowheads="1"/>
              </p:cNvSpPr>
              <p:nvPr/>
            </p:nvSpPr>
            <p:spPr bwMode="auto">
              <a:xfrm>
                <a:off x="3131" y="1785"/>
                <a:ext cx="748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2408</a:t>
                </a:r>
              </a:p>
            </p:txBody>
          </p:sp>
          <p:sp>
            <p:nvSpPr>
              <p:cNvPr id="487442" name="Line 18"/>
              <p:cNvSpPr>
                <a:spLocks noChangeShapeType="1"/>
              </p:cNvSpPr>
              <p:nvPr/>
            </p:nvSpPr>
            <p:spPr bwMode="auto">
              <a:xfrm>
                <a:off x="3024" y="2736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7445" name="Line 21"/>
              <p:cNvSpPr>
                <a:spLocks noChangeShapeType="1"/>
              </p:cNvSpPr>
              <p:nvPr/>
            </p:nvSpPr>
            <p:spPr bwMode="auto">
              <a:xfrm>
                <a:off x="3024" y="3456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7446" name="Text Box 22"/>
              <p:cNvSpPr txBox="1">
                <a:spLocks noChangeArrowheads="1"/>
              </p:cNvSpPr>
              <p:nvPr/>
            </p:nvSpPr>
            <p:spPr bwMode="auto">
              <a:xfrm>
                <a:off x="3363" y="986"/>
                <a:ext cx="281" cy="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.</a:t>
                </a:r>
              </a:p>
            </p:txBody>
          </p:sp>
          <p:sp>
            <p:nvSpPr>
              <p:cNvPr id="487447" name="Text Box 23"/>
              <p:cNvSpPr txBox="1">
                <a:spLocks noChangeArrowheads="1"/>
              </p:cNvSpPr>
              <p:nvPr/>
            </p:nvSpPr>
            <p:spPr bwMode="auto">
              <a:xfrm>
                <a:off x="3351" y="2016"/>
                <a:ext cx="281" cy="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.</a:t>
                </a:r>
              </a:p>
            </p:txBody>
          </p:sp>
          <p:sp>
            <p:nvSpPr>
              <p:cNvPr id="487448" name="Text Box 24"/>
              <p:cNvSpPr txBox="1">
                <a:spLocks noChangeArrowheads="1"/>
              </p:cNvSpPr>
              <p:nvPr/>
            </p:nvSpPr>
            <p:spPr bwMode="auto">
              <a:xfrm>
                <a:off x="3351" y="2400"/>
                <a:ext cx="281" cy="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.</a:t>
                </a:r>
              </a:p>
            </p:txBody>
          </p:sp>
        </p:grpSp>
      </p:grpSp>
      <p:grpSp>
        <p:nvGrpSpPr>
          <p:cNvPr id="487450" name="Group 26"/>
          <p:cNvGrpSpPr>
            <a:grpSpLocks/>
          </p:cNvGrpSpPr>
          <p:nvPr/>
        </p:nvGrpSpPr>
        <p:grpSpPr bwMode="auto">
          <a:xfrm>
            <a:off x="685800" y="1200150"/>
            <a:ext cx="2590800" cy="2971800"/>
            <a:chOff x="1968" y="1008"/>
            <a:chExt cx="1632" cy="2496"/>
          </a:xfrm>
        </p:grpSpPr>
        <p:grpSp>
          <p:nvGrpSpPr>
            <p:cNvPr id="487451" name="Group 27"/>
            <p:cNvGrpSpPr>
              <a:grpSpLocks/>
            </p:cNvGrpSpPr>
            <p:nvPr/>
          </p:nvGrpSpPr>
          <p:grpSpPr bwMode="auto">
            <a:xfrm>
              <a:off x="1968" y="1008"/>
              <a:ext cx="1632" cy="2064"/>
              <a:chOff x="1968" y="1008"/>
              <a:chExt cx="1632" cy="2064"/>
            </a:xfrm>
          </p:grpSpPr>
          <p:grpSp>
            <p:nvGrpSpPr>
              <p:cNvPr id="487452" name="Group 28"/>
              <p:cNvGrpSpPr>
                <a:grpSpLocks/>
              </p:cNvGrpSpPr>
              <p:nvPr/>
            </p:nvGrpSpPr>
            <p:grpSpPr bwMode="auto">
              <a:xfrm>
                <a:off x="1968" y="1008"/>
                <a:ext cx="1632" cy="2064"/>
                <a:chOff x="1968" y="1008"/>
                <a:chExt cx="1560" cy="3168"/>
              </a:xfrm>
            </p:grpSpPr>
            <p:sp>
              <p:nvSpPr>
                <p:cNvPr id="487453" name="Line 29"/>
                <p:cNvSpPr>
                  <a:spLocks noChangeShapeType="1"/>
                </p:cNvSpPr>
                <p:nvPr/>
              </p:nvSpPr>
              <p:spPr bwMode="auto">
                <a:xfrm flipH="1">
                  <a:off x="2688" y="1008"/>
                  <a:ext cx="96" cy="192"/>
                </a:xfrm>
                <a:prstGeom prst="line">
                  <a:avLst/>
                </a:prstGeom>
                <a:noFill/>
                <a:ln w="349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87454" name="Oval 30"/>
                <p:cNvSpPr>
                  <a:spLocks noChangeArrowheads="1"/>
                </p:cNvSpPr>
                <p:nvPr/>
              </p:nvSpPr>
              <p:spPr bwMode="auto">
                <a:xfrm>
                  <a:off x="2472" y="1440"/>
                  <a:ext cx="576" cy="576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en-US" sz="1800" b="1"/>
                    <a:t>home</a:t>
                  </a:r>
                </a:p>
              </p:txBody>
            </p:sp>
            <p:sp>
              <p:nvSpPr>
                <p:cNvPr id="487455" name="Oval 31"/>
                <p:cNvSpPr>
                  <a:spLocks noChangeArrowheads="1"/>
                </p:cNvSpPr>
                <p:nvPr/>
              </p:nvSpPr>
              <p:spPr bwMode="auto">
                <a:xfrm>
                  <a:off x="2472" y="2160"/>
                  <a:ext cx="576" cy="576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en-US" sz="1800" b="1" dirty="0" smtClean="0"/>
                    <a:t>student</a:t>
                  </a:r>
                  <a:endParaRPr lang="en-US" sz="1800" b="1" dirty="0"/>
                </a:p>
              </p:txBody>
            </p:sp>
            <p:sp>
              <p:nvSpPr>
                <p:cNvPr id="487456" name="Oval 32"/>
                <p:cNvSpPr>
                  <a:spLocks noChangeArrowheads="1"/>
                </p:cNvSpPr>
                <p:nvPr/>
              </p:nvSpPr>
              <p:spPr bwMode="auto">
                <a:xfrm>
                  <a:off x="2952" y="3600"/>
                  <a:ext cx="576" cy="576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en-US" sz="1800" b="1"/>
                    <a:t>dir3</a:t>
                  </a:r>
                </a:p>
              </p:txBody>
            </p:sp>
            <p:sp>
              <p:nvSpPr>
                <p:cNvPr id="487457" name="Oval 33"/>
                <p:cNvSpPr>
                  <a:spLocks noChangeArrowheads="1"/>
                </p:cNvSpPr>
                <p:nvPr/>
              </p:nvSpPr>
              <p:spPr bwMode="auto">
                <a:xfrm>
                  <a:off x="2016" y="2880"/>
                  <a:ext cx="576" cy="576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en-US" sz="1800" b="1"/>
                    <a:t>dir1</a:t>
                  </a:r>
                </a:p>
              </p:txBody>
            </p:sp>
            <p:sp>
              <p:nvSpPr>
                <p:cNvPr id="487458" name="Oval 34"/>
                <p:cNvSpPr>
                  <a:spLocks noChangeArrowheads="1"/>
                </p:cNvSpPr>
                <p:nvPr/>
              </p:nvSpPr>
              <p:spPr bwMode="auto">
                <a:xfrm>
                  <a:off x="2952" y="2880"/>
                  <a:ext cx="576" cy="576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en-US" sz="1800" b="1"/>
                    <a:t>dir2</a:t>
                  </a:r>
                </a:p>
              </p:txBody>
            </p:sp>
            <p:sp>
              <p:nvSpPr>
                <p:cNvPr id="487459" name="Rectangle 35"/>
                <p:cNvSpPr>
                  <a:spLocks noChangeArrowheads="1"/>
                </p:cNvSpPr>
                <p:nvPr/>
              </p:nvSpPr>
              <p:spPr bwMode="auto">
                <a:xfrm>
                  <a:off x="1968" y="3600"/>
                  <a:ext cx="576" cy="336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en-US" b="1"/>
                    <a:t>aa</a:t>
                  </a:r>
                </a:p>
              </p:txBody>
            </p:sp>
            <p:sp>
              <p:nvSpPr>
                <p:cNvPr id="487460" name="Line 36"/>
                <p:cNvSpPr>
                  <a:spLocks noChangeShapeType="1"/>
                </p:cNvSpPr>
                <p:nvPr/>
              </p:nvSpPr>
              <p:spPr bwMode="auto">
                <a:xfrm>
                  <a:off x="2736" y="1104"/>
                  <a:ext cx="0" cy="33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87461" name="Line 37"/>
                <p:cNvSpPr>
                  <a:spLocks noChangeShapeType="1"/>
                </p:cNvSpPr>
                <p:nvPr/>
              </p:nvSpPr>
              <p:spPr bwMode="auto">
                <a:xfrm>
                  <a:off x="2784" y="201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87462" name="Line 38"/>
                <p:cNvSpPr>
                  <a:spLocks noChangeShapeType="1"/>
                </p:cNvSpPr>
                <p:nvPr/>
              </p:nvSpPr>
              <p:spPr bwMode="auto">
                <a:xfrm flipH="1">
                  <a:off x="2352" y="2736"/>
                  <a:ext cx="336" cy="14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87463" name="Line 39"/>
                <p:cNvSpPr>
                  <a:spLocks noChangeShapeType="1"/>
                </p:cNvSpPr>
                <p:nvPr/>
              </p:nvSpPr>
              <p:spPr bwMode="auto">
                <a:xfrm>
                  <a:off x="2784" y="2736"/>
                  <a:ext cx="288" cy="14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87464" name="Line 40"/>
                <p:cNvSpPr>
                  <a:spLocks noChangeShapeType="1"/>
                </p:cNvSpPr>
                <p:nvPr/>
              </p:nvSpPr>
              <p:spPr bwMode="auto">
                <a:xfrm>
                  <a:off x="2256" y="345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487465" name="Line 41"/>
              <p:cNvSpPr>
                <a:spLocks noChangeShapeType="1"/>
              </p:cNvSpPr>
              <p:nvPr/>
            </p:nvSpPr>
            <p:spPr bwMode="auto">
              <a:xfrm>
                <a:off x="3312" y="259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487466" name="Rectangle 42"/>
            <p:cNvSpPr>
              <a:spLocks noChangeArrowheads="1"/>
            </p:cNvSpPr>
            <p:nvPr/>
          </p:nvSpPr>
          <p:spPr bwMode="auto">
            <a:xfrm>
              <a:off x="3024" y="3216"/>
              <a:ext cx="576" cy="288"/>
            </a:xfrm>
            <a:prstGeom prst="rect">
              <a:avLst/>
            </a:prstGeom>
            <a:noFill/>
            <a:ln w="31750">
              <a:solidFill>
                <a:srgbClr val="FF0000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 b="1"/>
                <a:t>bb</a:t>
              </a:r>
            </a:p>
          </p:txBody>
        </p:sp>
        <p:sp>
          <p:nvSpPr>
            <p:cNvPr id="487467" name="Line 43"/>
            <p:cNvSpPr>
              <a:spLocks noChangeShapeType="1"/>
            </p:cNvSpPr>
            <p:nvPr/>
          </p:nvSpPr>
          <p:spPr bwMode="auto">
            <a:xfrm>
              <a:off x="3312" y="3072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87468" name="Line 44"/>
            <p:cNvSpPr>
              <a:spLocks noChangeShapeType="1"/>
            </p:cNvSpPr>
            <p:nvPr/>
          </p:nvSpPr>
          <p:spPr bwMode="auto">
            <a:xfrm>
              <a:off x="2256" y="3408"/>
              <a:ext cx="72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87469" name="Line 45"/>
            <p:cNvSpPr>
              <a:spLocks noChangeShapeType="1"/>
            </p:cNvSpPr>
            <p:nvPr/>
          </p:nvSpPr>
          <p:spPr bwMode="auto">
            <a:xfrm flipV="1">
              <a:off x="2256" y="2928"/>
              <a:ext cx="0" cy="4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 type="arrow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aphicFrame>
        <p:nvGraphicFramePr>
          <p:cNvPr id="487470" name="Group 46"/>
          <p:cNvGraphicFramePr>
            <a:graphicFrameLocks noGrp="1"/>
          </p:cNvGraphicFramePr>
          <p:nvPr/>
        </p:nvGraphicFramePr>
        <p:xfrm>
          <a:off x="3733800" y="1371600"/>
          <a:ext cx="1905000" cy="1230630"/>
        </p:xfrm>
        <a:graphic>
          <a:graphicData uri="http://schemas.openxmlformats.org/drawingml/2006/table">
            <a:tbl>
              <a:tblPr/>
              <a:tblGrid>
                <a:gridCol w="952500"/>
                <a:gridCol w="952500"/>
              </a:tblGrid>
              <a:tr h="4343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1076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3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..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2083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2407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7484" name="Text Box 60"/>
          <p:cNvSpPr txBox="1">
            <a:spLocks noChangeArrowheads="1"/>
          </p:cNvSpPr>
          <p:nvPr/>
        </p:nvSpPr>
        <p:spPr bwMode="auto">
          <a:xfrm>
            <a:off x="3733800" y="1028701"/>
            <a:ext cx="189186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dirty="0"/>
              <a:t>Contents of </a:t>
            </a:r>
            <a:r>
              <a:rPr lang="en-US" sz="2000" b="1" dirty="0"/>
              <a:t>dir1</a:t>
            </a:r>
          </a:p>
        </p:txBody>
      </p:sp>
      <p:graphicFrame>
        <p:nvGraphicFramePr>
          <p:cNvPr id="487485" name="Group 61"/>
          <p:cNvGraphicFramePr>
            <a:graphicFrameLocks noGrp="1"/>
          </p:cNvGraphicFramePr>
          <p:nvPr/>
        </p:nvGraphicFramePr>
        <p:xfrm>
          <a:off x="3733800" y="3429000"/>
          <a:ext cx="1905000" cy="1230630"/>
        </p:xfrm>
        <a:graphic>
          <a:graphicData uri="http://schemas.openxmlformats.org/drawingml/2006/table">
            <a:tbl>
              <a:tblPr/>
              <a:tblGrid>
                <a:gridCol w="952500"/>
                <a:gridCol w="952500"/>
              </a:tblGrid>
              <a:tr h="4343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1070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3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..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2050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2407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7499" name="Text Box 75"/>
          <p:cNvSpPr txBox="1">
            <a:spLocks noChangeArrowheads="1"/>
          </p:cNvSpPr>
          <p:nvPr/>
        </p:nvSpPr>
        <p:spPr bwMode="auto">
          <a:xfrm>
            <a:off x="3733800" y="3086101"/>
            <a:ext cx="189186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/>
              <a:t>Contents of </a:t>
            </a:r>
            <a:r>
              <a:rPr lang="en-US" sz="2000" b="1"/>
              <a:t>dir3</a:t>
            </a:r>
          </a:p>
        </p:txBody>
      </p:sp>
      <p:grpSp>
        <p:nvGrpSpPr>
          <p:cNvPr id="487500" name="Group 76"/>
          <p:cNvGrpSpPr>
            <a:grpSpLocks/>
          </p:cNvGrpSpPr>
          <p:nvPr/>
        </p:nvGrpSpPr>
        <p:grpSpPr bwMode="auto">
          <a:xfrm>
            <a:off x="5638800" y="2057400"/>
            <a:ext cx="914400" cy="2343150"/>
            <a:chOff x="3552" y="1920"/>
            <a:chExt cx="576" cy="1968"/>
          </a:xfrm>
        </p:grpSpPr>
        <p:sp>
          <p:nvSpPr>
            <p:cNvPr id="487501" name="Line 77"/>
            <p:cNvSpPr>
              <a:spLocks noChangeShapeType="1"/>
            </p:cNvSpPr>
            <p:nvPr/>
          </p:nvSpPr>
          <p:spPr bwMode="auto">
            <a:xfrm>
              <a:off x="3552" y="2256"/>
              <a:ext cx="19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87502" name="Line 78"/>
            <p:cNvSpPr>
              <a:spLocks noChangeShapeType="1"/>
            </p:cNvSpPr>
            <p:nvPr/>
          </p:nvSpPr>
          <p:spPr bwMode="auto">
            <a:xfrm>
              <a:off x="3552" y="3888"/>
              <a:ext cx="19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87503" name="Line 79"/>
            <p:cNvSpPr>
              <a:spLocks noChangeShapeType="1"/>
            </p:cNvSpPr>
            <p:nvPr/>
          </p:nvSpPr>
          <p:spPr bwMode="auto">
            <a:xfrm>
              <a:off x="3744" y="1920"/>
              <a:ext cx="0" cy="196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87504" name="Line 80"/>
            <p:cNvSpPr>
              <a:spLocks noChangeShapeType="1"/>
            </p:cNvSpPr>
            <p:nvPr/>
          </p:nvSpPr>
          <p:spPr bwMode="auto">
            <a:xfrm>
              <a:off x="3744" y="1920"/>
              <a:ext cx="38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/>
              <a:tailEnd type="arrow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55" name="Text Box 60"/>
          <p:cNvSpPr txBox="1">
            <a:spLocks noChangeArrowheads="1"/>
          </p:cNvSpPr>
          <p:nvPr/>
        </p:nvSpPr>
        <p:spPr bwMode="auto">
          <a:xfrm>
            <a:off x="6414299" y="1167958"/>
            <a:ext cx="13147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dirty="0" err="1" smtClean="0"/>
              <a:t>inode</a:t>
            </a:r>
            <a:r>
              <a:rPr lang="en-US" sz="2000" dirty="0" smtClean="0"/>
              <a:t> table</a:t>
            </a:r>
            <a:endParaRPr lang="en-US" sz="2000" b="1" dirty="0"/>
          </a:p>
        </p:txBody>
      </p:sp>
      <p:sp>
        <p:nvSpPr>
          <p:cNvPr id="56" name="Text Box 60"/>
          <p:cNvSpPr txBox="1">
            <a:spLocks noChangeArrowheads="1"/>
          </p:cNvSpPr>
          <p:nvPr/>
        </p:nvSpPr>
        <p:spPr bwMode="auto">
          <a:xfrm>
            <a:off x="6409411" y="2815242"/>
            <a:ext cx="13436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dirty="0" smtClean="0"/>
              <a:t>disk blocks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49" name="Rectangle 2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Symbolic Link example: </a:t>
            </a:r>
            <a:r>
              <a:rPr lang="en-US" dirty="0" err="1" smtClean="0"/>
              <a:t>ln</a:t>
            </a:r>
            <a:r>
              <a:rPr lang="en-US" dirty="0" smtClean="0"/>
              <a:t> -s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B617-9A5B-4118-A8ED-CEB42FA9AE5C}" type="slidenum">
              <a:rPr lang="en-US" smtClean="0"/>
              <a:pPr/>
              <a:t>21</a:t>
            </a:fld>
            <a:endParaRPr lang="en-US"/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6387756" y="1200150"/>
            <a:ext cx="2070445" cy="3169444"/>
            <a:chOff x="2818" y="986"/>
            <a:chExt cx="2222" cy="2662"/>
          </a:xfrm>
        </p:grpSpPr>
        <p:sp>
          <p:nvSpPr>
            <p:cNvPr id="487429" name="Line 5"/>
            <p:cNvSpPr>
              <a:spLocks noChangeShapeType="1"/>
            </p:cNvSpPr>
            <p:nvPr/>
          </p:nvSpPr>
          <p:spPr bwMode="auto">
            <a:xfrm>
              <a:off x="3024" y="1200"/>
              <a:ext cx="0" cy="10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87430" name="Line 6"/>
            <p:cNvSpPr>
              <a:spLocks noChangeShapeType="1"/>
            </p:cNvSpPr>
            <p:nvPr/>
          </p:nvSpPr>
          <p:spPr bwMode="auto">
            <a:xfrm>
              <a:off x="4080" y="1200"/>
              <a:ext cx="0" cy="10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87431" name="Line 7"/>
            <p:cNvSpPr>
              <a:spLocks noChangeShapeType="1"/>
            </p:cNvSpPr>
            <p:nvPr/>
          </p:nvSpPr>
          <p:spPr bwMode="auto">
            <a:xfrm>
              <a:off x="3024" y="2592"/>
              <a:ext cx="0" cy="10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36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487432" name="Line 8"/>
            <p:cNvSpPr>
              <a:spLocks noChangeShapeType="1"/>
            </p:cNvSpPr>
            <p:nvPr/>
          </p:nvSpPr>
          <p:spPr bwMode="auto">
            <a:xfrm>
              <a:off x="4080" y="2592"/>
              <a:ext cx="0" cy="10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87433" name="Line 9"/>
            <p:cNvSpPr>
              <a:spLocks noChangeShapeType="1"/>
            </p:cNvSpPr>
            <p:nvPr/>
          </p:nvSpPr>
          <p:spPr bwMode="auto">
            <a:xfrm>
              <a:off x="3024" y="1344"/>
              <a:ext cx="10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87434" name="Line 10"/>
            <p:cNvSpPr>
              <a:spLocks noChangeShapeType="1"/>
            </p:cNvSpPr>
            <p:nvPr/>
          </p:nvSpPr>
          <p:spPr bwMode="auto">
            <a:xfrm>
              <a:off x="3024" y="1584"/>
              <a:ext cx="10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87435" name="Line 11"/>
            <p:cNvSpPr>
              <a:spLocks noChangeShapeType="1"/>
            </p:cNvSpPr>
            <p:nvPr/>
          </p:nvSpPr>
          <p:spPr bwMode="auto">
            <a:xfrm>
              <a:off x="3024" y="1824"/>
              <a:ext cx="10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87436" name="Line 12"/>
            <p:cNvSpPr>
              <a:spLocks noChangeShapeType="1"/>
            </p:cNvSpPr>
            <p:nvPr/>
          </p:nvSpPr>
          <p:spPr bwMode="auto">
            <a:xfrm>
              <a:off x="3024" y="2064"/>
              <a:ext cx="10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87437" name="AutoShape 13"/>
            <p:cNvSpPr>
              <a:spLocks noChangeArrowheads="1"/>
            </p:cNvSpPr>
            <p:nvPr/>
          </p:nvSpPr>
          <p:spPr bwMode="auto">
            <a:xfrm>
              <a:off x="2818" y="2304"/>
              <a:ext cx="1488" cy="48"/>
            </a:xfrm>
            <a:prstGeom prst="wave">
              <a:avLst>
                <a:gd name="adj1" fmla="val 13023"/>
                <a:gd name="adj2" fmla="val 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7438" name="AutoShape 14"/>
            <p:cNvSpPr>
              <a:spLocks noChangeArrowheads="1"/>
            </p:cNvSpPr>
            <p:nvPr/>
          </p:nvSpPr>
          <p:spPr bwMode="auto">
            <a:xfrm>
              <a:off x="4320" y="1680"/>
              <a:ext cx="720" cy="1632"/>
            </a:xfrm>
            <a:prstGeom prst="curvedLeftArrow">
              <a:avLst>
                <a:gd name="adj1" fmla="val 45333"/>
                <a:gd name="adj2" fmla="val 90667"/>
                <a:gd name="adj3" fmla="val 3333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7439" name="Text Box 15"/>
            <p:cNvSpPr txBox="1">
              <a:spLocks noChangeArrowheads="1"/>
            </p:cNvSpPr>
            <p:nvPr/>
          </p:nvSpPr>
          <p:spPr bwMode="auto">
            <a:xfrm>
              <a:off x="3134" y="1305"/>
              <a:ext cx="749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2598</a:t>
              </a:r>
              <a:endParaRPr lang="en-US" sz="2000" dirty="0"/>
            </a:p>
          </p:txBody>
        </p:sp>
        <p:sp>
          <p:nvSpPr>
            <p:cNvPr id="487440" name="Text Box 16"/>
            <p:cNvSpPr txBox="1">
              <a:spLocks noChangeArrowheads="1"/>
            </p:cNvSpPr>
            <p:nvPr/>
          </p:nvSpPr>
          <p:spPr bwMode="auto">
            <a:xfrm>
              <a:off x="3134" y="1545"/>
              <a:ext cx="749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 dirty="0" smtClean="0">
                  <a:solidFill>
                    <a:srgbClr val="FF0000"/>
                  </a:solidFill>
                </a:rPr>
                <a:t>2599</a:t>
              </a:r>
              <a:endParaRPr lang="en-US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487441" name="Text Box 17"/>
            <p:cNvSpPr txBox="1">
              <a:spLocks noChangeArrowheads="1"/>
            </p:cNvSpPr>
            <p:nvPr/>
          </p:nvSpPr>
          <p:spPr bwMode="auto">
            <a:xfrm>
              <a:off x="3134" y="1785"/>
              <a:ext cx="749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2600</a:t>
              </a:r>
              <a:endParaRPr lang="en-US" sz="2000" dirty="0"/>
            </a:p>
          </p:txBody>
        </p:sp>
        <p:sp>
          <p:nvSpPr>
            <p:cNvPr id="487442" name="Line 18"/>
            <p:cNvSpPr>
              <a:spLocks noChangeShapeType="1"/>
            </p:cNvSpPr>
            <p:nvPr/>
          </p:nvSpPr>
          <p:spPr bwMode="auto">
            <a:xfrm>
              <a:off x="3024" y="2736"/>
              <a:ext cx="10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87445" name="Line 21"/>
            <p:cNvSpPr>
              <a:spLocks noChangeShapeType="1"/>
            </p:cNvSpPr>
            <p:nvPr/>
          </p:nvSpPr>
          <p:spPr bwMode="auto">
            <a:xfrm>
              <a:off x="3024" y="3456"/>
              <a:ext cx="10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87446" name="Text Box 22"/>
            <p:cNvSpPr txBox="1">
              <a:spLocks noChangeArrowheads="1"/>
            </p:cNvSpPr>
            <p:nvPr/>
          </p:nvSpPr>
          <p:spPr bwMode="auto">
            <a:xfrm>
              <a:off x="3363" y="986"/>
              <a:ext cx="281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.</a:t>
              </a:r>
            </a:p>
          </p:txBody>
        </p:sp>
        <p:sp>
          <p:nvSpPr>
            <p:cNvPr id="487447" name="Text Box 23"/>
            <p:cNvSpPr txBox="1">
              <a:spLocks noChangeArrowheads="1"/>
            </p:cNvSpPr>
            <p:nvPr/>
          </p:nvSpPr>
          <p:spPr bwMode="auto">
            <a:xfrm>
              <a:off x="3351" y="2016"/>
              <a:ext cx="281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.</a:t>
              </a:r>
            </a:p>
          </p:txBody>
        </p:sp>
        <p:sp>
          <p:nvSpPr>
            <p:cNvPr id="487448" name="Text Box 24"/>
            <p:cNvSpPr txBox="1">
              <a:spLocks noChangeArrowheads="1"/>
            </p:cNvSpPr>
            <p:nvPr/>
          </p:nvSpPr>
          <p:spPr bwMode="auto">
            <a:xfrm>
              <a:off x="3351" y="2400"/>
              <a:ext cx="281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/>
                <a:t>.</a:t>
              </a:r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685800" y="1200150"/>
            <a:ext cx="2590800" cy="2971800"/>
            <a:chOff x="1968" y="1008"/>
            <a:chExt cx="1632" cy="2496"/>
          </a:xfrm>
        </p:grpSpPr>
        <p:grpSp>
          <p:nvGrpSpPr>
            <p:cNvPr id="5" name="Group 27"/>
            <p:cNvGrpSpPr>
              <a:grpSpLocks/>
            </p:cNvGrpSpPr>
            <p:nvPr/>
          </p:nvGrpSpPr>
          <p:grpSpPr bwMode="auto">
            <a:xfrm>
              <a:off x="1968" y="1008"/>
              <a:ext cx="1632" cy="2064"/>
              <a:chOff x="1968" y="1008"/>
              <a:chExt cx="1632" cy="2064"/>
            </a:xfrm>
          </p:grpSpPr>
          <p:grpSp>
            <p:nvGrpSpPr>
              <p:cNvPr id="6" name="Group 28"/>
              <p:cNvGrpSpPr>
                <a:grpSpLocks/>
              </p:cNvGrpSpPr>
              <p:nvPr/>
            </p:nvGrpSpPr>
            <p:grpSpPr bwMode="auto">
              <a:xfrm>
                <a:off x="1968" y="1008"/>
                <a:ext cx="1632" cy="2064"/>
                <a:chOff x="1968" y="1008"/>
                <a:chExt cx="1560" cy="3168"/>
              </a:xfrm>
            </p:grpSpPr>
            <p:sp>
              <p:nvSpPr>
                <p:cNvPr id="487453" name="Line 29"/>
                <p:cNvSpPr>
                  <a:spLocks noChangeShapeType="1"/>
                </p:cNvSpPr>
                <p:nvPr/>
              </p:nvSpPr>
              <p:spPr bwMode="auto">
                <a:xfrm flipH="1">
                  <a:off x="2688" y="1008"/>
                  <a:ext cx="96" cy="192"/>
                </a:xfrm>
                <a:prstGeom prst="line">
                  <a:avLst/>
                </a:prstGeom>
                <a:noFill/>
                <a:ln w="349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87454" name="Oval 30"/>
                <p:cNvSpPr>
                  <a:spLocks noChangeArrowheads="1"/>
                </p:cNvSpPr>
                <p:nvPr/>
              </p:nvSpPr>
              <p:spPr bwMode="auto">
                <a:xfrm>
                  <a:off x="2472" y="1440"/>
                  <a:ext cx="576" cy="576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en-US" sz="1800" b="1"/>
                    <a:t>home</a:t>
                  </a:r>
                </a:p>
              </p:txBody>
            </p:sp>
            <p:sp>
              <p:nvSpPr>
                <p:cNvPr id="487455" name="Oval 31"/>
                <p:cNvSpPr>
                  <a:spLocks noChangeArrowheads="1"/>
                </p:cNvSpPr>
                <p:nvPr/>
              </p:nvSpPr>
              <p:spPr bwMode="auto">
                <a:xfrm>
                  <a:off x="2472" y="2160"/>
                  <a:ext cx="576" cy="576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en-US" sz="1800" b="1" dirty="0" smtClean="0"/>
                    <a:t>student</a:t>
                  </a:r>
                  <a:endParaRPr lang="en-US" sz="1800" b="1" dirty="0"/>
                </a:p>
              </p:txBody>
            </p:sp>
            <p:sp>
              <p:nvSpPr>
                <p:cNvPr id="487456" name="Oval 32"/>
                <p:cNvSpPr>
                  <a:spLocks noChangeArrowheads="1"/>
                </p:cNvSpPr>
                <p:nvPr/>
              </p:nvSpPr>
              <p:spPr bwMode="auto">
                <a:xfrm>
                  <a:off x="2952" y="3600"/>
                  <a:ext cx="576" cy="576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en-US" sz="1800" b="1"/>
                    <a:t>dir3</a:t>
                  </a:r>
                </a:p>
              </p:txBody>
            </p:sp>
            <p:sp>
              <p:nvSpPr>
                <p:cNvPr id="487457" name="Oval 33"/>
                <p:cNvSpPr>
                  <a:spLocks noChangeArrowheads="1"/>
                </p:cNvSpPr>
                <p:nvPr/>
              </p:nvSpPr>
              <p:spPr bwMode="auto">
                <a:xfrm>
                  <a:off x="2016" y="2880"/>
                  <a:ext cx="576" cy="576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en-US" sz="1800" b="1"/>
                    <a:t>dir1</a:t>
                  </a:r>
                </a:p>
              </p:txBody>
            </p:sp>
            <p:sp>
              <p:nvSpPr>
                <p:cNvPr id="487458" name="Oval 34"/>
                <p:cNvSpPr>
                  <a:spLocks noChangeArrowheads="1"/>
                </p:cNvSpPr>
                <p:nvPr/>
              </p:nvSpPr>
              <p:spPr bwMode="auto">
                <a:xfrm>
                  <a:off x="2952" y="2880"/>
                  <a:ext cx="576" cy="576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en-US" sz="1800" b="1"/>
                    <a:t>dir2</a:t>
                  </a:r>
                </a:p>
              </p:txBody>
            </p:sp>
            <p:sp>
              <p:nvSpPr>
                <p:cNvPr id="487459" name="Rectangle 35"/>
                <p:cNvSpPr>
                  <a:spLocks noChangeArrowheads="1"/>
                </p:cNvSpPr>
                <p:nvPr/>
              </p:nvSpPr>
              <p:spPr bwMode="auto">
                <a:xfrm>
                  <a:off x="1968" y="3600"/>
                  <a:ext cx="576" cy="336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en-US" b="1"/>
                    <a:t>aa</a:t>
                  </a:r>
                </a:p>
              </p:txBody>
            </p:sp>
            <p:sp>
              <p:nvSpPr>
                <p:cNvPr id="487460" name="Line 36"/>
                <p:cNvSpPr>
                  <a:spLocks noChangeShapeType="1"/>
                </p:cNvSpPr>
                <p:nvPr/>
              </p:nvSpPr>
              <p:spPr bwMode="auto">
                <a:xfrm>
                  <a:off x="2736" y="1104"/>
                  <a:ext cx="0" cy="33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87461" name="Line 37"/>
                <p:cNvSpPr>
                  <a:spLocks noChangeShapeType="1"/>
                </p:cNvSpPr>
                <p:nvPr/>
              </p:nvSpPr>
              <p:spPr bwMode="auto">
                <a:xfrm>
                  <a:off x="2784" y="201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87462" name="Line 38"/>
                <p:cNvSpPr>
                  <a:spLocks noChangeShapeType="1"/>
                </p:cNvSpPr>
                <p:nvPr/>
              </p:nvSpPr>
              <p:spPr bwMode="auto">
                <a:xfrm flipH="1">
                  <a:off x="2352" y="2736"/>
                  <a:ext cx="336" cy="14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87463" name="Line 39"/>
                <p:cNvSpPr>
                  <a:spLocks noChangeShapeType="1"/>
                </p:cNvSpPr>
                <p:nvPr/>
              </p:nvSpPr>
              <p:spPr bwMode="auto">
                <a:xfrm>
                  <a:off x="2784" y="2736"/>
                  <a:ext cx="288" cy="14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87464" name="Line 40"/>
                <p:cNvSpPr>
                  <a:spLocks noChangeShapeType="1"/>
                </p:cNvSpPr>
                <p:nvPr/>
              </p:nvSpPr>
              <p:spPr bwMode="auto">
                <a:xfrm>
                  <a:off x="2256" y="345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487465" name="Line 41"/>
              <p:cNvSpPr>
                <a:spLocks noChangeShapeType="1"/>
              </p:cNvSpPr>
              <p:nvPr/>
            </p:nvSpPr>
            <p:spPr bwMode="auto">
              <a:xfrm>
                <a:off x="3312" y="259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487466" name="Rectangle 42"/>
            <p:cNvSpPr>
              <a:spLocks noChangeArrowheads="1"/>
            </p:cNvSpPr>
            <p:nvPr/>
          </p:nvSpPr>
          <p:spPr bwMode="auto">
            <a:xfrm>
              <a:off x="3024" y="3216"/>
              <a:ext cx="576" cy="288"/>
            </a:xfrm>
            <a:prstGeom prst="rect">
              <a:avLst/>
            </a:prstGeom>
            <a:noFill/>
            <a:ln w="31750">
              <a:solidFill>
                <a:srgbClr val="FF0000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 b="1"/>
                <a:t>bb</a:t>
              </a:r>
            </a:p>
          </p:txBody>
        </p:sp>
        <p:sp>
          <p:nvSpPr>
            <p:cNvPr id="487467" name="Line 43"/>
            <p:cNvSpPr>
              <a:spLocks noChangeShapeType="1"/>
            </p:cNvSpPr>
            <p:nvPr/>
          </p:nvSpPr>
          <p:spPr bwMode="auto">
            <a:xfrm>
              <a:off x="3312" y="3072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87468" name="Line 44"/>
            <p:cNvSpPr>
              <a:spLocks noChangeShapeType="1"/>
            </p:cNvSpPr>
            <p:nvPr/>
          </p:nvSpPr>
          <p:spPr bwMode="auto">
            <a:xfrm>
              <a:off x="2256" y="3408"/>
              <a:ext cx="72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87469" name="Line 45"/>
            <p:cNvSpPr>
              <a:spLocks noChangeShapeType="1"/>
            </p:cNvSpPr>
            <p:nvPr/>
          </p:nvSpPr>
          <p:spPr bwMode="auto">
            <a:xfrm flipV="1">
              <a:off x="2256" y="2928"/>
              <a:ext cx="0" cy="4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 type="arrow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aphicFrame>
        <p:nvGraphicFramePr>
          <p:cNvPr id="487470" name="Group 46"/>
          <p:cNvGraphicFramePr>
            <a:graphicFrameLocks noGrp="1"/>
          </p:cNvGraphicFramePr>
          <p:nvPr/>
        </p:nvGraphicFramePr>
        <p:xfrm>
          <a:off x="3733800" y="1371600"/>
          <a:ext cx="1905000" cy="1230630"/>
        </p:xfrm>
        <a:graphic>
          <a:graphicData uri="http://schemas.openxmlformats.org/drawingml/2006/table">
            <a:tbl>
              <a:tblPr/>
              <a:tblGrid>
                <a:gridCol w="952500"/>
                <a:gridCol w="952500"/>
              </a:tblGrid>
              <a:tr h="4343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1076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3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..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2083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2407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7484" name="Text Box 60"/>
          <p:cNvSpPr txBox="1">
            <a:spLocks noChangeArrowheads="1"/>
          </p:cNvSpPr>
          <p:nvPr/>
        </p:nvSpPr>
        <p:spPr bwMode="auto">
          <a:xfrm>
            <a:off x="3733800" y="1028701"/>
            <a:ext cx="189186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/>
              <a:t>Contents of </a:t>
            </a:r>
            <a:r>
              <a:rPr lang="en-US" sz="2000" b="1"/>
              <a:t>dir1</a:t>
            </a:r>
          </a:p>
        </p:txBody>
      </p:sp>
      <p:graphicFrame>
        <p:nvGraphicFramePr>
          <p:cNvPr id="487485" name="Group 61"/>
          <p:cNvGraphicFramePr>
            <a:graphicFrameLocks noGrp="1"/>
          </p:cNvGraphicFramePr>
          <p:nvPr/>
        </p:nvGraphicFramePr>
        <p:xfrm>
          <a:off x="3733800" y="3429000"/>
          <a:ext cx="1905000" cy="1230630"/>
        </p:xfrm>
        <a:graphic>
          <a:graphicData uri="http://schemas.openxmlformats.org/drawingml/2006/table">
            <a:tbl>
              <a:tblPr/>
              <a:tblGrid>
                <a:gridCol w="952500"/>
                <a:gridCol w="952500"/>
              </a:tblGrid>
              <a:tr h="4343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1070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3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..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2050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2599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7499" name="Text Box 75"/>
          <p:cNvSpPr txBox="1">
            <a:spLocks noChangeArrowheads="1"/>
          </p:cNvSpPr>
          <p:nvPr/>
        </p:nvSpPr>
        <p:spPr bwMode="auto">
          <a:xfrm>
            <a:off x="3733800" y="3086101"/>
            <a:ext cx="189186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dirty="0"/>
              <a:t>Contents of </a:t>
            </a:r>
            <a:r>
              <a:rPr lang="en-US" sz="2000" b="1" dirty="0"/>
              <a:t>dir3</a:t>
            </a:r>
          </a:p>
        </p:txBody>
      </p:sp>
      <p:grpSp>
        <p:nvGrpSpPr>
          <p:cNvPr id="7" name="Group 76"/>
          <p:cNvGrpSpPr>
            <a:grpSpLocks/>
          </p:cNvGrpSpPr>
          <p:nvPr/>
        </p:nvGrpSpPr>
        <p:grpSpPr bwMode="auto">
          <a:xfrm>
            <a:off x="5638800" y="2057400"/>
            <a:ext cx="914400" cy="2343150"/>
            <a:chOff x="3552" y="1920"/>
            <a:chExt cx="576" cy="1968"/>
          </a:xfrm>
        </p:grpSpPr>
        <p:sp>
          <p:nvSpPr>
            <p:cNvPr id="487502" name="Line 78"/>
            <p:cNvSpPr>
              <a:spLocks noChangeShapeType="1"/>
            </p:cNvSpPr>
            <p:nvPr/>
          </p:nvSpPr>
          <p:spPr bwMode="auto">
            <a:xfrm>
              <a:off x="3552" y="3888"/>
              <a:ext cx="19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87503" name="Line 79"/>
            <p:cNvSpPr>
              <a:spLocks noChangeShapeType="1"/>
            </p:cNvSpPr>
            <p:nvPr/>
          </p:nvSpPr>
          <p:spPr bwMode="auto">
            <a:xfrm>
              <a:off x="3744" y="1920"/>
              <a:ext cx="0" cy="196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87504" name="Line 80"/>
            <p:cNvSpPr>
              <a:spLocks noChangeShapeType="1"/>
            </p:cNvSpPr>
            <p:nvPr/>
          </p:nvSpPr>
          <p:spPr bwMode="auto">
            <a:xfrm>
              <a:off x="3744" y="1920"/>
              <a:ext cx="38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/>
              <a:tailEnd type="arrow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58" name="TextBox 57"/>
          <p:cNvSpPr txBox="1"/>
          <p:nvPr/>
        </p:nvSpPr>
        <p:spPr>
          <a:xfrm rot="19072097">
            <a:off x="6072584" y="3535404"/>
            <a:ext cx="203613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/home/student/</a:t>
            </a:r>
          </a:p>
          <a:p>
            <a:r>
              <a:rPr lang="en-US" sz="1400" dirty="0" smtClean="0"/>
              <a:t>dir1/</a:t>
            </a:r>
            <a:r>
              <a:rPr lang="en-US" sz="1400" dirty="0" err="1" smtClean="0"/>
              <a:t>aa</a:t>
            </a:r>
            <a:endParaRPr lang="en-US" sz="1400" dirty="0"/>
          </a:p>
        </p:txBody>
      </p:sp>
      <p:sp>
        <p:nvSpPr>
          <p:cNvPr id="53" name="Text Box 60"/>
          <p:cNvSpPr txBox="1">
            <a:spLocks noChangeArrowheads="1"/>
          </p:cNvSpPr>
          <p:nvPr/>
        </p:nvSpPr>
        <p:spPr bwMode="auto">
          <a:xfrm>
            <a:off x="6414299" y="1167958"/>
            <a:ext cx="13147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dirty="0" err="1" smtClean="0"/>
              <a:t>inode</a:t>
            </a:r>
            <a:r>
              <a:rPr lang="en-US" sz="2000" dirty="0" smtClean="0"/>
              <a:t> table</a:t>
            </a:r>
            <a:endParaRPr lang="en-US" sz="2000" b="1" dirty="0"/>
          </a:p>
        </p:txBody>
      </p:sp>
      <p:sp>
        <p:nvSpPr>
          <p:cNvPr id="54" name="Text Box 60"/>
          <p:cNvSpPr txBox="1">
            <a:spLocks noChangeArrowheads="1"/>
          </p:cNvSpPr>
          <p:nvPr/>
        </p:nvSpPr>
        <p:spPr bwMode="auto">
          <a:xfrm>
            <a:off x="6409411" y="2815242"/>
            <a:ext cx="13436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dirty="0" smtClean="0"/>
              <a:t>disk blocks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type comparison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B617-9A5B-4118-A8ED-CEB42FA9AE5C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483331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389069"/>
              </p:ext>
            </p:extLst>
          </p:nvPr>
        </p:nvGraphicFramePr>
        <p:xfrm>
          <a:off x="457200" y="1257300"/>
          <a:ext cx="8153400" cy="3524250"/>
        </p:xfrm>
        <a:graphic>
          <a:graphicData uri="http://schemas.openxmlformats.org/drawingml/2006/table">
            <a:tbl>
              <a:tblPr/>
              <a:tblGrid>
                <a:gridCol w="4076700"/>
                <a:gridCol w="40767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Hard Link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Symbolic Link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</a:tr>
              <a:tr h="3143250">
                <a:tc>
                  <a:txBody>
                    <a:bodyPr/>
                    <a:lstStyle/>
                    <a:p>
                      <a:pPr marL="137160" marR="0" lvl="0" indent="-13716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Checks for the existence of the original file</a:t>
                      </a:r>
                    </a:p>
                    <a:p>
                      <a:pPr marL="137160" marR="0" lvl="0" indent="-13716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The original file continues to exist as long as at least one directory contains it</a:t>
                      </a:r>
                    </a:p>
                    <a:p>
                      <a:pPr marL="137160" marR="0" lvl="0" indent="-13716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137160" marR="0" lvl="0" indent="-13716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Cannot link to a file in a different file system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37160" marR="0" lvl="0" indent="-13716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Created without checking the existence of the original file</a:t>
                      </a:r>
                    </a:p>
                    <a:p>
                      <a:pPr marL="137160" marR="0" lvl="0" indent="-13716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Cannot access the original file if its path has restricted permissions</a:t>
                      </a:r>
                    </a:p>
                    <a:p>
                      <a:pPr marL="137160" marR="0" lvl="0" indent="-13716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137160" marR="0" lvl="0" indent="-13716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Can cross physical file systems</a:t>
                      </a:r>
                    </a:p>
                    <a:p>
                      <a:pPr marL="137160" marR="0" lvl="0" indent="-13716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137160" marR="0" lvl="0" indent="-13716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Can be circular linked to another symbolic linked file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Locating Files: find</a:t>
            </a:r>
            <a:endParaRPr lang="en-US" dirty="0"/>
          </a:p>
        </p:txBody>
      </p:sp>
      <p:sp>
        <p:nvSpPr>
          <p:cNvPr id="4792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u="sng" dirty="0" smtClean="0"/>
              <a:t>Syntax:</a:t>
            </a:r>
            <a:r>
              <a:rPr lang="en-US" dirty="0" smtClean="0"/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find  path-list  expression(s)</a:t>
            </a:r>
          </a:p>
          <a:p>
            <a:endParaRPr lang="en-US" dirty="0" smtClean="0"/>
          </a:p>
          <a:p>
            <a:r>
              <a:rPr lang="en-US" dirty="0" smtClean="0"/>
              <a:t>“find” recursively descends through directories in path-list and applies expression to every file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Examples</a:t>
            </a:r>
            <a:r>
              <a:rPr lang="en-US" dirty="0"/>
              <a:t>: 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find  .  -name  “*.txt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”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find  /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-empty  -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delete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B617-9A5B-4118-A8ED-CEB42FA9AE5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more commands …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touch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updates time stamp on file or directory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can be used to create new, empty file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displays content of file(s)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more, less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pg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/>
              <a:t>		display </a:t>
            </a:r>
            <a:r>
              <a:rPr lang="en-US" dirty="0"/>
              <a:t>the contents of </a:t>
            </a:r>
            <a:r>
              <a:rPr lang="en-US" dirty="0" smtClean="0"/>
              <a:t>file(s) one </a:t>
            </a:r>
            <a:r>
              <a:rPr lang="en-US" dirty="0"/>
              <a:t>page at a time</a:t>
            </a:r>
          </a:p>
          <a:p>
            <a:pPr lvl="1"/>
            <a:r>
              <a:rPr lang="en-US" dirty="0"/>
              <a:t>Space bar – to advance to next page</a:t>
            </a:r>
          </a:p>
          <a:p>
            <a:pPr lvl="1"/>
            <a:r>
              <a:rPr lang="en-US" dirty="0"/>
              <a:t>b – to go back a page  </a:t>
            </a:r>
          </a:p>
          <a:p>
            <a:pPr lvl="1"/>
            <a:r>
              <a:rPr lang="en-US" dirty="0"/>
              <a:t>Enter Key – to advance to next </a:t>
            </a:r>
            <a:r>
              <a:rPr lang="en-US" dirty="0" smtClean="0"/>
              <a:t>line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B617-9A5B-4118-A8ED-CEB42FA9AE5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 </a:t>
            </a:r>
            <a:r>
              <a:rPr lang="en-US" dirty="0"/>
              <a:t>more commands …</a:t>
            </a:r>
            <a:endParaRPr lang="en-US" dirty="0" smtClean="0"/>
          </a:p>
        </p:txBody>
      </p:sp>
      <p:sp>
        <p:nvSpPr>
          <p:cNvPr id="1126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head</a:t>
            </a:r>
          </a:p>
          <a:p>
            <a:pPr>
              <a:buNone/>
            </a:pPr>
            <a:r>
              <a:rPr lang="en-US" dirty="0" smtClean="0"/>
              <a:t>		displays the beginning portion of indicated file(s);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the default head size is 10 lines. </a:t>
            </a:r>
          </a:p>
          <a:p>
            <a:r>
              <a:rPr lang="en-US" dirty="0" smtClean="0"/>
              <a:t>tail 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displays </a:t>
            </a:r>
            <a:r>
              <a:rPr lang="en-US" dirty="0"/>
              <a:t>the ending portion of indicated file(s</a:t>
            </a:r>
            <a:r>
              <a:rPr lang="en-US" dirty="0" smtClean="0"/>
              <a:t>) </a:t>
            </a:r>
            <a:endParaRPr lang="en-US" dirty="0"/>
          </a:p>
          <a:p>
            <a:r>
              <a:rPr lang="en-US" dirty="0" err="1" smtClean="0"/>
              <a:t>wc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display </a:t>
            </a:r>
            <a:r>
              <a:rPr lang="en-US" dirty="0"/>
              <a:t>the size of files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common </a:t>
            </a:r>
            <a:r>
              <a:rPr lang="en-US" dirty="0"/>
              <a:t>options:</a:t>
            </a:r>
          </a:p>
          <a:p>
            <a:pPr lvl="1">
              <a:buNone/>
            </a:pPr>
            <a:r>
              <a:rPr lang="en-US" dirty="0" smtClean="0"/>
              <a:t>	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-l</a:t>
            </a:r>
            <a:r>
              <a:rPr lang="en-US" dirty="0" smtClean="0"/>
              <a:t>   display </a:t>
            </a:r>
            <a:r>
              <a:rPr lang="en-US" dirty="0"/>
              <a:t>the number of lines</a:t>
            </a:r>
          </a:p>
          <a:p>
            <a:pPr lvl="1">
              <a:buNone/>
            </a:pPr>
            <a:r>
              <a:rPr lang="en-US" dirty="0" smtClean="0"/>
              <a:t>	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</a:t>
            </a:r>
            <a:r>
              <a:rPr lang="en-US" dirty="0"/>
              <a:t>  </a:t>
            </a:r>
            <a:r>
              <a:rPr lang="en-US" dirty="0" smtClean="0"/>
              <a:t> display </a:t>
            </a:r>
            <a:r>
              <a:rPr lang="en-US" dirty="0"/>
              <a:t>the number of words</a:t>
            </a:r>
          </a:p>
          <a:p>
            <a:pPr lvl="1">
              <a:buNone/>
            </a:pPr>
            <a:r>
              <a:rPr lang="en-US" dirty="0" smtClean="0"/>
              <a:t>	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dirty="0"/>
              <a:t>  </a:t>
            </a:r>
            <a:r>
              <a:rPr lang="en-US" dirty="0" smtClean="0"/>
              <a:t> display </a:t>
            </a:r>
            <a:r>
              <a:rPr lang="en-US" dirty="0"/>
              <a:t>the number of </a:t>
            </a:r>
            <a:r>
              <a:rPr lang="en-US" dirty="0" smtClean="0"/>
              <a:t>characters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B617-9A5B-4118-A8ED-CEB42FA9AE5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Comparing Files: diff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compare two files line by line </a:t>
            </a:r>
          </a:p>
          <a:p>
            <a:endParaRPr lang="en-US" dirty="0" smtClean="0"/>
          </a:p>
          <a:p>
            <a:pPr>
              <a:buNone/>
            </a:pPr>
            <a:r>
              <a:rPr lang="en-US" u="sng" dirty="0" smtClean="0"/>
              <a:t>Syntax:</a:t>
            </a:r>
            <a:r>
              <a:rPr lang="en-US" dirty="0" smtClean="0"/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diff  [options]  file-1  file-2</a:t>
            </a:r>
          </a:p>
          <a:p>
            <a:endParaRPr lang="en-US" dirty="0" smtClean="0"/>
          </a:p>
          <a:p>
            <a:r>
              <a:rPr lang="en-US" dirty="0" smtClean="0"/>
              <a:t>reports a series of commands that can be used to convert the first file to the second file via the “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patch</a:t>
            </a:r>
            <a:r>
              <a:rPr lang="en-US" dirty="0" smtClean="0"/>
              <a:t>” command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B617-9A5B-4118-A8ED-CEB42FA9AE5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Compress File Contents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utilities to compress and uncompress files</a:t>
            </a:r>
          </a:p>
          <a:p>
            <a:r>
              <a:rPr lang="en-US" dirty="0" smtClean="0"/>
              <a:t>common on Linux:</a:t>
            </a:r>
          </a:p>
          <a:p>
            <a:pPr lvl="1"/>
            <a:r>
              <a:rPr lang="en-US" dirty="0" err="1" smtClean="0"/>
              <a:t>gzip</a:t>
            </a:r>
            <a:r>
              <a:rPr lang="en-US" dirty="0" smtClean="0"/>
              <a:t>, </a:t>
            </a:r>
            <a:r>
              <a:rPr lang="en-US" dirty="0" err="1" smtClean="0"/>
              <a:t>gunzip</a:t>
            </a:r>
            <a:r>
              <a:rPr lang="en-US" dirty="0" smtClean="0"/>
              <a:t>, </a:t>
            </a:r>
            <a:r>
              <a:rPr lang="en-US" dirty="0" err="1" smtClean="0"/>
              <a:t>zcat</a:t>
            </a:r>
            <a:endParaRPr lang="en-US" dirty="0" smtClean="0"/>
          </a:p>
          <a:p>
            <a:pPr lvl="1"/>
            <a:r>
              <a:rPr lang="en-US" dirty="0" smtClean="0"/>
              <a:t>file extension: 	.</a:t>
            </a:r>
            <a:r>
              <a:rPr lang="en-US" dirty="0" err="1" smtClean="0"/>
              <a:t>gz</a:t>
            </a:r>
            <a:endParaRPr lang="en-US" dirty="0" smtClean="0"/>
          </a:p>
          <a:p>
            <a:r>
              <a:rPr lang="en-US" dirty="0" smtClean="0"/>
              <a:t>Example: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gzip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assign1.txt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zcat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assign1.txt.gz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gunzip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assign1.txt.gz</a:t>
            </a:r>
          </a:p>
          <a:p>
            <a:r>
              <a:rPr lang="en-US" dirty="0" smtClean="0"/>
              <a:t>Also:</a:t>
            </a:r>
          </a:p>
          <a:p>
            <a:pPr lvl="1"/>
            <a:r>
              <a:rPr lang="en-US" dirty="0" smtClean="0"/>
              <a:t>bzip2 		better compression</a:t>
            </a:r>
          </a:p>
          <a:p>
            <a:pPr lvl="1"/>
            <a:r>
              <a:rPr lang="en-US" dirty="0" smtClean="0"/>
              <a:t>Windows compatible: 	zip/unzip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B617-9A5B-4118-A8ED-CEB42FA9AE5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Sorting Files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 smtClean="0"/>
              <a:t>Syntax:</a:t>
            </a:r>
            <a:r>
              <a:rPr lang="en-US" dirty="0" smtClean="0"/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sort  [options]  file-name</a:t>
            </a:r>
          </a:p>
          <a:p>
            <a:endParaRPr lang="en-US" dirty="0" smtClean="0"/>
          </a:p>
          <a:p>
            <a:r>
              <a:rPr lang="en-US" dirty="0" smtClean="0"/>
              <a:t>Commonly used options:</a:t>
            </a:r>
          </a:p>
          <a:p>
            <a:pPr lvl="1">
              <a:buNone/>
            </a:pPr>
            <a:r>
              <a:rPr lang="en-US" dirty="0" smtClean="0"/>
              <a:t>-r 	sort in reverse order</a:t>
            </a:r>
          </a:p>
          <a:p>
            <a:pPr lvl="1">
              <a:buNone/>
            </a:pPr>
            <a:r>
              <a:rPr lang="en-US" dirty="0" smtClean="0"/>
              <a:t>-n 	numeric sort</a:t>
            </a:r>
          </a:p>
          <a:p>
            <a:pPr lvl="1">
              <a:buNone/>
            </a:pPr>
            <a:r>
              <a:rPr lang="en-US" dirty="0" smtClean="0"/>
              <a:t>-t 	field delimiter (default: blank)</a:t>
            </a:r>
          </a:p>
          <a:p>
            <a:pPr lvl="1">
              <a:buNone/>
            </a:pPr>
            <a:r>
              <a:rPr lang="en-US" dirty="0" smtClean="0"/>
              <a:t>-k 	field1[,field2]</a:t>
            </a:r>
          </a:p>
          <a:p>
            <a:pPr lvl="1">
              <a:buNone/>
            </a:pPr>
            <a:r>
              <a:rPr lang="en-US" dirty="0" smtClean="0"/>
              <a:t>-f 	ignore case</a:t>
            </a:r>
          </a:p>
          <a:p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B617-9A5B-4118-A8ED-CEB42FA9AE5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User’s Disk Quota</a:t>
            </a:r>
            <a:endParaRPr lang="en-US"/>
          </a:p>
        </p:txBody>
      </p:sp>
      <p:sp>
        <p:nvSpPr>
          <p:cNvPr id="49152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quota is upper limit of </a:t>
            </a:r>
          </a:p>
          <a:p>
            <a:pPr lvl="1"/>
            <a:r>
              <a:rPr lang="en-US" dirty="0" smtClean="0"/>
              <a:t>amount disk space</a:t>
            </a:r>
          </a:p>
          <a:p>
            <a:pPr lvl="1"/>
            <a:r>
              <a:rPr lang="en-US" dirty="0" smtClean="0"/>
              <a:t>number of files</a:t>
            </a:r>
          </a:p>
          <a:p>
            <a:pPr>
              <a:buNone/>
            </a:pPr>
            <a:r>
              <a:rPr lang="en-US" dirty="0" smtClean="0"/>
              <a:t>	for each user account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command: quota -v</a:t>
            </a:r>
          </a:p>
          <a:p>
            <a:pPr lvl="1"/>
            <a:r>
              <a:rPr lang="en-US" dirty="0" smtClean="0"/>
              <a:t>displays the user’s disk usage and limits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2 kinds of limits:</a:t>
            </a:r>
          </a:p>
          <a:p>
            <a:pPr lvl="1"/>
            <a:r>
              <a:rPr lang="en-US" dirty="0"/>
              <a:t>Soft limit: ex. 100MB</a:t>
            </a:r>
          </a:p>
          <a:p>
            <a:pPr lvl="2"/>
            <a:r>
              <a:rPr lang="en-US" dirty="0"/>
              <a:t>Maybe exceeded for one week</a:t>
            </a:r>
          </a:p>
          <a:p>
            <a:pPr lvl="2"/>
            <a:r>
              <a:rPr lang="en-US" dirty="0"/>
              <a:t>System will nag</a:t>
            </a:r>
          </a:p>
          <a:p>
            <a:pPr lvl="1"/>
            <a:r>
              <a:rPr lang="en-US" dirty="0"/>
              <a:t>Hard limit: ex. 120MB</a:t>
            </a:r>
          </a:p>
          <a:p>
            <a:pPr lvl="2"/>
            <a:r>
              <a:rPr lang="en-US" dirty="0"/>
              <a:t>Cannot be exceeded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8F7A-77A1-40D2-A10F-7D0025789305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Command Line Structure</a:t>
            </a:r>
            <a:endParaRPr lang="en-US" dirty="0"/>
          </a:p>
        </p:txBody>
      </p:sp>
      <p:sp>
        <p:nvSpPr>
          <p:cNvPr id="3768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00150"/>
            <a:ext cx="8610600" cy="3657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</a:t>
            </a:r>
            <a:r>
              <a:rPr lang="en-US" sz="2700" dirty="0" smtClean="0"/>
              <a:t>%   command    [-options]    [arguments]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lnSpc>
                <a:spcPts val="2400"/>
              </a:lnSpc>
              <a:buFontTx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UNIX </a:t>
            </a:r>
            <a:r>
              <a:rPr lang="en-US" dirty="0">
                <a:solidFill>
                  <a:srgbClr val="FF0000"/>
                </a:solidFill>
              </a:rPr>
              <a:t>is case </a:t>
            </a:r>
            <a:r>
              <a:rPr lang="en-US" dirty="0" smtClean="0">
                <a:solidFill>
                  <a:srgbClr val="FF0000"/>
                </a:solidFill>
              </a:rPr>
              <a:t>sensitive</a:t>
            </a:r>
            <a:endParaRPr lang="en-US" dirty="0"/>
          </a:p>
          <a:p>
            <a:pPr>
              <a:lnSpc>
                <a:spcPts val="2400"/>
              </a:lnSpc>
              <a:buFontTx/>
              <a:buChar char="•"/>
            </a:pPr>
            <a:r>
              <a:rPr lang="en-US" dirty="0" smtClean="0"/>
              <a:t>Must </a:t>
            </a:r>
            <a:r>
              <a:rPr lang="en-US" dirty="0"/>
              <a:t>be a space between command, options and arguments</a:t>
            </a:r>
          </a:p>
          <a:p>
            <a:pPr>
              <a:lnSpc>
                <a:spcPts val="2400"/>
              </a:lnSpc>
              <a:buFontTx/>
              <a:buChar char="•"/>
            </a:pPr>
            <a:r>
              <a:rPr lang="en-US" dirty="0" smtClean="0"/>
              <a:t>No </a:t>
            </a:r>
            <a:r>
              <a:rPr lang="en-US" dirty="0"/>
              <a:t>space between the plus or minus sign and option </a:t>
            </a:r>
            <a:r>
              <a:rPr lang="en-US" dirty="0" smtClean="0"/>
              <a:t>letter</a:t>
            </a:r>
            <a:endParaRPr lang="en-US" dirty="0"/>
          </a:p>
          <a:p>
            <a:pPr>
              <a:lnSpc>
                <a:spcPts val="2400"/>
              </a:lnSpc>
              <a:buFontTx/>
              <a:buChar char="•"/>
            </a:pPr>
            <a:r>
              <a:rPr lang="en-US" dirty="0" smtClean="0"/>
              <a:t>Fields </a:t>
            </a:r>
            <a:r>
              <a:rPr lang="en-US" dirty="0"/>
              <a:t>enclosed in [ ] are optional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B617-9A5B-4118-A8ED-CEB42FA9AE5C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09600" y="1657350"/>
            <a:ext cx="1295400" cy="1085850"/>
            <a:chOff x="375" y="1344"/>
            <a:chExt cx="969" cy="912"/>
          </a:xfrm>
        </p:grpSpPr>
        <p:sp>
          <p:nvSpPr>
            <p:cNvPr id="376837" name="AutoShape 5"/>
            <p:cNvSpPr>
              <a:spLocks noChangeArrowheads="1"/>
            </p:cNvSpPr>
            <p:nvPr/>
          </p:nvSpPr>
          <p:spPr bwMode="auto">
            <a:xfrm>
              <a:off x="432" y="1776"/>
              <a:ext cx="912" cy="480"/>
            </a:xfrm>
            <a:prstGeom prst="wedgeRoundRectCallout">
              <a:avLst>
                <a:gd name="adj1" fmla="val -36248"/>
                <a:gd name="adj2" fmla="val -134442"/>
                <a:gd name="adj3" fmla="val 1666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l"/>
              <a:r>
                <a:rPr lang="en-US" sz="1400" b="1" dirty="0"/>
                <a:t>Command prompt</a:t>
              </a:r>
            </a:p>
          </p:txBody>
        </p:sp>
        <p:sp>
          <p:nvSpPr>
            <p:cNvPr id="376838" name="Line 6"/>
            <p:cNvSpPr>
              <a:spLocks noChangeShapeType="1"/>
            </p:cNvSpPr>
            <p:nvPr/>
          </p:nvSpPr>
          <p:spPr bwMode="auto">
            <a:xfrm>
              <a:off x="375" y="1344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295400" y="1657350"/>
            <a:ext cx="1828800" cy="1085850"/>
            <a:chOff x="1152" y="1344"/>
            <a:chExt cx="1152" cy="912"/>
          </a:xfrm>
        </p:grpSpPr>
        <p:sp>
          <p:nvSpPr>
            <p:cNvPr id="376840" name="AutoShape 8"/>
            <p:cNvSpPr>
              <a:spLocks noChangeArrowheads="1"/>
            </p:cNvSpPr>
            <p:nvPr/>
          </p:nvSpPr>
          <p:spPr bwMode="auto">
            <a:xfrm>
              <a:off x="1584" y="1776"/>
              <a:ext cx="720" cy="480"/>
            </a:xfrm>
            <a:prstGeom prst="wedgeRoundRectCallout">
              <a:avLst>
                <a:gd name="adj1" fmla="val -32778"/>
                <a:gd name="adj2" fmla="val -134792"/>
                <a:gd name="adj3" fmla="val 1666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l"/>
              <a:r>
                <a:rPr lang="en-US" sz="1400" b="1" dirty="0"/>
                <a:t>Command name</a:t>
              </a:r>
            </a:p>
          </p:txBody>
        </p:sp>
        <p:sp>
          <p:nvSpPr>
            <p:cNvPr id="376841" name="Line 9"/>
            <p:cNvSpPr>
              <a:spLocks noChangeShapeType="1"/>
            </p:cNvSpPr>
            <p:nvPr/>
          </p:nvSpPr>
          <p:spPr bwMode="auto">
            <a:xfrm>
              <a:off x="1152" y="1344"/>
              <a:ext cx="9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4953000" y="1680453"/>
            <a:ext cx="2971800" cy="1257300"/>
            <a:chOff x="3600" y="1344"/>
            <a:chExt cx="1872" cy="1056"/>
          </a:xfrm>
        </p:grpSpPr>
        <p:sp>
          <p:nvSpPr>
            <p:cNvPr id="376843" name="Line 11"/>
            <p:cNvSpPr>
              <a:spLocks noChangeShapeType="1"/>
            </p:cNvSpPr>
            <p:nvPr/>
          </p:nvSpPr>
          <p:spPr bwMode="auto">
            <a:xfrm>
              <a:off x="3600" y="1344"/>
              <a:ext cx="1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6844" name="AutoShape 12"/>
            <p:cNvSpPr>
              <a:spLocks noChangeArrowheads="1"/>
            </p:cNvSpPr>
            <p:nvPr/>
          </p:nvSpPr>
          <p:spPr bwMode="auto">
            <a:xfrm>
              <a:off x="4032" y="1680"/>
              <a:ext cx="1440" cy="720"/>
            </a:xfrm>
            <a:prstGeom prst="wedgeRoundRectCallout">
              <a:avLst>
                <a:gd name="adj1" fmla="val -39927"/>
                <a:gd name="adj2" fmla="val -91787"/>
                <a:gd name="adj3" fmla="val 1666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marL="457200" indent="-457200" algn="l"/>
              <a:r>
                <a:rPr lang="en-US" sz="1400" b="1" dirty="0"/>
                <a:t>Arguments can be:</a:t>
              </a:r>
            </a:p>
            <a:p>
              <a:pPr indent="91440" algn="l">
                <a:buAutoNum type="arabicPeriod"/>
              </a:pPr>
              <a:r>
                <a:rPr lang="en-US" sz="1400" b="1" dirty="0" smtClean="0"/>
                <a:t> names </a:t>
              </a:r>
              <a:r>
                <a:rPr lang="en-US" sz="1400" b="1" dirty="0"/>
                <a:t>of </a:t>
              </a:r>
              <a:r>
                <a:rPr lang="en-US" sz="1400" b="1" dirty="0" smtClean="0"/>
                <a:t>files</a:t>
              </a:r>
            </a:p>
            <a:p>
              <a:pPr indent="91440" algn="l">
                <a:buAutoNum type="arabicPeriod"/>
              </a:pPr>
              <a:r>
                <a:rPr lang="en-US" sz="1400" b="1" dirty="0" smtClean="0"/>
                <a:t> more information</a:t>
              </a:r>
              <a:endParaRPr lang="en-US" sz="1400" b="1" dirty="0"/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3200400" y="1677590"/>
            <a:ext cx="2362200" cy="1237059"/>
            <a:chOff x="2304" y="1361"/>
            <a:chExt cx="1488" cy="1039"/>
          </a:xfrm>
        </p:grpSpPr>
        <p:sp>
          <p:nvSpPr>
            <p:cNvPr id="376847" name="Line 15"/>
            <p:cNvSpPr>
              <a:spLocks noChangeShapeType="1"/>
            </p:cNvSpPr>
            <p:nvPr/>
          </p:nvSpPr>
          <p:spPr bwMode="auto">
            <a:xfrm>
              <a:off x="2304" y="1361"/>
              <a:ext cx="91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6848" name="AutoShape 16"/>
            <p:cNvSpPr>
              <a:spLocks noChangeArrowheads="1"/>
            </p:cNvSpPr>
            <p:nvPr/>
          </p:nvSpPr>
          <p:spPr bwMode="auto">
            <a:xfrm>
              <a:off x="2496" y="1776"/>
              <a:ext cx="1296" cy="624"/>
            </a:xfrm>
            <a:prstGeom prst="wedgeRoundRectCallout">
              <a:avLst>
                <a:gd name="adj1" fmla="val -25946"/>
                <a:gd name="adj2" fmla="val -114016"/>
                <a:gd name="adj3" fmla="val 1666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l"/>
              <a:r>
                <a:rPr lang="en-US" sz="1400" b="1" dirty="0"/>
                <a:t>Command </a:t>
              </a:r>
              <a:r>
                <a:rPr lang="en-US" sz="1400" b="1" dirty="0" smtClean="0"/>
                <a:t>modifier: </a:t>
              </a:r>
              <a:r>
                <a:rPr lang="en-US" sz="1400" b="1" dirty="0"/>
                <a:t>usually one character preceded by + or - sign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9095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Sending Files to the Printer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u="sng" dirty="0"/>
              <a:t>Syntax:</a:t>
            </a:r>
            <a:r>
              <a:rPr lang="en-US" dirty="0"/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lpr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[options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  file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3"/>
            <a:endParaRPr lang="en-US" dirty="0" smtClean="0"/>
          </a:p>
          <a:p>
            <a:r>
              <a:rPr lang="en-US" dirty="0" smtClean="0"/>
              <a:t>option 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–P</a:t>
            </a:r>
            <a:r>
              <a:rPr lang="en-US" dirty="0" smtClean="0"/>
              <a:t>  to specify printer: </a:t>
            </a:r>
            <a:r>
              <a:rPr lang="en-US" dirty="0" err="1" smtClean="0"/>
              <a:t>lpcsl</a:t>
            </a:r>
            <a:r>
              <a:rPr lang="en-US" dirty="0" smtClean="0"/>
              <a:t>   </a:t>
            </a:r>
            <a:r>
              <a:rPr lang="en-US" dirty="0" smtClean="0"/>
              <a:t>(others: </a:t>
            </a:r>
            <a:r>
              <a:rPr lang="en-US" dirty="0" err="1" smtClean="0"/>
              <a:t>lpfrl</a:t>
            </a:r>
            <a:r>
              <a:rPr lang="en-US" dirty="0" smtClean="0"/>
              <a:t>)</a:t>
            </a:r>
            <a:endParaRPr lang="en-US" dirty="0" smtClean="0"/>
          </a:p>
          <a:p>
            <a:pPr lvl="3"/>
            <a:endParaRPr lang="en-US" dirty="0" smtClean="0"/>
          </a:p>
          <a:p>
            <a:pPr>
              <a:buNone/>
            </a:pPr>
            <a:r>
              <a:rPr lang="en-US" u="sng" dirty="0" smtClean="0"/>
              <a:t>Example: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lpr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–P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lpcsl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assign1.cc</a:t>
            </a:r>
          </a:p>
          <a:p>
            <a:r>
              <a:rPr lang="en-US" dirty="0"/>
              <a:t>o</a:t>
            </a:r>
            <a:r>
              <a:rPr lang="en-US" dirty="0" smtClean="0"/>
              <a:t>ther commands:</a:t>
            </a:r>
          </a:p>
          <a:p>
            <a:pPr lvl="1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lpq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cs typeface="Courier New" pitchFamily="49" charset="0"/>
              </a:rPr>
              <a:t>show print job queue</a:t>
            </a:r>
          </a:p>
          <a:p>
            <a:pPr lvl="1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lprm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+mj-lt"/>
                <a:cs typeface="Courier New" pitchFamily="49" charset="0"/>
              </a:rPr>
              <a:t>remove job from queue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B617-9A5B-4118-A8ED-CEB42FA9AE5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  <a:endParaRPr lang="en-US" dirty="0"/>
          </a:p>
        </p:txBody>
      </p:sp>
      <p:sp>
        <p:nvSpPr>
          <p:cNvPr id="397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shell </a:t>
            </a:r>
            <a:r>
              <a:rPr lang="en-US" dirty="0"/>
              <a:t>is traditional command </a:t>
            </a:r>
            <a:r>
              <a:rPr lang="en-US" dirty="0" smtClean="0"/>
              <a:t>line user interface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hierarchical </a:t>
            </a:r>
            <a:r>
              <a:rPr lang="en-US" dirty="0"/>
              <a:t>organization of files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basic </a:t>
            </a:r>
            <a:r>
              <a:rPr lang="en-US" dirty="0"/>
              <a:t>commands to list and manipulate files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B617-9A5B-4118-A8ED-CEB42FA9AE5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 Line Example</a:t>
            </a:r>
            <a:endParaRPr lang="en-US" dirty="0"/>
          </a:p>
        </p:txBody>
      </p:sp>
      <p:sp>
        <p:nvSpPr>
          <p:cNvPr id="3788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1">
              <a:buNone/>
            </a:pPr>
            <a:r>
              <a:rPr lang="en-US" dirty="0" smtClean="0"/>
              <a:t>% sort   list</a:t>
            </a:r>
          </a:p>
          <a:p>
            <a:pPr lvl="1">
              <a:buNone/>
            </a:pPr>
            <a:r>
              <a:rPr lang="en-US" dirty="0" smtClean="0"/>
              <a:t>% sort   -r  list</a:t>
            </a:r>
          </a:p>
          <a:p>
            <a:pPr lvl="1">
              <a:buNone/>
            </a:pPr>
            <a:r>
              <a:rPr lang="en-US" dirty="0" smtClean="0"/>
              <a:t>% sort   -o  sorted   list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B617-9A5B-4118-A8ED-CEB42FA9AE5C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57200" y="1658540"/>
            <a:ext cx="1143000" cy="2056209"/>
            <a:chOff x="384" y="2592"/>
            <a:chExt cx="720" cy="1727"/>
          </a:xfrm>
        </p:grpSpPr>
        <p:sp>
          <p:nvSpPr>
            <p:cNvPr id="378885" name="Rectangle 5"/>
            <p:cNvSpPr>
              <a:spLocks noChangeArrowheads="1"/>
            </p:cNvSpPr>
            <p:nvPr/>
          </p:nvSpPr>
          <p:spPr bwMode="auto">
            <a:xfrm>
              <a:off x="768" y="2592"/>
              <a:ext cx="336" cy="912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886" name="AutoShape 6"/>
            <p:cNvSpPr>
              <a:spLocks noChangeArrowheads="1"/>
            </p:cNvSpPr>
            <p:nvPr/>
          </p:nvSpPr>
          <p:spPr bwMode="auto">
            <a:xfrm>
              <a:off x="384" y="3792"/>
              <a:ext cx="720" cy="527"/>
            </a:xfrm>
            <a:prstGeom prst="wedgeRoundRectCallout">
              <a:avLst>
                <a:gd name="adj1" fmla="val 28257"/>
                <a:gd name="adj2" fmla="val -102264"/>
                <a:gd name="adj3" fmla="val 16667"/>
              </a:avLst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en-US" sz="1600" dirty="0"/>
                <a:t>Command name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676960" y="1999680"/>
            <a:ext cx="1143000" cy="1714977"/>
            <a:chOff x="1098" y="3018"/>
            <a:chExt cx="816" cy="1385"/>
          </a:xfrm>
        </p:grpSpPr>
        <p:sp>
          <p:nvSpPr>
            <p:cNvPr id="378888" name="Oval 8"/>
            <p:cNvSpPr>
              <a:spLocks noChangeArrowheads="1"/>
            </p:cNvSpPr>
            <p:nvPr/>
          </p:nvSpPr>
          <p:spPr bwMode="auto">
            <a:xfrm>
              <a:off x="1118" y="3018"/>
              <a:ext cx="218" cy="601"/>
            </a:xfrm>
            <a:prstGeom prst="ellips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889" name="AutoShape 9"/>
            <p:cNvSpPr>
              <a:spLocks noChangeArrowheads="1"/>
            </p:cNvSpPr>
            <p:nvPr/>
          </p:nvSpPr>
          <p:spPr bwMode="auto">
            <a:xfrm>
              <a:off x="1098" y="3882"/>
              <a:ext cx="816" cy="521"/>
            </a:xfrm>
            <a:prstGeom prst="wedgeRoundRectCallout">
              <a:avLst>
                <a:gd name="adj1" fmla="val -36826"/>
                <a:gd name="adj2" fmla="val -97321"/>
                <a:gd name="adj3" fmla="val 16667"/>
              </a:avLst>
            </a:prstGeom>
            <a:noFill/>
            <a:ln w="1905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en-US" sz="1600" dirty="0"/>
                <a:t>Command option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2134007" y="2753386"/>
            <a:ext cx="2133446" cy="960833"/>
            <a:chOff x="1921" y="3417"/>
            <a:chExt cx="1543" cy="807"/>
          </a:xfrm>
        </p:grpSpPr>
        <p:sp>
          <p:nvSpPr>
            <p:cNvPr id="378891" name="AutoShape 11"/>
            <p:cNvSpPr>
              <a:spLocks/>
            </p:cNvSpPr>
            <p:nvPr/>
          </p:nvSpPr>
          <p:spPr bwMode="auto">
            <a:xfrm rot="16130684">
              <a:off x="2147" y="3191"/>
              <a:ext cx="44" cy="496"/>
            </a:xfrm>
            <a:prstGeom prst="leftBrace">
              <a:avLst>
                <a:gd name="adj1" fmla="val 41667"/>
                <a:gd name="adj2" fmla="val 50000"/>
              </a:avLst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892" name="AutoShape 12"/>
            <p:cNvSpPr>
              <a:spLocks noChangeArrowheads="1"/>
            </p:cNvSpPr>
            <p:nvPr/>
          </p:nvSpPr>
          <p:spPr bwMode="auto">
            <a:xfrm>
              <a:off x="2637" y="3708"/>
              <a:ext cx="827" cy="516"/>
            </a:xfrm>
            <a:prstGeom prst="wedgeRoundRectCallout">
              <a:avLst>
                <a:gd name="adj1" fmla="val -97782"/>
                <a:gd name="adj2" fmla="val -85519"/>
                <a:gd name="adj3" fmla="val 16667"/>
              </a:avLst>
            </a:prstGeom>
            <a:noFill/>
            <a:ln w="19050">
              <a:solidFill>
                <a:srgbClr val="800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en-US" sz="1600" dirty="0"/>
                <a:t>Option argument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2209800" y="1857972"/>
            <a:ext cx="3505200" cy="688182"/>
            <a:chOff x="1584" y="2735"/>
            <a:chExt cx="2208" cy="578"/>
          </a:xfrm>
        </p:grpSpPr>
        <p:grpSp>
          <p:nvGrpSpPr>
            <p:cNvPr id="6" name="Group 14"/>
            <p:cNvGrpSpPr>
              <a:grpSpLocks/>
            </p:cNvGrpSpPr>
            <p:nvPr/>
          </p:nvGrpSpPr>
          <p:grpSpPr bwMode="auto">
            <a:xfrm>
              <a:off x="1584" y="2735"/>
              <a:ext cx="1248" cy="577"/>
              <a:chOff x="1584" y="2735"/>
              <a:chExt cx="1248" cy="577"/>
            </a:xfrm>
          </p:grpSpPr>
          <p:sp>
            <p:nvSpPr>
              <p:cNvPr id="378895" name="Line 15"/>
              <p:cNvSpPr>
                <a:spLocks noChangeShapeType="1"/>
              </p:cNvSpPr>
              <p:nvPr/>
            </p:nvSpPr>
            <p:spPr bwMode="auto">
              <a:xfrm>
                <a:off x="1584" y="2736"/>
                <a:ext cx="1152" cy="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78896" name="Line 16"/>
              <p:cNvSpPr>
                <a:spLocks noChangeShapeType="1"/>
              </p:cNvSpPr>
              <p:nvPr/>
            </p:nvSpPr>
            <p:spPr bwMode="auto">
              <a:xfrm>
                <a:off x="1824" y="3024"/>
                <a:ext cx="912" cy="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78897" name="Line 17"/>
              <p:cNvSpPr>
                <a:spLocks noChangeShapeType="1"/>
              </p:cNvSpPr>
              <p:nvPr/>
            </p:nvSpPr>
            <p:spPr bwMode="auto">
              <a:xfrm>
                <a:off x="2448" y="3312"/>
                <a:ext cx="288" cy="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78898" name="AutoShape 18"/>
              <p:cNvSpPr>
                <a:spLocks/>
              </p:cNvSpPr>
              <p:nvPr/>
            </p:nvSpPr>
            <p:spPr bwMode="auto">
              <a:xfrm rot="10904494">
                <a:off x="2736" y="2735"/>
                <a:ext cx="96" cy="576"/>
              </a:xfrm>
              <a:prstGeom prst="leftBrace">
                <a:avLst>
                  <a:gd name="adj1" fmla="val 50000"/>
                  <a:gd name="adj2" fmla="val 50000"/>
                </a:avLst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78899" name="AutoShape 19"/>
            <p:cNvSpPr>
              <a:spLocks noChangeArrowheads="1"/>
            </p:cNvSpPr>
            <p:nvPr/>
          </p:nvSpPr>
          <p:spPr bwMode="auto">
            <a:xfrm>
              <a:off x="3024" y="2736"/>
              <a:ext cx="768" cy="577"/>
            </a:xfrm>
            <a:prstGeom prst="wedgeRoundRectCallout">
              <a:avLst>
                <a:gd name="adj1" fmla="val -72395"/>
                <a:gd name="adj2" fmla="val -709"/>
                <a:gd name="adj3" fmla="val 16667"/>
              </a:avLst>
            </a:prstGeom>
            <a:noFill/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en-US" sz="1600" dirty="0"/>
                <a:t>Command</a:t>
              </a:r>
            </a:p>
            <a:p>
              <a:r>
                <a:rPr lang="en-US" sz="1600" dirty="0"/>
                <a:t>argument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49783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Basic Commands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33400" indent="-533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en-US" dirty="0" err="1" smtClean="0"/>
              <a:t>passwd</a:t>
            </a:r>
            <a:r>
              <a:rPr lang="en-US" dirty="0" smtClean="0"/>
              <a:t> 	- change password</a:t>
            </a:r>
          </a:p>
          <a:p>
            <a:pPr marL="533400" indent="-533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en-US" dirty="0" err="1" smtClean="0"/>
              <a:t>ls</a:t>
            </a:r>
            <a:r>
              <a:rPr lang="en-US" dirty="0" smtClean="0"/>
              <a:t>			- list files</a:t>
            </a:r>
          </a:p>
          <a:p>
            <a:pPr marL="533400" lvl="0" indent="-533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en-US" dirty="0" smtClean="0"/>
              <a:t>more 		- show content of file, page by page</a:t>
            </a:r>
          </a:p>
          <a:p>
            <a:pPr marL="533400" indent="-533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en-US" dirty="0" smtClean="0"/>
              <a:t>logout		- logout from system</a:t>
            </a:r>
          </a:p>
          <a:p>
            <a:pPr marL="533400" lvl="0" indent="-533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en-US" dirty="0" smtClean="0"/>
          </a:p>
          <a:p>
            <a:pPr marL="533400" lvl="0" indent="-533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en-US" dirty="0" smtClean="0"/>
              <a:t>date 		- display date and time</a:t>
            </a:r>
          </a:p>
          <a:p>
            <a:pPr marL="533400" lvl="0" indent="-533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en-US" dirty="0" smtClean="0"/>
              <a:t>who	 		- display who is on the system</a:t>
            </a:r>
          </a:p>
          <a:p>
            <a:pPr marL="533400" lvl="0" indent="-533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en-US" dirty="0" smtClean="0"/>
              <a:t>clear 		- clear terminal screen</a:t>
            </a:r>
          </a:p>
          <a:p>
            <a:pPr marL="533400" lvl="0" indent="-533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en-US" dirty="0" smtClean="0"/>
          </a:p>
          <a:p>
            <a:pPr marL="533400" lvl="0" indent="-533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en-US" dirty="0" smtClean="0"/>
              <a:t>man 		- find and display system manual pages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B617-9A5B-4118-A8ED-CEB42FA9AE5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92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RTFM: The man Command </a:t>
            </a:r>
            <a:endParaRPr lang="en-US" dirty="0"/>
          </a:p>
        </p:txBody>
      </p:sp>
      <p:sp>
        <p:nvSpPr>
          <p:cNvPr id="389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show pages from system manual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u="sng" dirty="0" smtClean="0"/>
              <a:t>Syntax:</a:t>
            </a:r>
            <a:r>
              <a:rPr lang="en-US" dirty="0" smtClean="0"/>
              <a:t>  man [options] [-S section] command-name</a:t>
            </a:r>
          </a:p>
          <a:p>
            <a:pPr lvl="1"/>
            <a:endParaRPr lang="en-US" dirty="0" smtClean="0"/>
          </a:p>
          <a:p>
            <a:pPr marL="274320" lvl="1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man date</a:t>
            </a:r>
          </a:p>
          <a:p>
            <a:pPr marL="274320" lvl="1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man -k date</a:t>
            </a:r>
          </a:p>
          <a:p>
            <a:pPr marL="274320" lvl="1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man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crontab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274320" lvl="1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man -S 5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crontab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Caveats: </a:t>
            </a:r>
          </a:p>
          <a:p>
            <a:pPr marL="0" indent="0">
              <a:buNone/>
            </a:pPr>
            <a:r>
              <a:rPr lang="en-US" dirty="0" smtClean="0"/>
              <a:t>	Some commands are aliases</a:t>
            </a:r>
          </a:p>
          <a:p>
            <a:pPr marL="0" indent="0">
              <a:buNone/>
            </a:pPr>
            <a:r>
              <a:rPr lang="en-US" dirty="0" smtClean="0"/>
              <a:t>	Some commands are part of shell	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B617-9A5B-4118-A8ED-CEB42FA9AE5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8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011496"/>
              </p:ext>
            </p:extLst>
          </p:nvPr>
        </p:nvGraphicFramePr>
        <p:xfrm>
          <a:off x="5562600" y="2343150"/>
          <a:ext cx="3429000" cy="2514600"/>
        </p:xfrm>
        <a:graphic>
          <a:graphicData uri="http://schemas.openxmlformats.org/drawingml/2006/table">
            <a:tbl>
              <a:tblPr/>
              <a:tblGrid>
                <a:gridCol w="990600"/>
                <a:gridCol w="24384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Section 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</a:tr>
              <a:tr h="2707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1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User commands 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7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2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System calls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7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3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C library functions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7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4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Special system files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7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5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File formats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7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6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Games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6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7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Miscellaneous features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9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8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System administration utilities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123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Unix file system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hierarchical organization of files</a:t>
            </a:r>
          </a:p>
          <a:p>
            <a:pPr lvl="1"/>
            <a:r>
              <a:rPr lang="en-US" dirty="0" smtClean="0"/>
              <a:t>contains directories and files</a:t>
            </a:r>
          </a:p>
          <a:p>
            <a:pPr lvl="1"/>
            <a:r>
              <a:rPr lang="en-US" dirty="0" smtClean="0"/>
              <a:t>always </a:t>
            </a:r>
            <a:r>
              <a:rPr lang="en-US" dirty="0"/>
              <a:t>single tree</a:t>
            </a:r>
          </a:p>
          <a:p>
            <a:r>
              <a:rPr lang="en-US" dirty="0" smtClean="0"/>
              <a:t>basic commands to list and manipulate files</a:t>
            </a:r>
          </a:p>
          <a:p>
            <a:pPr lvl="1"/>
            <a:r>
              <a:rPr lang="en-US" dirty="0" smtClean="0"/>
              <a:t>independent of physical file system organization</a:t>
            </a:r>
          </a:p>
          <a:p>
            <a:r>
              <a:rPr lang="en-US" dirty="0" smtClean="0"/>
              <a:t>typical Unix file system types</a:t>
            </a:r>
          </a:p>
          <a:p>
            <a:pPr lvl="1"/>
            <a:r>
              <a:rPr lang="en-US" dirty="0" smtClean="0"/>
              <a:t>ext4 (formerly ext2, ext3)</a:t>
            </a:r>
          </a:p>
          <a:p>
            <a:pPr lvl="1"/>
            <a:r>
              <a:rPr lang="en-US" dirty="0" smtClean="0"/>
              <a:t>Reiser4, UFS (… HFS+), JFS, … </a:t>
            </a:r>
          </a:p>
          <a:p>
            <a:pPr lvl="1"/>
            <a:r>
              <a:rPr lang="en-US" u="sng" dirty="0" smtClean="0"/>
              <a:t>also:</a:t>
            </a:r>
            <a:r>
              <a:rPr lang="en-US" dirty="0" smtClean="0"/>
              <a:t> </a:t>
            </a:r>
            <a:r>
              <a:rPr lang="en-US" dirty="0" err="1" smtClean="0"/>
              <a:t>vfat</a:t>
            </a:r>
            <a:r>
              <a:rPr lang="en-US" dirty="0" smtClean="0"/>
              <a:t>, </a:t>
            </a:r>
            <a:r>
              <a:rPr lang="en-US" dirty="0" err="1" smtClean="0"/>
              <a:t>ntfs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B617-9A5B-4118-A8ED-CEB42FA9AE5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Directory terminology</a:t>
            </a:r>
            <a:endParaRPr lang="en-US" dirty="0"/>
          </a:p>
        </p:txBody>
      </p:sp>
      <p:sp>
        <p:nvSpPr>
          <p:cNvPr id="4464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Root Directory:  </a:t>
            </a:r>
            <a:r>
              <a:rPr lang="en-US" b="1" dirty="0" smtClean="0"/>
              <a:t>/</a:t>
            </a:r>
          </a:p>
          <a:p>
            <a:pPr lvl="1"/>
            <a:r>
              <a:rPr lang="en-US" dirty="0" smtClean="0"/>
              <a:t>top-most directory in any UNIX file structure</a:t>
            </a:r>
          </a:p>
          <a:p>
            <a:r>
              <a:rPr lang="en-US" dirty="0" smtClean="0"/>
              <a:t>Home Directory: </a:t>
            </a:r>
            <a:r>
              <a:rPr lang="en-US" b="1" dirty="0" smtClean="0"/>
              <a:t>~</a:t>
            </a:r>
          </a:p>
          <a:p>
            <a:pPr lvl="1"/>
            <a:r>
              <a:rPr lang="en-US" dirty="0" smtClean="0"/>
              <a:t>directory owned by a user</a:t>
            </a:r>
          </a:p>
          <a:p>
            <a:pPr lvl="1"/>
            <a:r>
              <a:rPr lang="en-US" dirty="0" smtClean="0"/>
              <a:t>default location when user logs in</a:t>
            </a:r>
          </a:p>
          <a:p>
            <a:r>
              <a:rPr lang="en-US" dirty="0" smtClean="0"/>
              <a:t>Current Directory:   </a:t>
            </a:r>
            <a:r>
              <a:rPr lang="en-US" b="1" dirty="0" smtClean="0"/>
              <a:t>.</a:t>
            </a:r>
          </a:p>
          <a:p>
            <a:pPr lvl="1"/>
            <a:r>
              <a:rPr lang="en-US" dirty="0" smtClean="0"/>
              <a:t>default location for working with files</a:t>
            </a:r>
          </a:p>
          <a:p>
            <a:r>
              <a:rPr lang="en-US" dirty="0" smtClean="0"/>
              <a:t>Parent Directory:   </a:t>
            </a:r>
            <a:r>
              <a:rPr lang="en-US" b="1" dirty="0" smtClean="0"/>
              <a:t>..</a:t>
            </a:r>
          </a:p>
          <a:p>
            <a:pPr lvl="1"/>
            <a:r>
              <a:rPr lang="en-US" dirty="0" smtClean="0"/>
              <a:t>directory immediately above the current directory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B617-9A5B-4118-A8ED-CEB42FA9AE5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</a:t>
            </a:r>
            <a:endParaRPr lang="en-US" dirty="0"/>
          </a:p>
        </p:txBody>
      </p:sp>
      <p:sp>
        <p:nvSpPr>
          <p:cNvPr id="4485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path: list of names separated by “/”</a:t>
            </a:r>
          </a:p>
          <a:p>
            <a:endParaRPr lang="en-US" u="sng" dirty="0" smtClean="0"/>
          </a:p>
          <a:p>
            <a:r>
              <a:rPr lang="en-US" u="sng" dirty="0" smtClean="0"/>
              <a:t>Absolute Path</a:t>
            </a:r>
          </a:p>
          <a:p>
            <a:pPr lvl="1"/>
            <a:r>
              <a:rPr lang="en-US" dirty="0" smtClean="0"/>
              <a:t>Traces a path from root to a file or a directory</a:t>
            </a:r>
          </a:p>
          <a:p>
            <a:pPr lvl="1"/>
            <a:r>
              <a:rPr lang="en-US" dirty="0" smtClean="0"/>
              <a:t>Always begins with the root (/) directory</a:t>
            </a:r>
          </a:p>
          <a:p>
            <a:pPr lvl="1">
              <a:buNone/>
            </a:pPr>
            <a:r>
              <a:rPr lang="en-US" u="sng" dirty="0" smtClean="0"/>
              <a:t>Example:</a:t>
            </a:r>
            <a:r>
              <a:rPr lang="en-US" dirty="0" smtClean="0"/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/home/student/Desktop/assign1.txt</a:t>
            </a:r>
          </a:p>
          <a:p>
            <a:endParaRPr lang="en-US" dirty="0" smtClean="0"/>
          </a:p>
          <a:p>
            <a:r>
              <a:rPr lang="en-US" u="sng" dirty="0" smtClean="0"/>
              <a:t>Relative Path</a:t>
            </a:r>
          </a:p>
          <a:p>
            <a:pPr lvl="1"/>
            <a:r>
              <a:rPr lang="en-US" dirty="0" smtClean="0"/>
              <a:t>Traces a path from the current directory</a:t>
            </a:r>
          </a:p>
          <a:p>
            <a:pPr lvl="1"/>
            <a:r>
              <a:rPr lang="en-US" dirty="0" smtClean="0"/>
              <a:t>No initial forward slash (/)</a:t>
            </a:r>
          </a:p>
          <a:p>
            <a:pPr lvl="2"/>
            <a:r>
              <a:rPr lang="en-US" dirty="0" smtClean="0"/>
              <a:t>dot (.) refers to current directory</a:t>
            </a:r>
          </a:p>
          <a:p>
            <a:pPr lvl="2"/>
            <a:r>
              <a:rPr lang="en-US" dirty="0" smtClean="0"/>
              <a:t>two dots (..) refers to one level up in directory hierarchy</a:t>
            </a:r>
          </a:p>
          <a:p>
            <a:pPr lvl="1">
              <a:buNone/>
            </a:pPr>
            <a:r>
              <a:rPr lang="en-US" u="sng" dirty="0" smtClean="0"/>
              <a:t>Example:</a:t>
            </a:r>
            <a:r>
              <a:rPr lang="en-US" dirty="0" smtClean="0"/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Desktop/assign1.txt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B617-9A5B-4118-A8ED-CEB42FA9AE5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ll14Design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Fall14Design</Template>
  <TotalTime>4231</TotalTime>
  <Words>1392</Words>
  <Application>Microsoft Office PowerPoint</Application>
  <PresentationFormat>On-screen Show (16:9)</PresentationFormat>
  <Paragraphs>447</Paragraphs>
  <Slides>31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Fall14Design</vt:lpstr>
      <vt:lpstr>CSCI 330 UNIX and Network Programming</vt:lpstr>
      <vt:lpstr>UNIX Shell: traditional user interface</vt:lpstr>
      <vt:lpstr>Command Line Structure</vt:lpstr>
      <vt:lpstr>Command Line Example</vt:lpstr>
      <vt:lpstr>Some Basic Commands</vt:lpstr>
      <vt:lpstr>RTFM: The man Command </vt:lpstr>
      <vt:lpstr>The Unix file system</vt:lpstr>
      <vt:lpstr>Directory terminology</vt:lpstr>
      <vt:lpstr>Path</vt:lpstr>
      <vt:lpstr>Path to file3</vt:lpstr>
      <vt:lpstr>Directory commands</vt:lpstr>
      <vt:lpstr>List directory content</vt:lpstr>
      <vt:lpstr>Long List Option</vt:lpstr>
      <vt:lpstr>File System Commands</vt:lpstr>
      <vt:lpstr>Renaming files or directories</vt:lpstr>
      <vt:lpstr>Deleting files or directories</vt:lpstr>
      <vt:lpstr>Linking Files</vt:lpstr>
      <vt:lpstr>Link illustration</vt:lpstr>
      <vt:lpstr>File System Layout</vt:lpstr>
      <vt:lpstr>Hard Link example: ln</vt:lpstr>
      <vt:lpstr>Symbolic Link example: ln -s</vt:lpstr>
      <vt:lpstr>Link type comparison</vt:lpstr>
      <vt:lpstr>Locating Files: find</vt:lpstr>
      <vt:lpstr>Many more commands …</vt:lpstr>
      <vt:lpstr>… more commands …</vt:lpstr>
      <vt:lpstr>Comparing Files: diff</vt:lpstr>
      <vt:lpstr>Compress File Contents</vt:lpstr>
      <vt:lpstr>Sorting Files</vt:lpstr>
      <vt:lpstr>User’s Disk Quota</vt:lpstr>
      <vt:lpstr>Sending Files to the Printer</vt:lpstr>
      <vt:lpstr>Summary</vt:lpstr>
    </vt:vector>
  </TitlesOfParts>
  <Company>NIU Department of Computer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 System</dc:title>
  <dc:subject>CSCI 330: The UNIX System</dc:subject>
  <dc:creator>Raimund Ege</dc:creator>
  <cp:lastModifiedBy>Raimund Ege</cp:lastModifiedBy>
  <cp:revision>460</cp:revision>
  <dcterms:created xsi:type="dcterms:W3CDTF">2000-12-28T17:51:39Z</dcterms:created>
  <dcterms:modified xsi:type="dcterms:W3CDTF">2013-09-09T13:44:34Z</dcterms:modified>
</cp:coreProperties>
</file>