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1"/>
  </p:sldMasterIdLst>
  <p:notesMasterIdLst>
    <p:notesMasterId r:id="rId17"/>
  </p:notesMasterIdLst>
  <p:handoutMasterIdLst>
    <p:handoutMasterId r:id="rId18"/>
  </p:handoutMasterIdLst>
  <p:sldIdLst>
    <p:sldId id="377" r:id="rId2"/>
    <p:sldId id="467" r:id="rId3"/>
    <p:sldId id="468" r:id="rId4"/>
    <p:sldId id="469" r:id="rId5"/>
    <p:sldId id="464" r:id="rId6"/>
    <p:sldId id="470" r:id="rId7"/>
    <p:sldId id="471" r:id="rId8"/>
    <p:sldId id="465" r:id="rId9"/>
    <p:sldId id="466" r:id="rId10"/>
    <p:sldId id="395" r:id="rId11"/>
    <p:sldId id="398" r:id="rId12"/>
    <p:sldId id="452" r:id="rId13"/>
    <p:sldId id="459" r:id="rId14"/>
    <p:sldId id="463" r:id="rId15"/>
    <p:sldId id="421" r:id="rId16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DDDDD"/>
    <a:srgbClr val="99CCFF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89467" autoAdjust="0"/>
  </p:normalViewPr>
  <p:slideViewPr>
    <p:cSldViewPr>
      <p:cViewPr varScale="1">
        <p:scale>
          <a:sx n="104" d="100"/>
          <a:sy n="104" d="100"/>
        </p:scale>
        <p:origin x="606" y="90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8278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r>
              <a:rPr lang="en-US"/>
              <a:t>CSCI 330 </a:t>
            </a:r>
            <a:r>
              <a:rPr lang="en-US" smtClean="0"/>
              <a:t>– UNIX and Network Programming</a:t>
            </a:r>
            <a:endParaRPr lang="en-US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100" smtClean="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51363" y="9121775"/>
            <a:ext cx="27638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8D1AEEA1-2947-409C-86AC-496219427C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5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766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 smtClean="0"/>
            </a:lvl1pPr>
          </a:lstStyle>
          <a:p>
            <a:pPr>
              <a:defRPr/>
            </a:pPr>
            <a:r>
              <a:rPr lang="en-US" smtClean="0"/>
              <a:t>CSCI 330 – UNIX and Network Programming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 smtClean="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E9ED8B0F-4D84-4D4B-B5B3-E161C78C1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5668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CSCI 330 - The UNIX System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NIU - Department of Computer Science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A6AA4A-299F-4CBA-A4A7-8AC120CD9BC9}" type="slidenum">
              <a:rPr lang="en-US"/>
              <a:pPr/>
              <a:t>1</a:t>
            </a:fld>
            <a:endParaRPr lang="en-US"/>
          </a:p>
        </p:txBody>
      </p:sp>
      <p:sp>
        <p:nvSpPr>
          <p:cNvPr id="153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5837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CSCI 330 - The UNIX System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NIU - Department of Computer Science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1759E4-8891-485D-A1EE-3F7975F7E84F}" type="slidenum">
              <a:rPr lang="en-US"/>
              <a:pPr/>
              <a:t>8</a:t>
            </a:fld>
            <a:endParaRPr lang="en-US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0520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CSCI 330 - The UNIX System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NIU - Department of Computer Science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FDDE8-144A-43ED-B684-4A439D2ECC15}" type="slidenum">
              <a:rPr lang="en-US"/>
              <a:pPr/>
              <a:t>9</a:t>
            </a:fld>
            <a:endParaRPr lang="en-US"/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4300" y="720725"/>
            <a:ext cx="4548188" cy="2559050"/>
          </a:xfrm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3521075"/>
            <a:ext cx="6664325" cy="53594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940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CSCI 330 - The UNIX System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NIU - Department of Computer Science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BC21E4-D7EC-489A-AC65-AD3C33752D8D}" type="slidenum">
              <a:rPr lang="en-US"/>
              <a:pPr/>
              <a:t>10</a:t>
            </a:fld>
            <a:endParaRPr 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4300" y="720725"/>
            <a:ext cx="4548188" cy="2559050"/>
          </a:xfrm>
          <a:ln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3521075"/>
            <a:ext cx="6664325" cy="53594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4446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CSCI 330 - The UNIX System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NIU - Department of Computer Science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FDDE8-144A-43ED-B684-4A439D2ECC15}" type="slidenum">
              <a:rPr lang="en-US"/>
              <a:pPr/>
              <a:t>11</a:t>
            </a:fld>
            <a:endParaRPr lang="en-US"/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4300" y="720725"/>
            <a:ext cx="4548188" cy="2559050"/>
          </a:xfrm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3521075"/>
            <a:ext cx="6664325" cy="53594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8360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56010-B8DC-4090-BB2F-8068589DAC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07656010-B8DC-4090-BB2F-8068589DAC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strowatch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cap="none"/>
              <a:t>CSCI</a:t>
            </a:r>
            <a:r>
              <a:rPr lang="en-US" sz="3600" cap="none" smtClean="0"/>
              <a:t> 330</a:t>
            </a:r>
            <a:br>
              <a:rPr lang="en-US" sz="3600" cap="none" smtClean="0"/>
            </a:br>
            <a:r>
              <a:rPr lang="en-US" sz="3600" cap="none"/>
              <a:t>UNIX </a:t>
            </a:r>
            <a:r>
              <a:rPr lang="en-US" sz="3600" cap="none" smtClean="0"/>
              <a:t>and Network </a:t>
            </a:r>
            <a:r>
              <a:rPr lang="en-US" sz="3600" cap="none"/>
              <a:t>Programming</a:t>
            </a:r>
            <a:endParaRPr lang="en-US" sz="3600" cap="none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Unit </a:t>
            </a:r>
            <a:r>
              <a:rPr lang="en-US" smtClean="0"/>
              <a:t> I</a:t>
            </a:r>
            <a:endParaRPr lang="en-US"/>
          </a:p>
          <a:p>
            <a:r>
              <a:rPr lang="en-US" smtClean="0"/>
              <a:t>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History of UNIX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55014"/>
            <a:ext cx="7391400" cy="3538728"/>
          </a:xfrm>
        </p:spPr>
        <p:txBody>
          <a:bodyPr>
            <a:normAutofit fontScale="85000" lnSpcReduction="10000"/>
          </a:bodyPr>
          <a:lstStyle/>
          <a:p>
            <a:r>
              <a:rPr lang="en-US" smtClean="0"/>
              <a:t>Invented by Ken Thompson at Bell Labs in 1969</a:t>
            </a:r>
          </a:p>
          <a:p>
            <a:pPr lvl="1"/>
            <a:r>
              <a:rPr lang="en-US" smtClean="0"/>
              <a:t>first version written in assembly language</a:t>
            </a:r>
          </a:p>
          <a:p>
            <a:pPr lvl="1"/>
            <a:r>
              <a:rPr lang="en-US" smtClean="0"/>
              <a:t>single user system, no network capability</a:t>
            </a:r>
          </a:p>
          <a:p>
            <a:r>
              <a:rPr lang="en-US" smtClean="0"/>
              <a:t>Thompson, Dennis Ritchie, Brian Kernighan</a:t>
            </a:r>
          </a:p>
          <a:p>
            <a:pPr lvl="1"/>
            <a:r>
              <a:rPr lang="en-US" smtClean="0"/>
              <a:t>rewrote Unix in C</a:t>
            </a:r>
          </a:p>
          <a:p>
            <a:r>
              <a:rPr lang="en-US" smtClean="0"/>
              <a:t>Unix evolution:</a:t>
            </a:r>
          </a:p>
          <a:p>
            <a:pPr lvl="1"/>
            <a:r>
              <a:rPr lang="en-US" smtClean="0"/>
              <a:t>Bell Labs, USL, Novell, SCO</a:t>
            </a:r>
          </a:p>
          <a:p>
            <a:pPr lvl="2"/>
            <a:r>
              <a:rPr lang="en-US" smtClean="0"/>
              <a:t>BSD, FreeBSD, Mach, OS X</a:t>
            </a:r>
          </a:p>
          <a:p>
            <a:pPr lvl="2"/>
            <a:r>
              <a:rPr lang="en-US" smtClean="0"/>
              <a:t>AIX, Ultrix, </a:t>
            </a:r>
            <a:r>
              <a:rPr lang="en-US" err="1" smtClean="0"/>
              <a:t>Irix</a:t>
            </a:r>
            <a:r>
              <a:rPr lang="en-US" smtClean="0"/>
              <a:t>, Solaris, …</a:t>
            </a:r>
          </a:p>
          <a:p>
            <a:pPr lvl="1"/>
            <a:r>
              <a:rPr lang="en-US" smtClean="0"/>
              <a:t>Linux: Linus Torvalds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876800" y="1255014"/>
            <a:ext cx="3810000" cy="3538728"/>
          </a:xfrm>
        </p:spPr>
        <p:txBody>
          <a:bodyPr>
            <a:normAutofit fontScale="85000" lnSpcReduction="10000"/>
          </a:bodyPr>
          <a:lstStyle/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Newest</a:t>
            </a:r>
            <a:r>
              <a:rPr lang="en-US"/>
              <a:t>: </a:t>
            </a:r>
          </a:p>
          <a:p>
            <a:pPr lvl="1"/>
            <a:r>
              <a:rPr lang="en-US"/>
              <a:t>Linux on portables: Android</a:t>
            </a:r>
          </a:p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56010-B8DC-4090-BB2F-8068589DAC9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Can UNIX Do for You ?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55014"/>
            <a:ext cx="4572000" cy="3538728"/>
          </a:xfrm>
        </p:spPr>
        <p:txBody>
          <a:bodyPr>
            <a:normAutofit fontScale="85000" lnSpcReduction="10000"/>
          </a:bodyPr>
          <a:lstStyle/>
          <a:p>
            <a:r>
              <a:rPr lang="en-US" smtClean="0"/>
              <a:t>User Tools</a:t>
            </a:r>
          </a:p>
          <a:p>
            <a:pPr lvl="1"/>
            <a:r>
              <a:rPr lang="en-US"/>
              <a:t>t</a:t>
            </a:r>
            <a:r>
              <a:rPr lang="en-US" smtClean="0"/>
              <a:t>ext processing (vi, </a:t>
            </a:r>
            <a:r>
              <a:rPr lang="en-US" err="1" smtClean="0"/>
              <a:t>sed</a:t>
            </a:r>
            <a:r>
              <a:rPr lang="en-US" smtClean="0"/>
              <a:t>, </a:t>
            </a:r>
            <a:r>
              <a:rPr lang="en-US" err="1" smtClean="0"/>
              <a:t>awk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productivity applications (web, mail, chat)</a:t>
            </a:r>
          </a:p>
          <a:p>
            <a:pPr lvl="1"/>
            <a:r>
              <a:rPr lang="en-US" smtClean="0"/>
              <a:t>entertainment (music, video)</a:t>
            </a:r>
          </a:p>
          <a:p>
            <a:r>
              <a:rPr lang="en-US" smtClean="0"/>
              <a:t>Programmer Tools</a:t>
            </a:r>
          </a:p>
          <a:p>
            <a:pPr lvl="1"/>
            <a:r>
              <a:rPr lang="en-US"/>
              <a:t>scripting: </a:t>
            </a:r>
            <a:r>
              <a:rPr lang="en-US" err="1"/>
              <a:t>sh</a:t>
            </a:r>
            <a:r>
              <a:rPr lang="en-US"/>
              <a:t>, </a:t>
            </a:r>
            <a:r>
              <a:rPr lang="en-US" err="1"/>
              <a:t>awk</a:t>
            </a:r>
            <a:r>
              <a:rPr lang="en-US"/>
              <a:t>, </a:t>
            </a:r>
            <a:r>
              <a:rPr lang="en-US" err="1"/>
              <a:t>sed</a:t>
            </a:r>
            <a:r>
              <a:rPr lang="en-US"/>
              <a:t>, </a:t>
            </a:r>
            <a:r>
              <a:rPr lang="en-US" err="1"/>
              <a:t>perl</a:t>
            </a:r>
            <a:endParaRPr lang="en-US"/>
          </a:p>
          <a:p>
            <a:pPr lvl="1"/>
            <a:r>
              <a:rPr lang="en-US" smtClean="0"/>
              <a:t>compilers (C, C++, Java)</a:t>
            </a:r>
          </a:p>
          <a:p>
            <a:pPr lvl="1"/>
            <a:r>
              <a:rPr lang="en-US" smtClean="0"/>
              <a:t>programming tools: </a:t>
            </a:r>
            <a:r>
              <a:rPr lang="en-US" err="1" smtClean="0"/>
              <a:t>geany</a:t>
            </a:r>
            <a:r>
              <a:rPr lang="en-US" smtClean="0"/>
              <a:t>, eclipse</a:t>
            </a:r>
          </a:p>
          <a:p>
            <a:pPr lvl="1"/>
            <a:r>
              <a:rPr lang="en-US" smtClean="0"/>
              <a:t>source code control systems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E-commerce server</a:t>
            </a:r>
          </a:p>
          <a:p>
            <a:pPr lvl="1"/>
            <a:r>
              <a:rPr lang="en-US"/>
              <a:t>mail server</a:t>
            </a:r>
          </a:p>
          <a:p>
            <a:pPr lvl="1"/>
            <a:r>
              <a:rPr lang="en-US"/>
              <a:t>web server</a:t>
            </a:r>
          </a:p>
          <a:p>
            <a:pPr lvl="1"/>
            <a:r>
              <a:rPr lang="en-US"/>
              <a:t>application server</a:t>
            </a:r>
          </a:p>
          <a:p>
            <a:pPr lvl="1"/>
            <a:r>
              <a:rPr lang="en-US"/>
              <a:t>database server</a:t>
            </a:r>
          </a:p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56010-B8DC-4090-BB2F-8068589DAC9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UNIX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687429"/>
              </p:ext>
            </p:extLst>
          </p:nvPr>
        </p:nvGraphicFramePr>
        <p:xfrm>
          <a:off x="1438275" y="1119188"/>
          <a:ext cx="4972050" cy="370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Bitmap Image" r:id="rId3" imgW="4142857" imgH="3086531" progId="PBrush">
                  <p:embed/>
                </p:oleObj>
              </mc:Choice>
              <mc:Fallback>
                <p:oleObj name="Bitmap Image" r:id="rId3" imgW="4142857" imgH="3086531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1119188"/>
                        <a:ext cx="4972050" cy="370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37256" name="WordArt 8"/>
          <p:cNvSpPr>
            <a:spLocks noChangeArrowheads="1" noChangeShapeType="1" noTextEdit="1"/>
          </p:cNvSpPr>
          <p:nvPr/>
        </p:nvSpPr>
        <p:spPr bwMode="auto">
          <a:xfrm>
            <a:off x="5257800" y="3714750"/>
            <a:ext cx="3333750" cy="109299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Distribution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Linux Distributions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err="1" smtClean="0"/>
              <a:t>Redhat</a:t>
            </a:r>
            <a:endParaRPr lang="en-US" smtClean="0"/>
          </a:p>
          <a:p>
            <a:pPr lvl="1"/>
            <a:r>
              <a:rPr lang="en-US"/>
              <a:t>F</a:t>
            </a:r>
            <a:r>
              <a:rPr lang="en-US" smtClean="0"/>
              <a:t>edora</a:t>
            </a:r>
          </a:p>
          <a:p>
            <a:r>
              <a:rPr lang="en-US" err="1" smtClean="0"/>
              <a:t>Debian</a:t>
            </a:r>
            <a:endParaRPr lang="en-US" smtClean="0"/>
          </a:p>
          <a:p>
            <a:pPr lvl="1"/>
            <a:r>
              <a:rPr lang="en-US" smtClean="0"/>
              <a:t>Ubuntu</a:t>
            </a:r>
          </a:p>
          <a:p>
            <a:pPr lvl="2"/>
            <a:r>
              <a:rPr lang="en-US" smtClean="0"/>
              <a:t>Mint</a:t>
            </a:r>
          </a:p>
          <a:p>
            <a:r>
              <a:rPr lang="en-US" err="1" smtClean="0"/>
              <a:t>Suse</a:t>
            </a:r>
            <a:endParaRPr lang="en-US" smtClean="0"/>
          </a:p>
          <a:p>
            <a:pPr lvl="1"/>
            <a:r>
              <a:rPr lang="en-US" err="1" smtClean="0"/>
              <a:t>OpenSuse</a:t>
            </a:r>
            <a:endParaRPr lang="en-US" smtClean="0"/>
          </a:p>
          <a:p>
            <a:r>
              <a:rPr lang="en-US" smtClean="0"/>
              <a:t>…</a:t>
            </a:r>
          </a:p>
          <a:p>
            <a:pPr lvl="1"/>
            <a:endParaRPr lang="en-US" smtClean="0"/>
          </a:p>
          <a:p>
            <a:r>
              <a:rPr lang="en-US" smtClean="0">
                <a:hlinkClick r:id="rId2"/>
              </a:rPr>
              <a:t>www.distrowatch.com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Linux Mint Tour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249852"/>
            <a:ext cx="4761905" cy="3476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Syllabus</a:t>
            </a:r>
          </a:p>
          <a:p>
            <a:endParaRPr lang="en-US"/>
          </a:p>
          <a:p>
            <a:r>
              <a:rPr lang="en-US"/>
              <a:t>Access to a UNIX system</a:t>
            </a:r>
          </a:p>
          <a:p>
            <a:endParaRPr lang="en-US"/>
          </a:p>
          <a:p>
            <a:r>
              <a:rPr lang="en-US"/>
              <a:t>History of UNIX</a:t>
            </a:r>
          </a:p>
          <a:p>
            <a:endParaRPr lang="en-US"/>
          </a:p>
          <a:p>
            <a:r>
              <a:rPr lang="en-US"/>
              <a:t>Modern </a:t>
            </a:r>
            <a:r>
              <a:rPr lang="en-US" smtClean="0"/>
              <a:t>UNIX/Linux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of Today’s class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Syllabus</a:t>
            </a:r>
          </a:p>
          <a:p>
            <a:endParaRPr lang="en-US" smtClean="0"/>
          </a:p>
          <a:p>
            <a:r>
              <a:rPr lang="en-US" smtClean="0"/>
              <a:t>Access to a UNIX system</a:t>
            </a:r>
          </a:p>
          <a:p>
            <a:endParaRPr lang="en-US" smtClean="0"/>
          </a:p>
          <a:p>
            <a:r>
              <a:rPr lang="en-US" smtClean="0"/>
              <a:t>History of UNIX</a:t>
            </a:r>
          </a:p>
          <a:p>
            <a:endParaRPr lang="en-US" smtClean="0"/>
          </a:p>
          <a:p>
            <a:r>
              <a:rPr lang="en-US" smtClean="0"/>
              <a:t>Modern UNIX/Linux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8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CSCI 330 – </a:t>
            </a:r>
            <a:r>
              <a:rPr lang="en-US" sz="3200"/>
              <a:t>UNIX and Network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Catalog Description: </a:t>
            </a:r>
            <a:endParaRPr lang="en-US" b="1" smtClean="0"/>
          </a:p>
          <a:p>
            <a:pPr marL="0" indent="0">
              <a:buNone/>
            </a:pPr>
            <a:r>
              <a:rPr lang="en-US" b="1"/>
              <a:t>	</a:t>
            </a:r>
            <a:r>
              <a:rPr lang="en-US"/>
              <a:t>UNIX system usage and commands. Shell script </a:t>
            </a:r>
            <a:r>
              <a:rPr lang="en-US" smtClean="0"/>
              <a:t>	programming</a:t>
            </a:r>
            <a:r>
              <a:rPr lang="en-US"/>
              <a:t>. Network programming concepts and </a:t>
            </a:r>
            <a:r>
              <a:rPr lang="en-US" smtClean="0"/>
              <a:t>	protocols</a:t>
            </a:r>
            <a:r>
              <a:rPr lang="en-US"/>
              <a:t>. System call level and basic network </a:t>
            </a:r>
            <a:r>
              <a:rPr lang="en-US" smtClean="0"/>
              <a:t>	programming </a:t>
            </a:r>
            <a:r>
              <a:rPr lang="en-US"/>
              <a:t>in C++. Extensive laboratory work.</a:t>
            </a:r>
            <a:endParaRPr lang="en-US" b="1" smtClean="0"/>
          </a:p>
          <a:p>
            <a:pPr marL="0" indent="0">
              <a:buNone/>
            </a:pPr>
            <a:r>
              <a:rPr lang="en-US" b="1" smtClean="0"/>
              <a:t>Prerequisites</a:t>
            </a:r>
            <a:r>
              <a:rPr lang="en-US" b="1"/>
              <a:t>: </a:t>
            </a:r>
            <a:endParaRPr lang="en-US" b="1" smtClean="0"/>
          </a:p>
          <a:p>
            <a:pPr marL="0" indent="0">
              <a:buNone/>
            </a:pPr>
            <a:r>
              <a:rPr lang="en-US" b="1"/>
              <a:t>	</a:t>
            </a:r>
            <a:r>
              <a:rPr lang="en-US" smtClean="0"/>
              <a:t>CSCI </a:t>
            </a:r>
            <a:r>
              <a:rPr lang="en-US"/>
              <a:t>240 - Computer Programming in C</a:t>
            </a:r>
            <a:r>
              <a:rPr lang="en-US" smtClean="0"/>
              <a:t>++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Content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lvl="0"/>
            <a:r>
              <a:rPr lang="en-US"/>
              <a:t>Basic UNIX system usage: file system, editors, commands</a:t>
            </a:r>
          </a:p>
          <a:p>
            <a:pPr lvl="0"/>
            <a:r>
              <a:rPr lang="en-US"/>
              <a:t>C++ programming: file access, permissions</a:t>
            </a:r>
          </a:p>
          <a:p>
            <a:pPr lvl="0"/>
            <a:r>
              <a:rPr lang="en-US"/>
              <a:t>Shell programming </a:t>
            </a:r>
          </a:p>
          <a:p>
            <a:pPr lvl="0"/>
            <a:r>
              <a:rPr lang="en-US"/>
              <a:t>System level C++ programming</a:t>
            </a:r>
          </a:p>
          <a:p>
            <a:pPr lvl="0"/>
            <a:r>
              <a:rPr lang="en-US"/>
              <a:t>Networking, TCP/UDP concepts: sockets</a:t>
            </a:r>
          </a:p>
          <a:p>
            <a:pPr lvl="0"/>
            <a:r>
              <a:rPr lang="en-US"/>
              <a:t>C++ network programming: TCP/UDP	</a:t>
            </a:r>
          </a:p>
          <a:p>
            <a:pPr lvl="0"/>
            <a:r>
              <a:rPr lang="en-US" err="1"/>
              <a:t>Awk</a:t>
            </a:r>
            <a:r>
              <a:rPr lang="en-US"/>
              <a:t> &amp; </a:t>
            </a:r>
            <a:r>
              <a:rPr lang="en-US" err="1"/>
              <a:t>sed</a:t>
            </a:r>
            <a:r>
              <a:rPr lang="en-US"/>
              <a:t> programming 	</a:t>
            </a:r>
          </a:p>
          <a:p>
            <a:r>
              <a:rPr lang="en-US"/>
              <a:t>UNIX Administration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99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reach us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Instructor:  John Berezinski</a:t>
            </a:r>
          </a:p>
          <a:p>
            <a:pPr lvl="1"/>
            <a:r>
              <a:rPr lang="en-US" smtClean="0"/>
              <a:t>Office: PM 354</a:t>
            </a:r>
          </a:p>
          <a:p>
            <a:pPr lvl="1"/>
            <a:r>
              <a:rPr lang="en-US" smtClean="0"/>
              <a:t>Hours: Mo/We 1pm to 2pm, or by appointment</a:t>
            </a:r>
          </a:p>
          <a:p>
            <a:pPr lvl="1"/>
            <a:r>
              <a:rPr lang="en-US" smtClean="0"/>
              <a:t>Email:  berezin@cs.niu.edu</a:t>
            </a:r>
          </a:p>
          <a:p>
            <a:r>
              <a:rPr lang="en-US" smtClean="0"/>
              <a:t>TAs:</a:t>
            </a:r>
          </a:p>
          <a:p>
            <a:pPr marL="0" indent="0">
              <a:buNone/>
            </a:pPr>
            <a:endParaRPr lang="en-US" smtClean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Materials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8GB USB memory stick (required): </a:t>
            </a:r>
          </a:p>
          <a:p>
            <a:pPr lvl="1"/>
            <a:r>
              <a:rPr lang="en-US"/>
              <a:t>formatted for NTFS (not FAT32) </a:t>
            </a:r>
            <a:r>
              <a:rPr lang="en-US" smtClean="0"/>
              <a:t>file system</a:t>
            </a:r>
          </a:p>
          <a:p>
            <a:pPr lvl="1"/>
            <a:r>
              <a:rPr lang="en-US" smtClean="0"/>
              <a:t>to </a:t>
            </a:r>
            <a:r>
              <a:rPr lang="en-US"/>
              <a:t>hold the virtual disk image for Linux </a:t>
            </a:r>
          </a:p>
          <a:p>
            <a:pPr lvl="0"/>
            <a:endParaRPr lang="en-US" smtClean="0"/>
          </a:p>
          <a:p>
            <a:pPr lvl="0"/>
            <a:r>
              <a:rPr lang="en-US" smtClean="0"/>
              <a:t>Textbook </a:t>
            </a:r>
            <a:r>
              <a:rPr lang="en-US"/>
              <a:t>(optional): </a:t>
            </a:r>
            <a:endParaRPr lang="en-US" smtClean="0"/>
          </a:p>
          <a:p>
            <a:pPr marL="0" lvl="0" indent="0">
              <a:buNone/>
            </a:pPr>
            <a:r>
              <a:rPr lang="en-US"/>
              <a:t> </a:t>
            </a:r>
            <a:r>
              <a:rPr lang="en-US" smtClean="0"/>
              <a:t>  A </a:t>
            </a:r>
            <a:r>
              <a:rPr lang="en-US"/>
              <a:t>Practical Guide to Linux, Mark </a:t>
            </a:r>
            <a:r>
              <a:rPr lang="en-US" err="1"/>
              <a:t>Sobell</a:t>
            </a:r>
            <a:r>
              <a:rPr lang="en-US"/>
              <a:t>, Prentice </a:t>
            </a:r>
            <a:r>
              <a:rPr lang="en-US" smtClean="0"/>
              <a:t>Hall</a:t>
            </a:r>
            <a:endParaRPr lang="en-US"/>
          </a:p>
          <a:p>
            <a:r>
              <a:rPr lang="en-US" smtClean="0"/>
              <a:t>Online notes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faculty.cs.niu.edu/~berezin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Grading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657600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The course website resides within the NIU Blackboard </a:t>
            </a:r>
            <a:r>
              <a:rPr lang="en-US" smtClean="0"/>
              <a:t>systems.</a:t>
            </a:r>
          </a:p>
          <a:p>
            <a:pPr marL="0" lvl="0" indent="0">
              <a:buNone/>
            </a:pPr>
            <a:r>
              <a:rPr lang="en-US"/>
              <a:t> </a:t>
            </a:r>
            <a:r>
              <a:rPr lang="en-US" smtClean="0"/>
              <a:t>  Students </a:t>
            </a:r>
            <a:r>
              <a:rPr lang="en-US"/>
              <a:t>are responsible for checking announcements regularly.</a:t>
            </a:r>
          </a:p>
          <a:p>
            <a:pPr lvl="0"/>
            <a:r>
              <a:rPr lang="en-US"/>
              <a:t>The course features quizzes (online via Blackboard), assignments (no late assignments will be accepted), one midterm and one final exam (no make-up exams allowed, unless arranged with instructor in advance).</a:t>
            </a:r>
          </a:p>
          <a:p>
            <a:pPr lvl="0"/>
            <a:r>
              <a:rPr lang="en-US"/>
              <a:t>The final exam will be held </a:t>
            </a:r>
            <a:r>
              <a:rPr lang="en-US" smtClean="0"/>
              <a:t>December 9 </a:t>
            </a:r>
            <a:r>
              <a:rPr lang="en-US"/>
              <a:t>according to the official NIU final exam schedule.</a:t>
            </a:r>
          </a:p>
          <a:p>
            <a:pPr lvl="0"/>
            <a:r>
              <a:rPr lang="en-US"/>
              <a:t>The following weights will be used in determining your final </a:t>
            </a:r>
            <a:r>
              <a:rPr lang="en-US" smtClean="0"/>
              <a:t>grade:</a:t>
            </a:r>
          </a:p>
          <a:p>
            <a:pPr marL="0" lvl="0" indent="0">
              <a:buNone/>
            </a:pPr>
            <a:r>
              <a:rPr lang="en-US"/>
              <a:t> </a:t>
            </a:r>
            <a:r>
              <a:rPr lang="en-US" smtClean="0"/>
              <a:t>  10</a:t>
            </a:r>
            <a:r>
              <a:rPr lang="en-US"/>
              <a:t>% quizzes, 40% assignments, 20% midterm exam, 30% final exam.</a:t>
            </a:r>
          </a:p>
          <a:p>
            <a:pPr lvl="0"/>
            <a:r>
              <a:rPr lang="en-US"/>
              <a:t>The following thresholds will be used in computing your course </a:t>
            </a:r>
            <a:r>
              <a:rPr lang="en-US" smtClean="0"/>
              <a:t>grade:</a:t>
            </a:r>
          </a:p>
          <a:p>
            <a:pPr marL="0" lvl="0" indent="0">
              <a:buNone/>
            </a:pPr>
            <a:r>
              <a:rPr lang="en-US"/>
              <a:t> </a:t>
            </a:r>
            <a:r>
              <a:rPr lang="en-US" smtClean="0"/>
              <a:t>  A </a:t>
            </a:r>
            <a:r>
              <a:rPr lang="en-US"/>
              <a:t>93%, A- 90%, B+ 86%, B 83%, B- 80%, C+ 76%, C 70%, D 60</a:t>
            </a:r>
            <a:r>
              <a:rPr lang="en-US" smtClean="0"/>
              <a:t>%,</a:t>
            </a:r>
          </a:p>
          <a:p>
            <a:pPr marL="0" lvl="0" indent="0">
              <a:buNone/>
            </a:pPr>
            <a:r>
              <a:rPr lang="en-US"/>
              <a:t> </a:t>
            </a:r>
            <a:r>
              <a:rPr lang="en-US" smtClean="0"/>
              <a:t>  F </a:t>
            </a:r>
            <a:r>
              <a:rPr lang="en-US"/>
              <a:t>less than 60</a:t>
            </a:r>
            <a:r>
              <a:rPr lang="en-US" smtClean="0"/>
              <a:t>%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7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 to UNIX System 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we will run individual</a:t>
            </a:r>
          </a:p>
          <a:p>
            <a:pPr>
              <a:buNone/>
            </a:pPr>
            <a:r>
              <a:rPr lang="en-US" smtClean="0"/>
              <a:t>	Linux system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via virtualization software</a:t>
            </a:r>
          </a:p>
          <a:p>
            <a:pPr>
              <a:buNone/>
            </a:pPr>
            <a:r>
              <a:rPr lang="en-US" smtClean="0"/>
              <a:t>	VMware Player</a:t>
            </a:r>
          </a:p>
          <a:p>
            <a:pPr lvl="1"/>
            <a:r>
              <a:rPr lang="en-US" smtClean="0"/>
              <a:t>installed on Lab computers</a:t>
            </a:r>
          </a:p>
          <a:p>
            <a:pPr lvl="1"/>
            <a:r>
              <a:rPr lang="en-US" smtClean="0"/>
              <a:t>download your own: vmware.com/player</a:t>
            </a:r>
          </a:p>
          <a:p>
            <a:pPr lvl="1"/>
            <a:endParaRPr lang="en-US" smtClean="0"/>
          </a:p>
          <a:p>
            <a:r>
              <a:rPr lang="en-US" smtClean="0"/>
              <a:t>stored on 8GB USB memory stick</a:t>
            </a:r>
          </a:p>
          <a:p>
            <a:pPr lvl="1"/>
            <a:r>
              <a:rPr lang="en-US" smtClean="0"/>
              <a:t>formatted with NTFS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ways to get to a UNIX System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use CSCI servers </a:t>
            </a:r>
          </a:p>
          <a:p>
            <a:pPr lvl="1"/>
            <a:r>
              <a:rPr lang="en-US" smtClean="0"/>
              <a:t>turing.cs.niu.edu  </a:t>
            </a:r>
            <a:r>
              <a:rPr lang="en-US" i="1" smtClean="0"/>
              <a:t>or</a:t>
            </a:r>
            <a:r>
              <a:rPr lang="en-US" smtClean="0"/>
              <a:t>  hopper.cs.niu.edu </a:t>
            </a:r>
          </a:p>
          <a:p>
            <a:pPr lvl="1"/>
            <a:r>
              <a:rPr lang="en-US" smtClean="0"/>
              <a:t>login via remote secure shell, e.g. putty </a:t>
            </a:r>
          </a:p>
          <a:p>
            <a:endParaRPr lang="en-US" smtClean="0"/>
          </a:p>
          <a:p>
            <a:r>
              <a:rPr lang="en-US" smtClean="0"/>
              <a:t>install your own Linux system </a:t>
            </a:r>
          </a:p>
          <a:p>
            <a:pPr lvl="1"/>
            <a:r>
              <a:rPr lang="en-US" smtClean="0"/>
              <a:t>on spare machine </a:t>
            </a:r>
          </a:p>
          <a:p>
            <a:pPr lvl="1"/>
            <a:r>
              <a:rPr lang="en-US" smtClean="0"/>
              <a:t>as dual boot </a:t>
            </a:r>
          </a:p>
          <a:p>
            <a:endParaRPr lang="en-US" smtClean="0"/>
          </a:p>
          <a:p>
            <a:r>
              <a:rPr lang="en-US" smtClean="0"/>
              <a:t>Apple </a:t>
            </a:r>
            <a:r>
              <a:rPr lang="en-US" err="1" smtClean="0"/>
              <a:t>MacOS</a:t>
            </a:r>
            <a:r>
              <a:rPr lang="en-US" smtClean="0"/>
              <a:t> X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560E8-760E-4BDA-9882-DDB9915EEE0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6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3452</TotalTime>
  <Words>691</Words>
  <Application>Microsoft Office PowerPoint</Application>
  <PresentationFormat>On-screen Show (16:9)</PresentationFormat>
  <Paragraphs>169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Times New Roman</vt:lpstr>
      <vt:lpstr>Fall14Design</vt:lpstr>
      <vt:lpstr>Bitmap Image</vt:lpstr>
      <vt:lpstr>CSCI 330 UNIX and Network Programming</vt:lpstr>
      <vt:lpstr>Overview of Today’s class</vt:lpstr>
      <vt:lpstr>CSCI 330 – UNIX and Network Programming</vt:lpstr>
      <vt:lpstr>Course Content</vt:lpstr>
      <vt:lpstr>How to reach us</vt:lpstr>
      <vt:lpstr>Course Materials</vt:lpstr>
      <vt:lpstr>Grading</vt:lpstr>
      <vt:lpstr>Access to UNIX System </vt:lpstr>
      <vt:lpstr>More ways to get to a UNIX System</vt:lpstr>
      <vt:lpstr>History of UNIX</vt:lpstr>
      <vt:lpstr>What Can UNIX Do for You ?</vt:lpstr>
      <vt:lpstr>Components of UNIX</vt:lpstr>
      <vt:lpstr>Linux Distributions</vt:lpstr>
      <vt:lpstr>Linux Mint Tour</vt:lpstr>
      <vt:lpstr>Summary</vt:lpstr>
    </vt:vector>
  </TitlesOfParts>
  <Company>NIU Department of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UNIX</dc:title>
  <dc:subject>CSCI 330: The UNIX System</dc:subject>
  <dc:creator>Raimund Ege</dc:creator>
  <cp:lastModifiedBy>John Berezinski</cp:lastModifiedBy>
  <cp:revision>301</cp:revision>
  <dcterms:created xsi:type="dcterms:W3CDTF">2000-12-28T17:51:39Z</dcterms:created>
  <dcterms:modified xsi:type="dcterms:W3CDTF">2015-08-04T16:43:24Z</dcterms:modified>
</cp:coreProperties>
</file>